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41"/>
  </p:notesMasterIdLst>
  <p:sldIdLst>
    <p:sldId id="256" r:id="rId2"/>
    <p:sldId id="266" r:id="rId3"/>
    <p:sldId id="270" r:id="rId4"/>
    <p:sldId id="268" r:id="rId5"/>
    <p:sldId id="269" r:id="rId6"/>
    <p:sldId id="267" r:id="rId7"/>
    <p:sldId id="271" r:id="rId8"/>
    <p:sldId id="272" r:id="rId9"/>
    <p:sldId id="273" r:id="rId10"/>
    <p:sldId id="274" r:id="rId11"/>
    <p:sldId id="275" r:id="rId12"/>
    <p:sldId id="276" r:id="rId13"/>
    <p:sldId id="277" r:id="rId14"/>
    <p:sldId id="278" r:id="rId15"/>
    <p:sldId id="279" r:id="rId16"/>
    <p:sldId id="280" r:id="rId17"/>
    <p:sldId id="281"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70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AD3E5C-F930-41FF-A7BD-4F17EC525029}" type="datetimeFigureOut">
              <a:rPr lang="en-US" smtClean="0"/>
              <a:t>2/19/2020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6E7B1E-ABB1-46B6-B8A6-8D4F0CECF6C4}" type="slidenum">
              <a:rPr lang="en-US" smtClean="0"/>
              <a:t>‹#›</a:t>
            </a:fld>
            <a:endParaRPr lang="en-US"/>
          </a:p>
        </p:txBody>
      </p:sp>
    </p:spTree>
    <p:extLst>
      <p:ext uri="{BB962C8B-B14F-4D97-AF65-F5344CB8AC3E}">
        <p14:creationId xmlns:p14="http://schemas.microsoft.com/office/powerpoint/2010/main" val="2259939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latin typeface="+mj-lt"/>
                <a:cs typeface="Calibri" panose="020F0502020204030204"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Calibri Light" panose="020F0302020204030204" pitchFamily="34" charset="0"/>
                <a:cs typeface="Calibri Light" panose="020F0302020204030204" pitchFamily="34" charset="0"/>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smtClean="0"/>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CF755E22-BC43-4D49-9578-DDCD8AECFE11}" type="datetime1">
              <a:rPr lang="en-US" smtClean="0"/>
              <a:t>2/19/2020</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latin typeface="Calibri Light" panose="020F0302020204030204" pitchFamily="34" charset="0"/>
                <a:cs typeface="Calibri Light" panose="020F0302020204030204" pitchFamily="34" charset="0"/>
              </a:defRPr>
            </a:lvl1pPr>
          </a:lstStyle>
          <a:p>
            <a:fld id="{157B8E69-23A9-4619-9CFE-E27BFD8A78F9}" type="slidenum">
              <a:rPr lang="en-US" smtClean="0"/>
              <a:pPr/>
              <a:t>‹#›</a:t>
            </a:fld>
            <a:endParaRPr lang="en-US" dirty="0"/>
          </a:p>
        </p:txBody>
      </p:sp>
    </p:spTree>
    <p:extLst>
      <p:ext uri="{BB962C8B-B14F-4D97-AF65-F5344CB8AC3E}">
        <p14:creationId xmlns:p14="http://schemas.microsoft.com/office/powerpoint/2010/main" val="3578541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0794BCA7-61FF-4C69-83B4-1EE7F9C38FAE}" type="datetime1">
              <a:rPr lang="en-US" smtClean="0"/>
              <a:t>2/19/2020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7B8E69-23A9-4619-9CFE-E27BFD8A78F9}" type="slidenum">
              <a:rPr lang="en-US" smtClean="0"/>
              <a:t>‹#›</a:t>
            </a:fld>
            <a:endParaRPr lang="en-US"/>
          </a:p>
        </p:txBody>
      </p:sp>
    </p:spTree>
    <p:extLst>
      <p:ext uri="{BB962C8B-B14F-4D97-AF65-F5344CB8AC3E}">
        <p14:creationId xmlns:p14="http://schemas.microsoft.com/office/powerpoint/2010/main" val="283972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27602" y="695325"/>
            <a:ext cx="2926080" cy="5717122"/>
          </a:xfrm>
        </p:spPr>
        <p:txBody>
          <a:bodyPr vert="eaVert"/>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253352" y="714375"/>
            <a:ext cx="8674249" cy="5698072"/>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2F426122-0BE0-446C-A2FF-4796182DFFAC}" type="datetime1">
              <a:rPr lang="en-US" smtClean="0"/>
              <a:t>2/19/2020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7B8E69-23A9-4619-9CFE-E27BFD8A78F9}" type="slidenum">
              <a:rPr lang="en-US" smtClean="0"/>
              <a:t>‹#›</a:t>
            </a:fld>
            <a:endParaRPr lang="en-US"/>
          </a:p>
        </p:txBody>
      </p:sp>
    </p:spTree>
    <p:extLst>
      <p:ext uri="{BB962C8B-B14F-4D97-AF65-F5344CB8AC3E}">
        <p14:creationId xmlns:p14="http://schemas.microsoft.com/office/powerpoint/2010/main" val="2728429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030A0"/>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32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04327D2D-9EC0-4F31-85D2-F4C48BAC2F55}" type="datetime1">
              <a:rPr lang="en-US" smtClean="0"/>
              <a:t>2/19/2020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7B8E69-23A9-4619-9CFE-E27BFD8A78F9}" type="slidenum">
              <a:rPr lang="en-US" smtClean="0"/>
              <a:t>‹#›</a:t>
            </a:fld>
            <a:endParaRPr lang="en-US"/>
          </a:p>
        </p:txBody>
      </p:sp>
    </p:spTree>
    <p:extLst>
      <p:ext uri="{BB962C8B-B14F-4D97-AF65-F5344CB8AC3E}">
        <p14:creationId xmlns:p14="http://schemas.microsoft.com/office/powerpoint/2010/main" val="585824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466165"/>
            <a:ext cx="11250178" cy="1509224"/>
          </a:xfrm>
        </p:spPr>
        <p:txBody>
          <a:bodyPr anchor="b">
            <a:normAutofit/>
          </a:bodyPr>
          <a:lstStyle>
            <a:lvl1pPr>
              <a:lnSpc>
                <a:spcPct val="80000"/>
              </a:lnSpc>
              <a:defRPr sz="7200" b="0" baseline="0">
                <a:solidFill>
                  <a:srgbClr val="7030A0"/>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03504" y="1975389"/>
            <a:ext cx="11250178" cy="4437058"/>
          </a:xfrm>
        </p:spPr>
        <p:txBody>
          <a:bodyPr anchor="t">
            <a:normAutofit/>
          </a:bodyPr>
          <a:lstStyle>
            <a:lvl1pPr marL="457200" indent="-457200">
              <a:buFont typeface="Wingdings" panose="05000000000000000000" pitchFamily="2" charset="2"/>
              <a:buChar char="§"/>
              <a:defRPr sz="3200">
                <a:solidFill>
                  <a:schemeClr val="tx1"/>
                </a:solidFill>
                <a:latin typeface="Calibri Light" panose="020F0302020204030204" pitchFamily="34" charset="0"/>
                <a:cs typeface="Calibri Light" panose="020F030202020403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384E5460-7712-4DAC-A337-BB4CDDFDE11E}" type="datetime1">
              <a:rPr lang="en-US" smtClean="0"/>
              <a:t>2/19/2020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7B8E69-23A9-4619-9CFE-E27BFD8A78F9}" type="slidenum">
              <a:rPr lang="en-US" smtClean="0"/>
              <a:t>‹#›</a:t>
            </a:fld>
            <a:endParaRPr lang="en-US"/>
          </a:p>
        </p:txBody>
      </p:sp>
      <p:sp>
        <p:nvSpPr>
          <p:cNvPr id="7" name="Rectangle 6"/>
          <p:cNvSpPr/>
          <p:nvPr userDrawn="1"/>
        </p:nvSpPr>
        <p:spPr>
          <a:xfrm>
            <a:off x="253353" y="466165"/>
            <a:ext cx="259977" cy="594628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6976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030A0"/>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253352" y="1111623"/>
            <a:ext cx="5757977" cy="5300823"/>
          </a:xfrm>
        </p:spPr>
        <p:txBody>
          <a:bodyPr>
            <a:normAutofit/>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011330" y="1111624"/>
            <a:ext cx="5842352" cy="5300822"/>
          </a:xfrm>
        </p:spPr>
        <p:txBody>
          <a:bodyPr>
            <a:normAutofit/>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B6D96965-36E5-4BBA-B60B-6A05499492A8}" type="datetime1">
              <a:rPr lang="en-US" smtClean="0"/>
              <a:t>2/19/2020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7B8E69-23A9-4619-9CFE-E27BFD8A78F9}" type="slidenum">
              <a:rPr lang="en-US" smtClean="0"/>
              <a:t>‹#›</a:t>
            </a:fld>
            <a:endParaRPr lang="en-US" dirty="0"/>
          </a:p>
        </p:txBody>
      </p:sp>
    </p:spTree>
    <p:extLst>
      <p:ext uri="{BB962C8B-B14F-4D97-AF65-F5344CB8AC3E}">
        <p14:creationId xmlns:p14="http://schemas.microsoft.com/office/powerpoint/2010/main" val="985164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53353" y="1143997"/>
            <a:ext cx="5754255" cy="723400"/>
          </a:xfrm>
        </p:spPr>
        <p:txBody>
          <a:bodyPr anchor="ctr">
            <a:normAutofit/>
          </a:bodyPr>
          <a:lstStyle>
            <a:lvl1pPr marL="0" indent="0">
              <a:buNone/>
              <a:defRPr sz="2800" b="0" cap="all" baseline="0">
                <a:solidFill>
                  <a:schemeClr val="tx1">
                    <a:lumMod val="85000"/>
                    <a:lumOff val="15000"/>
                  </a:schemeClr>
                </a:solidFill>
                <a:latin typeface="Calibri Light" panose="020F0302020204030204" pitchFamily="34" charset="0"/>
                <a:cs typeface="Calibri Light" panose="020F03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253353" y="1866373"/>
            <a:ext cx="5754255" cy="4545050"/>
          </a:xfrm>
        </p:spPr>
        <p:txBody>
          <a:bodyPr>
            <a:normAutofit/>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007608" y="1143997"/>
            <a:ext cx="5846074" cy="722376"/>
          </a:xfrm>
        </p:spPr>
        <p:txBody>
          <a:bodyPr anchor="ctr">
            <a:normAutofit/>
          </a:bodyPr>
          <a:lstStyle>
            <a:lvl1pPr marL="0" indent="0">
              <a:buNone/>
              <a:defRPr sz="2800" b="0" cap="all" baseline="0">
                <a:solidFill>
                  <a:schemeClr val="tx1">
                    <a:lumMod val="85000"/>
                    <a:lumOff val="15000"/>
                  </a:schemeClr>
                </a:solidFill>
                <a:latin typeface="Calibri Light" panose="020F0302020204030204" pitchFamily="34" charset="0"/>
                <a:cs typeface="Calibri Light" panose="020F03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007608" y="1898745"/>
            <a:ext cx="5846074" cy="4512677"/>
          </a:xfrm>
        </p:spPr>
        <p:txBody>
          <a:bodyPr>
            <a:normAutofit/>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E5FF4975-A1F7-4E83-8D89-D5C6A414E393}" type="datetime1">
              <a:rPr lang="en-US" smtClean="0"/>
              <a:t>2/19/2020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7B8E69-23A9-4619-9CFE-E27BFD8A78F9}" type="slidenum">
              <a:rPr lang="en-US" smtClean="0"/>
              <a:t>‹#›</a:t>
            </a:fld>
            <a:endParaRPr lang="en-US" dirty="0"/>
          </a:p>
        </p:txBody>
      </p:sp>
    </p:spTree>
    <p:extLst>
      <p:ext uri="{BB962C8B-B14F-4D97-AF65-F5344CB8AC3E}">
        <p14:creationId xmlns:p14="http://schemas.microsoft.com/office/powerpoint/2010/main" val="1173441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A743C323-1D9C-4347-AB6E-A56B8A43D30E}" type="datetime1">
              <a:rPr lang="en-US" smtClean="0"/>
              <a:t>2/19/2020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7B8E69-23A9-4619-9CFE-E27BFD8A78F9}" type="slidenum">
              <a:rPr lang="en-US" smtClean="0"/>
              <a:t>‹#›</a:t>
            </a:fld>
            <a:endParaRPr lang="en-US" dirty="0"/>
          </a:p>
        </p:txBody>
      </p:sp>
    </p:spTree>
    <p:extLst>
      <p:ext uri="{BB962C8B-B14F-4D97-AF65-F5344CB8AC3E}">
        <p14:creationId xmlns:p14="http://schemas.microsoft.com/office/powerpoint/2010/main" val="1478626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A699DA-48FF-4F63-A1AD-D752E11C195D}" type="datetime1">
              <a:rPr lang="en-US" smtClean="0"/>
              <a:t>2/19/2020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7B8E69-23A9-4619-9CFE-E27BFD8A78F9}" type="slidenum">
              <a:rPr lang="en-US" smtClean="0"/>
              <a:t>‹#›</a:t>
            </a:fld>
            <a:endParaRPr lang="en-US"/>
          </a:p>
        </p:txBody>
      </p:sp>
    </p:spTree>
    <p:extLst>
      <p:ext uri="{BB962C8B-B14F-4D97-AF65-F5344CB8AC3E}">
        <p14:creationId xmlns:p14="http://schemas.microsoft.com/office/powerpoint/2010/main" val="1846312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005482" y="542282"/>
            <a:ext cx="3848200" cy="1920240"/>
          </a:xfrm>
        </p:spPr>
        <p:txBody>
          <a:bodyPr anchor="b">
            <a:noAutofit/>
          </a:bodyPr>
          <a:lstStyle>
            <a:lvl1pPr>
              <a:lnSpc>
                <a:spcPct val="85000"/>
              </a:lnSpc>
              <a:defRPr sz="4000">
                <a:solidFill>
                  <a:srgbClr val="FFFFFF"/>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253353" y="761999"/>
            <a:ext cx="7366647" cy="565044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8005482" y="2511813"/>
            <a:ext cx="3848200" cy="3364599"/>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20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dirty="0" smtClean="0"/>
              <a:t>Click to edit Master text styles</a:t>
            </a:r>
          </a:p>
        </p:txBody>
      </p:sp>
      <p:sp>
        <p:nvSpPr>
          <p:cNvPr id="5" name="Date Placeholder 4"/>
          <p:cNvSpPr>
            <a:spLocks noGrp="1"/>
          </p:cNvSpPr>
          <p:nvPr>
            <p:ph type="dt" sz="half" idx="10"/>
          </p:nvPr>
        </p:nvSpPr>
        <p:spPr/>
        <p:txBody>
          <a:bodyPr/>
          <a:lstStyle/>
          <a:p>
            <a:fld id="{13DBFBEF-2B7E-4BA9-A9F8-30DFE087F6D3}" type="datetime1">
              <a:rPr lang="en-US" smtClean="0"/>
              <a:t>2/19/2020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157B8E69-23A9-4619-9CFE-E27BFD8A78F9}" type="slidenum">
              <a:rPr lang="en-US" smtClean="0"/>
              <a:t>‹#›</a:t>
            </a:fld>
            <a:endParaRPr lang="en-US"/>
          </a:p>
        </p:txBody>
      </p:sp>
    </p:spTree>
    <p:extLst>
      <p:ext uri="{BB962C8B-B14F-4D97-AF65-F5344CB8AC3E}">
        <p14:creationId xmlns:p14="http://schemas.microsoft.com/office/powerpoint/2010/main" val="39273443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rgbClr val="7030A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dirty="0" smtClean="0"/>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2">
              <a:lumMod val="20000"/>
              <a:lumOff val="8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2CBB7AE7-2826-4915-A6AD-CDE2CB158F62}" type="datetime1">
              <a:rPr lang="en-US" smtClean="0"/>
              <a:t>2/19/2020</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157B8E69-23A9-4619-9CFE-E27BFD8A78F9}" type="slidenum">
              <a:rPr lang="en-US" smtClean="0"/>
              <a:t>‹#›</a:t>
            </a:fld>
            <a:endParaRPr lang="en-US"/>
          </a:p>
        </p:txBody>
      </p:sp>
    </p:spTree>
    <p:extLst>
      <p:ext uri="{BB962C8B-B14F-4D97-AF65-F5344CB8AC3E}">
        <p14:creationId xmlns:p14="http://schemas.microsoft.com/office/powerpoint/2010/main" val="250597141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3353" y="36191"/>
            <a:ext cx="11600329" cy="107543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53354" y="1111624"/>
            <a:ext cx="11600328" cy="530082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B8DB072C-F5A4-4FFF-AAE2-73A8228D61CF}" type="datetime1">
              <a:rPr lang="en-US" smtClean="0"/>
              <a:t>2/19/2020</a:t>
            </a:fld>
            <a:endParaRPr lang="en-US"/>
          </a:p>
        </p:txBody>
      </p:sp>
      <p:sp>
        <p:nvSpPr>
          <p:cNvPr id="5" name="Footer Placeholder 4"/>
          <p:cNvSpPr>
            <a:spLocks noGrp="1"/>
          </p:cNvSpPr>
          <p:nvPr>
            <p:ph type="ftr" sz="quarter" idx="3"/>
          </p:nvPr>
        </p:nvSpPr>
        <p:spPr>
          <a:xfrm>
            <a:off x="253353" y="6412447"/>
            <a:ext cx="8674249" cy="37085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9265919" y="42255"/>
            <a:ext cx="2926080" cy="1069370"/>
          </a:xfrm>
          <a:prstGeom prst="rect">
            <a:avLst/>
          </a:prstGeom>
        </p:spPr>
        <p:txBody>
          <a:bodyPr vert="horz" lIns="91440" tIns="45720" rIns="91440" bIns="45720" rtlCol="0" anchor="b"/>
          <a:lstStyle>
            <a:lvl1pPr algn="r">
              <a:defRPr sz="8000" b="0">
                <a:ln>
                  <a:noFill/>
                </a:ln>
                <a:solidFill>
                  <a:srgbClr val="7030A0">
                    <a:alpha val="25000"/>
                  </a:srgbClr>
                </a:solidFill>
                <a:latin typeface="Calibri Light" panose="020F0302020204030204" pitchFamily="34" charset="0"/>
                <a:cs typeface="Calibri Light" panose="020F0302020204030204" pitchFamily="34" charset="0"/>
              </a:defRPr>
            </a:lvl1pPr>
          </a:lstStyle>
          <a:p>
            <a:fld id="{157B8E69-23A9-4619-9CFE-E27BFD8A78F9}" type="slidenum">
              <a:rPr lang="en-US" smtClean="0"/>
              <a:pPr/>
              <a:t>‹#›</a:t>
            </a:fld>
            <a:endParaRPr lang="en-US" dirty="0"/>
          </a:p>
        </p:txBody>
      </p:sp>
      <p:grpSp>
        <p:nvGrpSpPr>
          <p:cNvPr id="12" name="Group 11"/>
          <p:cNvGrpSpPr/>
          <p:nvPr userDrawn="1"/>
        </p:nvGrpSpPr>
        <p:grpSpPr>
          <a:xfrm>
            <a:off x="10538010" y="5196309"/>
            <a:ext cx="1748118" cy="1661691"/>
            <a:chOff x="10538010" y="5120875"/>
            <a:chExt cx="1748118" cy="1661691"/>
          </a:xfrm>
        </p:grpSpPr>
        <p:sp>
          <p:nvSpPr>
            <p:cNvPr id="8" name="TextBox 7"/>
            <p:cNvSpPr txBox="1"/>
            <p:nvPr/>
          </p:nvSpPr>
          <p:spPr>
            <a:xfrm>
              <a:off x="10538010" y="6474789"/>
              <a:ext cx="1748118" cy="307777"/>
            </a:xfrm>
            <a:prstGeom prst="rect">
              <a:avLst/>
            </a:prstGeom>
            <a:noFill/>
          </p:spPr>
          <p:txBody>
            <a:bodyPr wrap="square" rtlCol="0">
              <a:spAutoFit/>
            </a:bodyPr>
            <a:lstStyle/>
            <a:p>
              <a:pPr algn="ctr"/>
              <a:r>
                <a:rPr lang="en-IN" sz="1400" b="0" dirty="0" smtClean="0">
                  <a:solidFill>
                    <a:srgbClr val="7030A0"/>
                  </a:solidFill>
                  <a:latin typeface="Calibri Light" panose="020F0302020204030204" pitchFamily="34" charset="0"/>
                  <a:cs typeface="Calibri Light" panose="020F0302020204030204" pitchFamily="34" charset="0"/>
                </a:rPr>
                <a:t>CS771: Intro to ML</a:t>
              </a:r>
              <a:endParaRPr lang="en-US" sz="1400" b="0" dirty="0">
                <a:solidFill>
                  <a:srgbClr val="7030A0"/>
                </a:solidFill>
                <a:latin typeface="Calibri Light" panose="020F0302020204030204" pitchFamily="34" charset="0"/>
                <a:cs typeface="Calibri Light" panose="020F0302020204030204" pitchFamily="34" charset="0"/>
              </a:endParaRPr>
            </a:p>
          </p:txBody>
        </p:sp>
        <p:pic>
          <p:nvPicPr>
            <p:cNvPr id="9" name="Picture 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8886" y="5120875"/>
              <a:ext cx="1406366" cy="1406366"/>
            </a:xfrm>
            <a:prstGeom prst="rect">
              <a:avLst/>
            </a:prstGeom>
          </p:spPr>
        </p:pic>
        <p:sp>
          <p:nvSpPr>
            <p:cNvPr id="10" name="Rectangle 9"/>
            <p:cNvSpPr/>
            <p:nvPr/>
          </p:nvSpPr>
          <p:spPr>
            <a:xfrm>
              <a:off x="10641104" y="5120875"/>
              <a:ext cx="1541929" cy="1661691"/>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29855734"/>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hdr="0" ftr="0" dt="0"/>
  <p:txStyles>
    <p:titleStyle>
      <a:lvl1pPr algn="l" defTabSz="914400" rtl="0" eaLnBrk="1" latinLnBrk="0" hangingPunct="1">
        <a:lnSpc>
          <a:spcPct val="85000"/>
        </a:lnSpc>
        <a:spcBef>
          <a:spcPct val="0"/>
        </a:spcBef>
        <a:buNone/>
        <a:defRPr sz="5400" kern="1200" spc="-120" baseline="0">
          <a:solidFill>
            <a:srgbClr val="7030A0"/>
          </a:solidFill>
          <a:latin typeface="Calibri Light" panose="020F0302020204030204" pitchFamily="34" charset="0"/>
          <a:ea typeface="+mj-ea"/>
          <a:cs typeface="Calibri Light" panose="020F0302020204030204" pitchFamily="34" charset="0"/>
        </a:defRPr>
      </a:lvl1pPr>
    </p:titleStyle>
    <p:bodyStyle>
      <a:lvl1pPr marL="91440" indent="-91440" algn="l" defTabSz="914400" rtl="0" eaLnBrk="1" latinLnBrk="0" hangingPunct="1">
        <a:lnSpc>
          <a:spcPct val="85000"/>
        </a:lnSpc>
        <a:spcBef>
          <a:spcPts val="1300"/>
        </a:spcBef>
        <a:buFont typeface="Arial" pitchFamily="34" charset="0"/>
        <a:buChar char=" "/>
        <a:defRPr sz="3200" kern="1200">
          <a:solidFill>
            <a:schemeClr val="tx1">
              <a:lumMod val="85000"/>
              <a:lumOff val="15000"/>
            </a:schemeClr>
          </a:solidFill>
          <a:latin typeface="Calibri Light" panose="020F0302020204030204" pitchFamily="34" charset="0"/>
          <a:ea typeface="+mn-ea"/>
          <a:cs typeface="Calibri Light" panose="020F0302020204030204" pitchFamily="34" charset="0"/>
        </a:defRPr>
      </a:lvl1pPr>
      <a:lvl2pPr marL="347472" indent="-342900" algn="l" defTabSz="914400" rtl="0" eaLnBrk="1" latinLnBrk="0" hangingPunct="1">
        <a:lnSpc>
          <a:spcPct val="85000"/>
        </a:lnSpc>
        <a:spcBef>
          <a:spcPts val="600"/>
        </a:spcBef>
        <a:buFont typeface="Arial" pitchFamily="34" charset="0"/>
        <a:buChar char=" "/>
        <a:defRPr sz="3200" kern="1200">
          <a:solidFill>
            <a:schemeClr val="tx1">
              <a:lumMod val="85000"/>
              <a:lumOff val="15000"/>
            </a:schemeClr>
          </a:solidFill>
          <a:latin typeface="Calibri Light" panose="020F0302020204030204" pitchFamily="34" charset="0"/>
          <a:ea typeface="+mn-ea"/>
          <a:cs typeface="Calibri Light" panose="020F0302020204030204" pitchFamily="34" charset="0"/>
        </a:defRPr>
      </a:lvl2pPr>
      <a:lvl3pPr marL="548640" indent="-548640" algn="l" defTabSz="914400" rtl="0" eaLnBrk="1" latinLnBrk="0" hangingPunct="1">
        <a:lnSpc>
          <a:spcPct val="85000"/>
        </a:lnSpc>
        <a:spcBef>
          <a:spcPts val="600"/>
        </a:spcBef>
        <a:buFont typeface="Arial" pitchFamily="34" charset="0"/>
        <a:buChar char=" "/>
        <a:defRPr sz="2800" i="1" kern="1200">
          <a:solidFill>
            <a:schemeClr val="tx1">
              <a:lumMod val="85000"/>
              <a:lumOff val="15000"/>
            </a:schemeClr>
          </a:solidFill>
          <a:latin typeface="Calibri Light" panose="020F0302020204030204" pitchFamily="34" charset="0"/>
          <a:ea typeface="+mn-ea"/>
          <a:cs typeface="Calibri Light" panose="020F0302020204030204" pitchFamily="34" charset="0"/>
        </a:defRPr>
      </a:lvl3pPr>
      <a:lvl4pPr marL="822960" indent="-82296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Calibri Light" panose="020F0302020204030204" pitchFamily="34" charset="0"/>
          <a:ea typeface="+mn-ea"/>
          <a:cs typeface="Calibri Light" panose="020F0302020204030204" pitchFamily="34" charset="0"/>
        </a:defRPr>
      </a:lvl4pPr>
      <a:lvl5pPr marL="1097280" indent="-109728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Calibri Light" panose="020F0302020204030204" pitchFamily="34" charset="0"/>
          <a:ea typeface="+mn-ea"/>
          <a:cs typeface="Calibri Light" panose="020F0302020204030204" pitchFamily="34" charset="0"/>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10.png"/><Relationship Id="rId16"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0.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8.png"/><Relationship Id="rId2" Type="http://schemas.openxmlformats.org/officeDocument/2006/relationships/image" Target="../media/image27.png"/><Relationship Id="rId16"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0.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32.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35.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34.png"/><Relationship Id="rId2" Type="http://schemas.openxmlformats.org/officeDocument/2006/relationships/image" Target="../media/image330.png"/><Relationship Id="rId16" Type="http://schemas.openxmlformats.org/officeDocument/2006/relationships/image" Target="../media/image19.png"/><Relationship Id="rId20"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0.png"/><Relationship Id="rId10" Type="http://schemas.openxmlformats.org/officeDocument/2006/relationships/image" Target="../media/image13.png"/><Relationship Id="rId19" Type="http://schemas.openxmlformats.org/officeDocument/2006/relationships/image" Target="../media/image36.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10.png"/><Relationship Id="rId1" Type="http://schemas.openxmlformats.org/officeDocument/2006/relationships/slideLayout" Target="../slideLayouts/slideLayout2.xml"/><Relationship Id="rId5" Type="http://schemas.openxmlformats.org/officeDocument/2006/relationships/image" Target="../media/image301.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60.png"/><Relationship Id="rId3" Type="http://schemas.openxmlformats.org/officeDocument/2006/relationships/image" Target="../media/image60.png"/><Relationship Id="rId7" Type="http://schemas.openxmlformats.org/officeDocument/2006/relationships/image" Target="../media/image100.png"/><Relationship Id="rId12" Type="http://schemas.openxmlformats.org/officeDocument/2006/relationships/image" Target="../media/image150.png"/><Relationship Id="rId2" Type="http://schemas.openxmlformats.org/officeDocument/2006/relationships/image" Target="../media/image46.png"/><Relationship Id="rId16"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140.png"/><Relationship Id="rId5" Type="http://schemas.openxmlformats.org/officeDocument/2006/relationships/image" Target="../media/image80.png"/><Relationship Id="rId15" Type="http://schemas.openxmlformats.org/officeDocument/2006/relationships/image" Target="../media/image1800.png"/><Relationship Id="rId10" Type="http://schemas.openxmlformats.org/officeDocument/2006/relationships/image" Target="../media/image130.png"/><Relationship Id="rId4" Type="http://schemas.openxmlformats.org/officeDocument/2006/relationships/image" Target="../media/image70.png"/><Relationship Id="rId9" Type="http://schemas.openxmlformats.org/officeDocument/2006/relationships/image" Target="../media/image120.png"/><Relationship Id="rId14" Type="http://schemas.openxmlformats.org/officeDocument/2006/relationships/image" Target="../media/image170.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11.png"/><Relationship Id="rId1" Type="http://schemas.openxmlformats.org/officeDocument/2006/relationships/slideLayout" Target="../slideLayouts/slideLayout2.xml"/><Relationship Id="rId4" Type="http://schemas.openxmlformats.org/officeDocument/2006/relationships/image" Target="../media/image511.png"/></Relationships>
</file>

<file path=ppt/slides/_rels/slide31.xml.rels><?xml version="1.0" encoding="UTF-8" standalone="yes"?>
<Relationships xmlns="http://schemas.openxmlformats.org/package/2006/relationships"><Relationship Id="rId8" Type="http://schemas.openxmlformats.org/officeDocument/2006/relationships/image" Target="../media/image1100.png"/><Relationship Id="rId3" Type="http://schemas.openxmlformats.org/officeDocument/2006/relationships/image" Target="../media/image44.png"/><Relationship Id="rId7" Type="http://schemas.openxmlformats.org/officeDocument/2006/relationships/image" Target="../media/image45.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900.png"/><Relationship Id="rId5" Type="http://schemas.openxmlformats.org/officeDocument/2006/relationships/image" Target="../media/image43.png"/><Relationship Id="rId4" Type="http://schemas.openxmlformats.org/officeDocument/2006/relationships/image" Target="../media/image800.png"/></Relationships>
</file>

<file path=ppt/slides/_rels/slide32.xml.rels><?xml version="1.0" encoding="UTF-8" standalone="yes"?>
<Relationships xmlns="http://schemas.openxmlformats.org/package/2006/relationships"><Relationship Id="rId2" Type="http://schemas.openxmlformats.org/officeDocument/2006/relationships/image" Target="../media/image120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300.png"/><Relationship Id="rId1" Type="http://schemas.openxmlformats.org/officeDocument/2006/relationships/slideLayout" Target="../slideLayouts/slideLayout2.xml"/><Relationship Id="rId4" Type="http://schemas.openxmlformats.org/officeDocument/2006/relationships/image" Target="../media/image1400.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500.png"/><Relationship Id="rId1" Type="http://schemas.openxmlformats.org/officeDocument/2006/relationships/slideLayout" Target="../slideLayouts/slideLayout2.xml"/><Relationship Id="rId5" Type="http://schemas.openxmlformats.org/officeDocument/2006/relationships/image" Target="../media/image1810.png"/><Relationship Id="rId4" Type="http://schemas.openxmlformats.org/officeDocument/2006/relationships/image" Target="../media/image1700.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230.png"/><Relationship Id="rId2" Type="http://schemas.openxmlformats.org/officeDocument/2006/relationships/image" Target="../media/image1900.png"/><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2100.png"/><Relationship Id="rId4" Type="http://schemas.openxmlformats.org/officeDocument/2006/relationships/image" Target="../media/image201.png"/></Relationships>
</file>

<file path=ppt/slides/_rels/slide36.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0.png"/><Relationship Id="rId1" Type="http://schemas.openxmlformats.org/officeDocument/2006/relationships/slideLayout" Target="../slideLayouts/slideLayout2.xml"/><Relationship Id="rId5" Type="http://schemas.openxmlformats.org/officeDocument/2006/relationships/image" Target="../media/image270.png"/><Relationship Id="rId4" Type="http://schemas.openxmlformats.org/officeDocument/2006/relationships/image" Target="../media/image260.png"/></Relationships>
</file>

<file path=ppt/slides/_rels/slide37.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290.png"/><Relationship Id="rId7" Type="http://schemas.openxmlformats.org/officeDocument/2006/relationships/image" Target="../media/image331.png"/><Relationship Id="rId2" Type="http://schemas.openxmlformats.org/officeDocument/2006/relationships/image" Target="../media/image280.png"/><Relationship Id="rId1" Type="http://schemas.openxmlformats.org/officeDocument/2006/relationships/slideLayout" Target="../slideLayouts/slideLayout2.xml"/><Relationship Id="rId6" Type="http://schemas.openxmlformats.org/officeDocument/2006/relationships/image" Target="../media/image320.png"/><Relationship Id="rId11" Type="http://schemas.openxmlformats.org/officeDocument/2006/relationships/image" Target="../media/image370.png"/><Relationship Id="rId5" Type="http://schemas.openxmlformats.org/officeDocument/2006/relationships/image" Target="../media/image312.png"/><Relationship Id="rId10" Type="http://schemas.openxmlformats.org/officeDocument/2006/relationships/image" Target="../media/image360.png"/><Relationship Id="rId4" Type="http://schemas.openxmlformats.org/officeDocument/2006/relationships/image" Target="../media/image300.png"/><Relationship Id="rId9" Type="http://schemas.openxmlformats.org/officeDocument/2006/relationships/image" Target="../media/image350.png"/></Relationships>
</file>

<file path=ppt/slides/_rels/slide38.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Probability </a:t>
            </a:r>
            <a:r>
              <a:rPr lang="en-IN" dirty="0" smtClean="0"/>
              <a:t>Refresher</a:t>
            </a:r>
            <a:endParaRPr lang="en-US" dirty="0"/>
          </a:p>
        </p:txBody>
      </p:sp>
      <p:sp>
        <p:nvSpPr>
          <p:cNvPr id="3" name="Subtitle 2"/>
          <p:cNvSpPr>
            <a:spLocks noGrp="1"/>
          </p:cNvSpPr>
          <p:nvPr>
            <p:ph type="subTitle" idx="1"/>
          </p:nvPr>
        </p:nvSpPr>
        <p:spPr/>
        <p:txBody>
          <a:bodyPr/>
          <a:lstStyle/>
          <a:p>
            <a:r>
              <a:rPr lang="en-IN" dirty="0" smtClean="0"/>
              <a:t>CS771: Introduction to Machine Learning</a:t>
            </a:r>
            <a:endParaRPr lang="en-IN" dirty="0"/>
          </a:p>
          <a:p>
            <a:r>
              <a:rPr lang="en-IN" dirty="0" err="1" smtClean="0"/>
              <a:t>Purushottam</a:t>
            </a:r>
            <a:r>
              <a:rPr lang="en-IN" dirty="0" smtClean="0"/>
              <a:t> </a:t>
            </a:r>
            <a:r>
              <a:rPr lang="en-IN" dirty="0" err="1" smtClean="0"/>
              <a:t>Kar</a:t>
            </a:r>
            <a:endParaRPr lang="en-US" dirty="0"/>
          </a:p>
        </p:txBody>
      </p:sp>
      <p:sp>
        <p:nvSpPr>
          <p:cNvPr id="4" name="Slide Number Placeholder 3"/>
          <p:cNvSpPr>
            <a:spLocks noGrp="1"/>
          </p:cNvSpPr>
          <p:nvPr>
            <p:ph type="sldNum" sz="quarter" idx="12"/>
          </p:nvPr>
        </p:nvSpPr>
        <p:spPr/>
        <p:txBody>
          <a:bodyPr/>
          <a:lstStyle/>
          <a:p>
            <a:fld id="{157B8E69-23A9-4619-9CFE-E27BFD8A78F9}" type="slidenum">
              <a:rPr lang="en-US" smtClean="0"/>
              <a:t>1</a:t>
            </a:fld>
            <a:endParaRPr lang="en-US"/>
          </a:p>
        </p:txBody>
      </p:sp>
    </p:spTree>
    <p:extLst>
      <p:ext uri="{BB962C8B-B14F-4D97-AF65-F5344CB8AC3E}">
        <p14:creationId xmlns:p14="http://schemas.microsoft.com/office/powerpoint/2010/main" val="27832790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Probability as Proportions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5915206" cy="5300823"/>
              </a:xfrm>
            </p:spPr>
            <p:txBody>
              <a:bodyPr>
                <a:normAutofit/>
              </a:bodyPr>
              <a:lstStyle/>
              <a:p>
                <a:r>
                  <a:rPr lang="en-IN" b="1" dirty="0" smtClean="0"/>
                  <a:t>Sample/Outcome</a:t>
                </a:r>
                <a:r>
                  <a:rPr lang="en-IN" dirty="0" smtClean="0"/>
                  <a:t>: pick one ball</a:t>
                </a:r>
              </a:p>
              <a:p>
                <a:r>
                  <a:rPr lang="en-IN" b="1" dirty="0">
                    <a:ea typeface="Cambria Math" panose="02040503050406030204" pitchFamily="18" charset="0"/>
                  </a:rPr>
                  <a:t>Sample space</a:t>
                </a:r>
                <a:r>
                  <a:rPr lang="en-IN" dirty="0">
                    <a:ea typeface="Cambria Math" panose="02040503050406030204" pitchFamily="18" charset="0"/>
                  </a:rPr>
                  <a:t>: </a:t>
                </a:r>
                <a14:m>
                  <m:oMath xmlns:m="http://schemas.openxmlformats.org/officeDocument/2006/math">
                    <m:d>
                      <m:dPr>
                        <m:begChr m:val="{"/>
                        <m:endChr m:val="}"/>
                        <m:ctrlPr>
                          <a:rPr lang="en-IN" i="1">
                            <a:latin typeface="Cambria Math" panose="02040503050406030204" pitchFamily="18" charset="0"/>
                            <a:ea typeface="Cambria Math" panose="02040503050406030204" pitchFamily="18" charset="0"/>
                          </a:rPr>
                        </m:ctrlPr>
                      </m:dPr>
                      <m:e>
                        <m:r>
                          <m:rPr>
                            <m:sty m:val="p"/>
                          </m:rPr>
                          <a:rPr lang="en-IN">
                            <a:latin typeface="Cambria Math" panose="02040503050406030204" pitchFamily="18" charset="0"/>
                            <a:ea typeface="Cambria Math" panose="02040503050406030204" pitchFamily="18" charset="0"/>
                          </a:rPr>
                          <m:t>R</m:t>
                        </m:r>
                        <m:r>
                          <a:rPr lang="en-IN">
                            <a:latin typeface="Cambria Math" panose="02040503050406030204" pitchFamily="18" charset="0"/>
                            <a:ea typeface="Cambria Math" panose="02040503050406030204" pitchFamily="18" charset="0"/>
                          </a:rPr>
                          <m:t>,</m:t>
                        </m:r>
                        <m:r>
                          <m:rPr>
                            <m:sty m:val="p"/>
                          </m:rPr>
                          <a:rPr lang="en-IN">
                            <a:latin typeface="Cambria Math" panose="02040503050406030204" pitchFamily="18" charset="0"/>
                            <a:ea typeface="Cambria Math" panose="02040503050406030204" pitchFamily="18" charset="0"/>
                          </a:rPr>
                          <m:t>G</m:t>
                        </m:r>
                        <m:r>
                          <a:rPr lang="en-IN">
                            <a:latin typeface="Cambria Math" panose="02040503050406030204" pitchFamily="18" charset="0"/>
                            <a:ea typeface="Cambria Math" panose="02040503050406030204" pitchFamily="18" charset="0"/>
                          </a:rPr>
                          <m:t>,</m:t>
                        </m:r>
                        <m:r>
                          <m:rPr>
                            <m:sty m:val="p"/>
                          </m:rPr>
                          <a:rPr lang="en-IN">
                            <a:latin typeface="Cambria Math" panose="02040503050406030204" pitchFamily="18" charset="0"/>
                            <a:ea typeface="Cambria Math" panose="02040503050406030204" pitchFamily="18" charset="0"/>
                          </a:rPr>
                          <m:t>B</m:t>
                        </m:r>
                      </m:e>
                    </m:d>
                    <m:r>
                      <a:rPr lang="en-IN" i="1">
                        <a:latin typeface="Cambria Math" panose="02040503050406030204" pitchFamily="18" charset="0"/>
                        <a:ea typeface="Cambria Math" panose="02040503050406030204" pitchFamily="18" charset="0"/>
                      </a:rPr>
                      <m:t>×</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6</m:t>
                        </m:r>
                      </m:e>
                    </m:d>
                  </m:oMath>
                </a14:m>
                <a:endParaRPr lang="en-IN" dirty="0" smtClean="0"/>
              </a:p>
              <a:p>
                <a:r>
                  <a:rPr lang="en-IN" dirty="0" smtClean="0"/>
                  <a:t>Define two random variables (</a:t>
                </a:r>
                <a:r>
                  <a:rPr lang="en-IN" dirty="0" err="1" smtClean="0"/>
                  <a:t>r.v</a:t>
                </a:r>
                <a:r>
                  <a:rPr lang="en-IN" dirty="0" smtClean="0"/>
                  <a:t>.)</a:t>
                </a:r>
              </a:p>
              <a:p>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oMath>
                </a14:m>
                <a:r>
                  <a:rPr lang="en-IN" dirty="0" smtClean="0"/>
                  <a:t> number on the ball </a:t>
                </a:r>
                <a14:m>
                  <m:oMath xmlns:m="http://schemas.openxmlformats.org/officeDocument/2006/math">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6</m:t>
                        </m:r>
                      </m:e>
                    </m:d>
                  </m:oMath>
                </a14:m>
                <a:endParaRPr lang="en-IN" dirty="0" smtClean="0"/>
              </a:p>
              <a:p>
                <a14:m>
                  <m:oMath xmlns:m="http://schemas.openxmlformats.org/officeDocument/2006/math">
                    <m:r>
                      <a:rPr lang="en-IN" b="0" i="1" smtClean="0">
                        <a:latin typeface="Cambria Math" panose="02040503050406030204" pitchFamily="18" charset="0"/>
                      </a:rPr>
                      <m:t>𝑌</m:t>
                    </m:r>
                    <m:r>
                      <a:rPr lang="en-IN" b="0" i="1" smtClean="0">
                        <a:latin typeface="Cambria Math" panose="02040503050406030204" pitchFamily="18" charset="0"/>
                      </a:rPr>
                      <m:t>≜</m:t>
                    </m:r>
                  </m:oMath>
                </a14:m>
                <a:r>
                  <a:rPr lang="en-IN" dirty="0" smtClean="0"/>
                  <a:t> colour of the ball</a:t>
                </a:r>
                <a:br>
                  <a:rPr lang="en-IN" dirty="0" smtClean="0"/>
                </a:br>
                <a14:m>
                  <m:oMath xmlns:m="http://schemas.openxmlformats.org/officeDocument/2006/math">
                    <m:d>
                      <m:dPr>
                        <m:begChr m:val="{"/>
                        <m:endChr m:val="}"/>
                        <m:ctrlPr>
                          <a:rPr lang="en-IN" i="1">
                            <a:latin typeface="Cambria Math" panose="02040503050406030204" pitchFamily="18" charset="0"/>
                            <a:ea typeface="Cambria Math" panose="02040503050406030204" pitchFamily="18" charset="0"/>
                          </a:rPr>
                        </m:ctrlPr>
                      </m:dPr>
                      <m:e>
                        <m:r>
                          <m:rPr>
                            <m:sty m:val="p"/>
                          </m:rPr>
                          <a:rPr lang="en-IN">
                            <a:latin typeface="Cambria Math" panose="02040503050406030204" pitchFamily="18" charset="0"/>
                            <a:ea typeface="Cambria Math" panose="02040503050406030204" pitchFamily="18" charset="0"/>
                          </a:rPr>
                          <m:t>R</m:t>
                        </m:r>
                        <m:r>
                          <a:rPr lang="en-IN" b="0" i="0" smtClean="0">
                            <a:latin typeface="Cambria Math" panose="02040503050406030204" pitchFamily="18" charset="0"/>
                            <a:ea typeface="Cambria Math" panose="02040503050406030204" pitchFamily="18" charset="0"/>
                          </a:rPr>
                          <m:t>=1</m:t>
                        </m:r>
                        <m:r>
                          <a:rPr lang="en-IN">
                            <a:latin typeface="Cambria Math" panose="02040503050406030204" pitchFamily="18" charset="0"/>
                            <a:ea typeface="Cambria Math" panose="02040503050406030204" pitchFamily="18" charset="0"/>
                          </a:rPr>
                          <m:t>,</m:t>
                        </m:r>
                        <m:r>
                          <m:rPr>
                            <m:sty m:val="p"/>
                          </m:rPr>
                          <a:rPr lang="en-IN">
                            <a:latin typeface="Cambria Math" panose="02040503050406030204" pitchFamily="18" charset="0"/>
                            <a:ea typeface="Cambria Math" panose="02040503050406030204" pitchFamily="18" charset="0"/>
                          </a:rPr>
                          <m:t>G</m:t>
                        </m:r>
                        <m:r>
                          <a:rPr lang="en-IN" b="0" i="0" smtClean="0">
                            <a:latin typeface="Cambria Math" panose="02040503050406030204" pitchFamily="18" charset="0"/>
                            <a:ea typeface="Cambria Math" panose="02040503050406030204" pitchFamily="18" charset="0"/>
                          </a:rPr>
                          <m:t>=2</m:t>
                        </m:r>
                        <m:r>
                          <a:rPr lang="en-IN">
                            <a:latin typeface="Cambria Math" panose="02040503050406030204" pitchFamily="18" charset="0"/>
                            <a:ea typeface="Cambria Math" panose="02040503050406030204" pitchFamily="18" charset="0"/>
                          </a:rPr>
                          <m:t>,</m:t>
                        </m:r>
                        <m:r>
                          <m:rPr>
                            <m:sty m:val="p"/>
                          </m:rPr>
                          <a:rPr lang="en-IN">
                            <a:latin typeface="Cambria Math" panose="02040503050406030204" pitchFamily="18" charset="0"/>
                            <a:ea typeface="Cambria Math" panose="02040503050406030204" pitchFamily="18" charset="0"/>
                          </a:rPr>
                          <m:t>B</m:t>
                        </m:r>
                        <m:r>
                          <a:rPr lang="en-IN" b="0" i="0" smtClean="0">
                            <a:latin typeface="Cambria Math" panose="02040503050406030204" pitchFamily="18" charset="0"/>
                            <a:ea typeface="Cambria Math" panose="02040503050406030204" pitchFamily="18" charset="0"/>
                          </a:rPr>
                          <m:t>=3</m:t>
                        </m:r>
                      </m:e>
                    </m:d>
                  </m:oMath>
                </a14:m>
                <a:endParaRPr lang="en-IN" dirty="0" smtClean="0"/>
              </a:p>
              <a:p>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=2</m:t>
                        </m:r>
                      </m:e>
                    </m:d>
                    <m:r>
                      <a:rPr lang="en-IN" b="0" i="1" smtClean="0">
                        <a:latin typeface="Cambria Math" panose="02040503050406030204" pitchFamily="18" charset="0"/>
                        <a:ea typeface="Cambria Math" panose="02040503050406030204" pitchFamily="18" charset="0"/>
                      </a:rPr>
                      <m:t>≜</m:t>
                    </m:r>
                  </m:oMath>
                </a14:m>
                <a:r>
                  <a:rPr lang="en-IN" dirty="0" smtClean="0"/>
                  <a:t> proportion of samples for which we have </a:t>
                </a:r>
                <a14:m>
                  <m:oMath xmlns:m="http://schemas.openxmlformats.org/officeDocument/2006/math">
                    <m:r>
                      <a:rPr lang="en-IN" b="0" i="1" smtClean="0">
                        <a:latin typeface="Cambria Math" panose="02040503050406030204" pitchFamily="18" charset="0"/>
                      </a:rPr>
                      <m:t>𝑌</m:t>
                    </m:r>
                    <m:r>
                      <a:rPr lang="en-IN" b="0" i="1" smtClean="0">
                        <a:latin typeface="Cambria Math" panose="02040503050406030204" pitchFamily="18" charset="0"/>
                      </a:rPr>
                      <m:t>=2</m:t>
                    </m:r>
                  </m:oMath>
                </a14:m>
                <a:endParaRPr lang="en-IN" dirty="0" smtClean="0"/>
              </a:p>
              <a:p>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=2</m:t>
                        </m:r>
                      </m:e>
                    </m:d>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6</m:t>
                        </m:r>
                      </m:num>
                      <m:den>
                        <m:r>
                          <a:rPr lang="en-IN" b="0" i="1" smtClean="0">
                            <a:latin typeface="Cambria Math" panose="02040503050406030204" pitchFamily="18" charset="0"/>
                            <a:ea typeface="Cambria Math" panose="02040503050406030204" pitchFamily="18" charset="0"/>
                          </a:rPr>
                          <m:t>24</m:t>
                        </m:r>
                      </m:den>
                    </m:f>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1</m:t>
                        </m:r>
                      </m:num>
                      <m:den>
                        <m:r>
                          <a:rPr lang="en-IN" b="0" i="1" smtClean="0">
                            <a:latin typeface="Cambria Math" panose="02040503050406030204" pitchFamily="18" charset="0"/>
                            <a:ea typeface="Cambria Math" panose="02040503050406030204" pitchFamily="18" charset="0"/>
                          </a:rPr>
                          <m:t>4</m:t>
                        </m:r>
                      </m:den>
                    </m:f>
                  </m:oMath>
                </a14:m>
                <a:endParaRPr lang="en-I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5915206" cy="5300823"/>
              </a:xfrm>
              <a:blipFill>
                <a:blip r:embed="rId2"/>
                <a:stretch>
                  <a:fillRect l="-1134" t="-2759"/>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10</a:t>
            </a:fld>
            <a:endParaRPr lang="en-US"/>
          </a:p>
        </p:txBody>
      </p:sp>
      <p:grpSp>
        <p:nvGrpSpPr>
          <p:cNvPr id="5" name="Group 4"/>
          <p:cNvGrpSpPr/>
          <p:nvPr/>
        </p:nvGrpSpPr>
        <p:grpSpPr>
          <a:xfrm>
            <a:off x="6173922" y="1111624"/>
            <a:ext cx="770562" cy="4093341"/>
            <a:chOff x="6173922" y="1111624"/>
            <a:chExt cx="770562" cy="4093341"/>
          </a:xfrm>
        </p:grpSpPr>
        <p:sp>
          <p:nvSpPr>
            <p:cNvPr id="6" name="Oval 5"/>
            <p:cNvSpPr/>
            <p:nvPr/>
          </p:nvSpPr>
          <p:spPr>
            <a:xfrm>
              <a:off x="6173922"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7" name="Oval 6"/>
            <p:cNvSpPr/>
            <p:nvPr/>
          </p:nvSpPr>
          <p:spPr>
            <a:xfrm>
              <a:off x="6173922"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8" name="Oval 7"/>
            <p:cNvSpPr/>
            <p:nvPr/>
          </p:nvSpPr>
          <p:spPr>
            <a:xfrm>
              <a:off x="6173922"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9" name="Oval 8"/>
            <p:cNvSpPr/>
            <p:nvPr/>
          </p:nvSpPr>
          <p:spPr>
            <a:xfrm>
              <a:off x="6173922" y="4434403"/>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grpSp>
      <p:grpSp>
        <p:nvGrpSpPr>
          <p:cNvPr id="10" name="Group 9"/>
          <p:cNvGrpSpPr/>
          <p:nvPr/>
        </p:nvGrpSpPr>
        <p:grpSpPr>
          <a:xfrm>
            <a:off x="7154689" y="1111624"/>
            <a:ext cx="770562" cy="4093341"/>
            <a:chOff x="7192390" y="1111624"/>
            <a:chExt cx="770562" cy="4093341"/>
          </a:xfrm>
        </p:grpSpPr>
        <p:sp>
          <p:nvSpPr>
            <p:cNvPr id="11" name="Oval 10"/>
            <p:cNvSpPr/>
            <p:nvPr/>
          </p:nvSpPr>
          <p:spPr>
            <a:xfrm>
              <a:off x="7192390"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12" name="Oval 11"/>
            <p:cNvSpPr/>
            <p:nvPr/>
          </p:nvSpPr>
          <p:spPr>
            <a:xfrm>
              <a:off x="7192390"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13" name="Oval 12"/>
            <p:cNvSpPr/>
            <p:nvPr/>
          </p:nvSpPr>
          <p:spPr>
            <a:xfrm>
              <a:off x="7192390"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14" name="Oval 13"/>
            <p:cNvSpPr/>
            <p:nvPr/>
          </p:nvSpPr>
          <p:spPr>
            <a:xfrm>
              <a:off x="7192390" y="4434403"/>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grpSp>
      <p:grpSp>
        <p:nvGrpSpPr>
          <p:cNvPr id="15" name="Group 14"/>
          <p:cNvGrpSpPr/>
          <p:nvPr/>
        </p:nvGrpSpPr>
        <p:grpSpPr>
          <a:xfrm>
            <a:off x="8135456" y="1111624"/>
            <a:ext cx="770562" cy="4093341"/>
            <a:chOff x="8159651" y="1111624"/>
            <a:chExt cx="770562" cy="4093341"/>
          </a:xfrm>
        </p:grpSpPr>
        <p:sp>
          <p:nvSpPr>
            <p:cNvPr id="16" name="Oval 15"/>
            <p:cNvSpPr/>
            <p:nvPr/>
          </p:nvSpPr>
          <p:spPr>
            <a:xfrm>
              <a:off x="8159651" y="1111624"/>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17" name="Oval 16"/>
            <p:cNvSpPr/>
            <p:nvPr/>
          </p:nvSpPr>
          <p:spPr>
            <a:xfrm>
              <a:off x="8159651"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18" name="Oval 17"/>
            <p:cNvSpPr/>
            <p:nvPr/>
          </p:nvSpPr>
          <p:spPr>
            <a:xfrm>
              <a:off x="8159651" y="3326810"/>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19" name="Oval 18"/>
            <p:cNvSpPr/>
            <p:nvPr/>
          </p:nvSpPr>
          <p:spPr>
            <a:xfrm>
              <a:off x="8159651"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grpSp>
      <p:grpSp>
        <p:nvGrpSpPr>
          <p:cNvPr id="20" name="Group 19"/>
          <p:cNvGrpSpPr/>
          <p:nvPr/>
        </p:nvGrpSpPr>
        <p:grpSpPr>
          <a:xfrm>
            <a:off x="9116223" y="1111624"/>
            <a:ext cx="770562" cy="4093341"/>
            <a:chOff x="9140294" y="1111624"/>
            <a:chExt cx="770562" cy="4093341"/>
          </a:xfrm>
        </p:grpSpPr>
        <p:sp>
          <p:nvSpPr>
            <p:cNvPr id="21" name="Oval 20"/>
            <p:cNvSpPr/>
            <p:nvPr/>
          </p:nvSpPr>
          <p:spPr>
            <a:xfrm>
              <a:off x="9140294"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22" name="Oval 21"/>
            <p:cNvSpPr/>
            <p:nvPr/>
          </p:nvSpPr>
          <p:spPr>
            <a:xfrm>
              <a:off x="9140294"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23" name="Oval 22"/>
            <p:cNvSpPr/>
            <p:nvPr/>
          </p:nvSpPr>
          <p:spPr>
            <a:xfrm>
              <a:off x="9140294"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24" name="Oval 23"/>
            <p:cNvSpPr/>
            <p:nvPr/>
          </p:nvSpPr>
          <p:spPr>
            <a:xfrm>
              <a:off x="9140294" y="4434403"/>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grpSp>
      <p:grpSp>
        <p:nvGrpSpPr>
          <p:cNvPr id="25" name="Group 24"/>
          <p:cNvGrpSpPr/>
          <p:nvPr/>
        </p:nvGrpSpPr>
        <p:grpSpPr>
          <a:xfrm>
            <a:off x="10096990" y="1111624"/>
            <a:ext cx="770562" cy="4093341"/>
            <a:chOff x="10120937" y="1111624"/>
            <a:chExt cx="770562" cy="4093341"/>
          </a:xfrm>
        </p:grpSpPr>
        <p:sp>
          <p:nvSpPr>
            <p:cNvPr id="26" name="Oval 25"/>
            <p:cNvSpPr/>
            <p:nvPr/>
          </p:nvSpPr>
          <p:spPr>
            <a:xfrm>
              <a:off x="10120937" y="1111624"/>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27" name="Oval 26"/>
            <p:cNvSpPr/>
            <p:nvPr/>
          </p:nvSpPr>
          <p:spPr>
            <a:xfrm>
              <a:off x="10120937"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28" name="Oval 27"/>
            <p:cNvSpPr/>
            <p:nvPr/>
          </p:nvSpPr>
          <p:spPr>
            <a:xfrm>
              <a:off x="10120937"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29" name="Oval 28"/>
            <p:cNvSpPr/>
            <p:nvPr/>
          </p:nvSpPr>
          <p:spPr>
            <a:xfrm>
              <a:off x="10120937"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grpSp>
      <p:grpSp>
        <p:nvGrpSpPr>
          <p:cNvPr id="30" name="Group 29"/>
          <p:cNvGrpSpPr/>
          <p:nvPr/>
        </p:nvGrpSpPr>
        <p:grpSpPr>
          <a:xfrm>
            <a:off x="11077758" y="1111624"/>
            <a:ext cx="770562" cy="4093341"/>
            <a:chOff x="11077758" y="1111624"/>
            <a:chExt cx="770562" cy="4093341"/>
          </a:xfrm>
        </p:grpSpPr>
        <p:sp>
          <p:nvSpPr>
            <p:cNvPr id="31" name="Oval 30"/>
            <p:cNvSpPr/>
            <p:nvPr/>
          </p:nvSpPr>
          <p:spPr>
            <a:xfrm>
              <a:off x="11077758"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32" name="Oval 31"/>
            <p:cNvSpPr/>
            <p:nvPr/>
          </p:nvSpPr>
          <p:spPr>
            <a:xfrm>
              <a:off x="11077758"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33" name="Oval 32"/>
            <p:cNvSpPr/>
            <p:nvPr/>
          </p:nvSpPr>
          <p:spPr>
            <a:xfrm>
              <a:off x="11077758" y="3326810"/>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34" name="Oval 33"/>
            <p:cNvSpPr/>
            <p:nvPr/>
          </p:nvSpPr>
          <p:spPr>
            <a:xfrm>
              <a:off x="11077758"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grpSp>
    </p:spTree>
    <p:extLst>
      <p:ext uri="{BB962C8B-B14F-4D97-AF65-F5344CB8AC3E}">
        <p14:creationId xmlns:p14="http://schemas.microsoft.com/office/powerpoint/2010/main" val="3379102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Probability beyond Proportions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6592687" cy="5746376"/>
              </a:xfrm>
            </p:spPr>
            <p:txBody>
              <a:bodyPr>
                <a:normAutofit/>
              </a:bodyPr>
              <a:lstStyle/>
              <a:p>
                <a:r>
                  <a:rPr lang="en-IN" dirty="0" smtClean="0"/>
                  <a:t>Suppose now that not all samples</a:t>
                </a:r>
                <a:br>
                  <a:rPr lang="en-IN" dirty="0" smtClean="0"/>
                </a:br>
                <a:r>
                  <a:rPr lang="en-IN" dirty="0" smtClean="0"/>
                  <a:t>are equally likely, i.e. not all balls</a:t>
                </a:r>
                <a:br>
                  <a:rPr lang="en-IN" dirty="0" smtClean="0"/>
                </a:br>
                <a:r>
                  <a:rPr lang="en-IN" dirty="0" smtClean="0"/>
                  <a:t>are equally likely to be picked</a:t>
                </a:r>
              </a:p>
              <a:p>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=2</m:t>
                        </m:r>
                      </m:e>
                    </m:d>
                    <m:r>
                      <a:rPr lang="en-IN" b="0" i="1" smtClean="0">
                        <a:latin typeface="Cambria Math" panose="02040503050406030204" pitchFamily="18" charset="0"/>
                        <a:ea typeface="Cambria Math" panose="02040503050406030204" pitchFamily="18" charset="0"/>
                      </a:rPr>
                      <m:t>≜</m:t>
                    </m:r>
                  </m:oMath>
                </a14:m>
                <a:r>
                  <a:rPr lang="en-IN" dirty="0" smtClean="0"/>
                  <a:t> sum of probabilities</a:t>
                </a:r>
                <a:br>
                  <a:rPr lang="en-IN" dirty="0" smtClean="0"/>
                </a:br>
                <a:r>
                  <a:rPr lang="en-IN" dirty="0" smtClean="0"/>
                  <a:t>of samples for which </a:t>
                </a:r>
                <a14:m>
                  <m:oMath xmlns:m="http://schemas.openxmlformats.org/officeDocument/2006/math">
                    <m:r>
                      <a:rPr lang="en-IN" b="0" i="1" smtClean="0">
                        <a:latin typeface="Cambria Math" panose="02040503050406030204" pitchFamily="18" charset="0"/>
                      </a:rPr>
                      <m:t>𝑌</m:t>
                    </m:r>
                    <m:r>
                      <a:rPr lang="en-IN" b="0" i="1" smtClean="0">
                        <a:latin typeface="Cambria Math" panose="02040503050406030204" pitchFamily="18" charset="0"/>
                      </a:rPr>
                      <m:t>=2</m:t>
                    </m:r>
                  </m:oMath>
                </a14:m>
                <a:endParaRPr lang="en-IN" dirty="0" smtClean="0"/>
              </a:p>
              <a:p>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=2</m:t>
                        </m:r>
                      </m:e>
                    </m:d>
                    <m:r>
                      <a:rPr lang="en-IN" i="1">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1</m:t>
                        </m:r>
                      </m:num>
                      <m:den>
                        <m:r>
                          <a:rPr lang="en-IN" i="1">
                            <a:latin typeface="Cambria Math" panose="02040503050406030204" pitchFamily="18" charset="0"/>
                            <a:ea typeface="Cambria Math" panose="02040503050406030204" pitchFamily="18" charset="0"/>
                          </a:rPr>
                          <m:t>48</m:t>
                        </m:r>
                      </m:den>
                    </m:f>
                    <m:r>
                      <a:rPr lang="en-IN" i="1">
                        <a:latin typeface="Cambria Math" panose="02040503050406030204" pitchFamily="18" charset="0"/>
                        <a:ea typeface="Cambria Math" panose="02040503050406030204" pitchFamily="18" charset="0"/>
                      </a:rPr>
                      <m:t> +</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1</m:t>
                        </m:r>
                      </m:num>
                      <m:den>
                        <m:r>
                          <a:rPr lang="en-IN" i="1">
                            <a:latin typeface="Cambria Math" panose="02040503050406030204" pitchFamily="18" charset="0"/>
                            <a:ea typeface="Cambria Math" panose="02040503050406030204" pitchFamily="18" charset="0"/>
                          </a:rPr>
                          <m:t>24</m:t>
                        </m:r>
                      </m:den>
                    </m:f>
                    <m:r>
                      <a:rPr lang="en-IN" i="1">
                        <a:latin typeface="Cambria Math" panose="02040503050406030204" pitchFamily="18" charset="0"/>
                        <a:ea typeface="Cambria Math" panose="02040503050406030204" pitchFamily="18" charset="0"/>
                      </a:rPr>
                      <m:t> +</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1</m:t>
                        </m:r>
                      </m:num>
                      <m:den>
                        <m:r>
                          <a:rPr lang="en-IN" i="1">
                            <a:latin typeface="Cambria Math" panose="02040503050406030204" pitchFamily="18" charset="0"/>
                            <a:ea typeface="Cambria Math" panose="02040503050406030204" pitchFamily="18" charset="0"/>
                          </a:rPr>
                          <m:t>12</m:t>
                        </m:r>
                      </m:den>
                    </m:f>
                    <m:r>
                      <a:rPr lang="en-IN" i="1">
                        <a:latin typeface="Cambria Math" panose="02040503050406030204" pitchFamily="18" charset="0"/>
                        <a:ea typeface="Cambria Math" panose="02040503050406030204" pitchFamily="18" charset="0"/>
                      </a:rPr>
                      <m:t> +</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1</m:t>
                        </m:r>
                      </m:num>
                      <m:den>
                        <m:r>
                          <a:rPr lang="en-IN" i="1">
                            <a:latin typeface="Cambria Math" panose="02040503050406030204" pitchFamily="18" charset="0"/>
                            <a:ea typeface="Cambria Math" panose="02040503050406030204" pitchFamily="18" charset="0"/>
                          </a:rPr>
                          <m:t>96</m:t>
                        </m:r>
                      </m:den>
                    </m:f>
                    <m:r>
                      <a:rPr lang="en-IN" i="1">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1</m:t>
                        </m:r>
                      </m:num>
                      <m:den>
                        <m:r>
                          <a:rPr lang="en-IN" i="1">
                            <a:latin typeface="Cambria Math" panose="02040503050406030204" pitchFamily="18" charset="0"/>
                            <a:ea typeface="Cambria Math" panose="02040503050406030204" pitchFamily="18" charset="0"/>
                          </a:rPr>
                          <m:t>6</m:t>
                        </m:r>
                      </m:den>
                    </m:f>
                    <m:r>
                      <a:rPr lang="en-IN" i="1">
                        <a:latin typeface="Cambria Math" panose="02040503050406030204" pitchFamily="18" charset="0"/>
                        <a:ea typeface="Cambria Math" panose="02040503050406030204" pitchFamily="18" charset="0"/>
                      </a:rPr>
                      <m:t> +</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1</m:t>
                        </m:r>
                      </m:num>
                      <m:den>
                        <m:r>
                          <a:rPr lang="en-IN" i="1">
                            <a:latin typeface="Cambria Math" panose="02040503050406030204" pitchFamily="18" charset="0"/>
                            <a:ea typeface="Cambria Math" panose="02040503050406030204" pitchFamily="18" charset="0"/>
                          </a:rPr>
                          <m:t>96</m:t>
                        </m:r>
                      </m:den>
                    </m:f>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1</m:t>
                        </m:r>
                      </m:num>
                      <m:den>
                        <m:r>
                          <a:rPr lang="en-IN" b="0" i="1" smtClean="0">
                            <a:latin typeface="Cambria Math" panose="02040503050406030204" pitchFamily="18" charset="0"/>
                            <a:ea typeface="Cambria Math" panose="02040503050406030204" pitchFamily="18" charset="0"/>
                          </a:rPr>
                          <m:t>3</m:t>
                        </m:r>
                      </m:den>
                    </m:f>
                  </m:oMath>
                </a14:m>
                <a:endParaRPr lang="en-IN" dirty="0" smtClean="0"/>
              </a:p>
              <a:p>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=1</m:t>
                        </m:r>
                      </m:e>
                    </m:d>
                    <m:r>
                      <a:rPr lang="en-IN" i="1">
                        <a:latin typeface="Cambria Math" panose="02040503050406030204" pitchFamily="18" charset="0"/>
                        <a:ea typeface="Cambria Math" panose="02040503050406030204" pitchFamily="18" charset="0"/>
                      </a:rPr>
                      <m:t>≜</m:t>
                    </m:r>
                  </m:oMath>
                </a14:m>
                <a:r>
                  <a:rPr lang="en-IN" dirty="0"/>
                  <a:t> sum of </a:t>
                </a:r>
                <a:r>
                  <a:rPr lang="en-IN" dirty="0" smtClean="0"/>
                  <a:t>probabilities</a:t>
                </a:r>
                <a:br>
                  <a:rPr lang="en-IN" dirty="0" smtClean="0"/>
                </a:br>
                <a:r>
                  <a:rPr lang="en-IN" dirty="0" smtClean="0"/>
                  <a:t>of </a:t>
                </a:r>
                <a:r>
                  <a:rPr lang="en-IN" dirty="0"/>
                  <a:t>samples for which </a:t>
                </a:r>
                <a14:m>
                  <m:oMath xmlns:m="http://schemas.openxmlformats.org/officeDocument/2006/math">
                    <m:r>
                      <a:rPr lang="en-IN" i="1">
                        <a:latin typeface="Cambria Math" panose="02040503050406030204" pitchFamily="18" charset="0"/>
                      </a:rPr>
                      <m:t>𝑋</m:t>
                    </m:r>
                    <m:r>
                      <a:rPr lang="en-IN" i="1">
                        <a:latin typeface="Cambria Math" panose="02040503050406030204" pitchFamily="18" charset="0"/>
                      </a:rPr>
                      <m:t>=1</m:t>
                    </m:r>
                  </m:oMath>
                </a14:m>
                <a:endParaRPr lang="en-IN" dirty="0" smtClean="0"/>
              </a:p>
              <a:p>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=1</m:t>
                        </m:r>
                      </m:e>
                    </m:d>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1</m:t>
                        </m:r>
                      </m:num>
                      <m:den>
                        <m:r>
                          <a:rPr lang="en-IN" b="0" i="1" smtClean="0">
                            <a:latin typeface="Cambria Math" panose="02040503050406030204" pitchFamily="18" charset="0"/>
                            <a:ea typeface="Cambria Math" panose="02040503050406030204" pitchFamily="18" charset="0"/>
                          </a:rPr>
                          <m:t>24</m:t>
                        </m:r>
                      </m:den>
                    </m:f>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1</m:t>
                        </m:r>
                      </m:num>
                      <m:den>
                        <m:r>
                          <a:rPr lang="en-IN" b="0" i="1" smtClean="0">
                            <a:latin typeface="Cambria Math" panose="02040503050406030204" pitchFamily="18" charset="0"/>
                            <a:ea typeface="Cambria Math" panose="02040503050406030204" pitchFamily="18" charset="0"/>
                          </a:rPr>
                          <m:t>48</m:t>
                        </m:r>
                      </m:den>
                    </m:f>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1</m:t>
                        </m:r>
                      </m:num>
                      <m:den>
                        <m:r>
                          <a:rPr lang="en-IN" b="0" i="1" smtClean="0">
                            <a:latin typeface="Cambria Math" panose="02040503050406030204" pitchFamily="18" charset="0"/>
                            <a:ea typeface="Cambria Math" panose="02040503050406030204" pitchFamily="18" charset="0"/>
                          </a:rPr>
                          <m:t>16</m:t>
                        </m:r>
                      </m:den>
                    </m:f>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1</m:t>
                        </m:r>
                      </m:num>
                      <m:den>
                        <m:r>
                          <a:rPr lang="en-IN" b="0" i="1" smtClean="0">
                            <a:latin typeface="Cambria Math" panose="02040503050406030204" pitchFamily="18" charset="0"/>
                            <a:ea typeface="Cambria Math" panose="02040503050406030204" pitchFamily="18" charset="0"/>
                          </a:rPr>
                          <m:t>96</m:t>
                        </m:r>
                      </m:den>
                    </m:f>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13</m:t>
                        </m:r>
                      </m:num>
                      <m:den>
                        <m:r>
                          <a:rPr lang="en-IN" b="0" i="1" smtClean="0">
                            <a:latin typeface="Cambria Math" panose="02040503050406030204" pitchFamily="18" charset="0"/>
                            <a:ea typeface="Cambria Math" panose="02040503050406030204" pitchFamily="18" charset="0"/>
                          </a:rPr>
                          <m:t>96</m:t>
                        </m:r>
                      </m:den>
                    </m:f>
                  </m:oMath>
                </a14:m>
                <a:endParaRPr lang="en-IN" dirty="0"/>
              </a:p>
              <a:p>
                <a:endParaRPr lang="en-IN" dirty="0" smtClean="0"/>
              </a:p>
              <a:p>
                <a:endParaRPr lang="en-I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6592687" cy="5746376"/>
              </a:xfrm>
              <a:blipFill>
                <a:blip r:embed="rId2"/>
                <a:stretch>
                  <a:fillRect l="-1018" t="-25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11</a:t>
            </a:fld>
            <a:endParaRPr lang="en-US"/>
          </a:p>
        </p:txBody>
      </p:sp>
      <p:grpSp>
        <p:nvGrpSpPr>
          <p:cNvPr id="5" name="Group 4"/>
          <p:cNvGrpSpPr/>
          <p:nvPr/>
        </p:nvGrpSpPr>
        <p:grpSpPr>
          <a:xfrm>
            <a:off x="6173922" y="1111624"/>
            <a:ext cx="770562" cy="4093341"/>
            <a:chOff x="6173922" y="1111624"/>
            <a:chExt cx="770562" cy="4093341"/>
          </a:xfrm>
        </p:grpSpPr>
        <p:sp>
          <p:nvSpPr>
            <p:cNvPr id="6" name="Oval 5"/>
            <p:cNvSpPr/>
            <p:nvPr/>
          </p:nvSpPr>
          <p:spPr>
            <a:xfrm>
              <a:off x="6173922"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7" name="Oval 6"/>
            <p:cNvSpPr/>
            <p:nvPr/>
          </p:nvSpPr>
          <p:spPr>
            <a:xfrm>
              <a:off x="6173922"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8" name="Oval 7"/>
            <p:cNvSpPr/>
            <p:nvPr/>
          </p:nvSpPr>
          <p:spPr>
            <a:xfrm>
              <a:off x="6173922"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9" name="Oval 8"/>
            <p:cNvSpPr/>
            <p:nvPr/>
          </p:nvSpPr>
          <p:spPr>
            <a:xfrm>
              <a:off x="6173922" y="4434403"/>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grpSp>
      <p:grpSp>
        <p:nvGrpSpPr>
          <p:cNvPr id="10" name="Group 9"/>
          <p:cNvGrpSpPr/>
          <p:nvPr/>
        </p:nvGrpSpPr>
        <p:grpSpPr>
          <a:xfrm>
            <a:off x="7154689" y="1111624"/>
            <a:ext cx="770562" cy="4093341"/>
            <a:chOff x="7192390" y="1111624"/>
            <a:chExt cx="770562" cy="4093341"/>
          </a:xfrm>
        </p:grpSpPr>
        <p:sp>
          <p:nvSpPr>
            <p:cNvPr id="11" name="Oval 10"/>
            <p:cNvSpPr/>
            <p:nvPr/>
          </p:nvSpPr>
          <p:spPr>
            <a:xfrm>
              <a:off x="7192390"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12" name="Oval 11"/>
            <p:cNvSpPr/>
            <p:nvPr/>
          </p:nvSpPr>
          <p:spPr>
            <a:xfrm>
              <a:off x="7192390"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13" name="Oval 12"/>
            <p:cNvSpPr/>
            <p:nvPr/>
          </p:nvSpPr>
          <p:spPr>
            <a:xfrm>
              <a:off x="7192390"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14" name="Oval 13"/>
            <p:cNvSpPr/>
            <p:nvPr/>
          </p:nvSpPr>
          <p:spPr>
            <a:xfrm>
              <a:off x="7192390" y="4434403"/>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grpSp>
      <p:grpSp>
        <p:nvGrpSpPr>
          <p:cNvPr id="15" name="Group 14"/>
          <p:cNvGrpSpPr/>
          <p:nvPr/>
        </p:nvGrpSpPr>
        <p:grpSpPr>
          <a:xfrm>
            <a:off x="8135456" y="1111624"/>
            <a:ext cx="770562" cy="4093341"/>
            <a:chOff x="8159651" y="1111624"/>
            <a:chExt cx="770562" cy="4093341"/>
          </a:xfrm>
        </p:grpSpPr>
        <p:sp>
          <p:nvSpPr>
            <p:cNvPr id="16" name="Oval 15"/>
            <p:cNvSpPr/>
            <p:nvPr/>
          </p:nvSpPr>
          <p:spPr>
            <a:xfrm>
              <a:off x="8159651" y="1111624"/>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17" name="Oval 16"/>
            <p:cNvSpPr/>
            <p:nvPr/>
          </p:nvSpPr>
          <p:spPr>
            <a:xfrm>
              <a:off x="8159651"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18" name="Oval 17"/>
            <p:cNvSpPr/>
            <p:nvPr/>
          </p:nvSpPr>
          <p:spPr>
            <a:xfrm>
              <a:off x="8159651" y="3326810"/>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19" name="Oval 18"/>
            <p:cNvSpPr/>
            <p:nvPr/>
          </p:nvSpPr>
          <p:spPr>
            <a:xfrm>
              <a:off x="8159651"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grpSp>
      <p:grpSp>
        <p:nvGrpSpPr>
          <p:cNvPr id="20" name="Group 19"/>
          <p:cNvGrpSpPr/>
          <p:nvPr/>
        </p:nvGrpSpPr>
        <p:grpSpPr>
          <a:xfrm>
            <a:off x="9116223" y="1111624"/>
            <a:ext cx="770562" cy="4093341"/>
            <a:chOff x="9140294" y="1111624"/>
            <a:chExt cx="770562" cy="4093341"/>
          </a:xfrm>
        </p:grpSpPr>
        <p:sp>
          <p:nvSpPr>
            <p:cNvPr id="21" name="Oval 20"/>
            <p:cNvSpPr/>
            <p:nvPr/>
          </p:nvSpPr>
          <p:spPr>
            <a:xfrm>
              <a:off x="9140294"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22" name="Oval 21"/>
            <p:cNvSpPr/>
            <p:nvPr/>
          </p:nvSpPr>
          <p:spPr>
            <a:xfrm>
              <a:off x="9140294"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23" name="Oval 22"/>
            <p:cNvSpPr/>
            <p:nvPr/>
          </p:nvSpPr>
          <p:spPr>
            <a:xfrm>
              <a:off x="9140294"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24" name="Oval 23"/>
            <p:cNvSpPr/>
            <p:nvPr/>
          </p:nvSpPr>
          <p:spPr>
            <a:xfrm>
              <a:off x="9140294" y="4434403"/>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grpSp>
      <p:grpSp>
        <p:nvGrpSpPr>
          <p:cNvPr id="25" name="Group 24"/>
          <p:cNvGrpSpPr/>
          <p:nvPr/>
        </p:nvGrpSpPr>
        <p:grpSpPr>
          <a:xfrm>
            <a:off x="10096990" y="1111624"/>
            <a:ext cx="770562" cy="4093341"/>
            <a:chOff x="10120937" y="1111624"/>
            <a:chExt cx="770562" cy="4093341"/>
          </a:xfrm>
        </p:grpSpPr>
        <p:sp>
          <p:nvSpPr>
            <p:cNvPr id="26" name="Oval 25"/>
            <p:cNvSpPr/>
            <p:nvPr/>
          </p:nvSpPr>
          <p:spPr>
            <a:xfrm>
              <a:off x="10120937" y="1111624"/>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27" name="Oval 26"/>
            <p:cNvSpPr/>
            <p:nvPr/>
          </p:nvSpPr>
          <p:spPr>
            <a:xfrm>
              <a:off x="10120937"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28" name="Oval 27"/>
            <p:cNvSpPr/>
            <p:nvPr/>
          </p:nvSpPr>
          <p:spPr>
            <a:xfrm>
              <a:off x="10120937"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29" name="Oval 28"/>
            <p:cNvSpPr/>
            <p:nvPr/>
          </p:nvSpPr>
          <p:spPr>
            <a:xfrm>
              <a:off x="10120937"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grpSp>
      <p:grpSp>
        <p:nvGrpSpPr>
          <p:cNvPr id="30" name="Group 29"/>
          <p:cNvGrpSpPr/>
          <p:nvPr/>
        </p:nvGrpSpPr>
        <p:grpSpPr>
          <a:xfrm>
            <a:off x="11077758" y="1111624"/>
            <a:ext cx="770562" cy="4093341"/>
            <a:chOff x="11077758" y="1111624"/>
            <a:chExt cx="770562" cy="4093341"/>
          </a:xfrm>
        </p:grpSpPr>
        <p:sp>
          <p:nvSpPr>
            <p:cNvPr id="31" name="Oval 30"/>
            <p:cNvSpPr/>
            <p:nvPr/>
          </p:nvSpPr>
          <p:spPr>
            <a:xfrm>
              <a:off x="11077758"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32" name="Oval 31"/>
            <p:cNvSpPr/>
            <p:nvPr/>
          </p:nvSpPr>
          <p:spPr>
            <a:xfrm>
              <a:off x="11077758"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33" name="Oval 32"/>
            <p:cNvSpPr/>
            <p:nvPr/>
          </p:nvSpPr>
          <p:spPr>
            <a:xfrm>
              <a:off x="11077758" y="3326810"/>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34" name="Oval 33"/>
            <p:cNvSpPr/>
            <p:nvPr/>
          </p:nvSpPr>
          <p:spPr>
            <a:xfrm>
              <a:off x="11077758"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grpSp>
      <p:grpSp>
        <p:nvGrpSpPr>
          <p:cNvPr id="63" name="Group 62"/>
          <p:cNvGrpSpPr/>
          <p:nvPr/>
        </p:nvGrpSpPr>
        <p:grpSpPr>
          <a:xfrm>
            <a:off x="6635835" y="1634361"/>
            <a:ext cx="5521133" cy="3818428"/>
            <a:chOff x="6635835" y="1634361"/>
            <a:chExt cx="5521133" cy="3818428"/>
          </a:xfrm>
        </p:grpSpPr>
        <p:grpSp>
          <p:nvGrpSpPr>
            <p:cNvPr id="41" name="Group 40"/>
            <p:cNvGrpSpPr/>
            <p:nvPr/>
          </p:nvGrpSpPr>
          <p:grpSpPr>
            <a:xfrm>
              <a:off x="6635835" y="1634361"/>
              <a:ext cx="5521133" cy="495649"/>
              <a:chOff x="6635835" y="1634361"/>
              <a:chExt cx="5521133" cy="495649"/>
            </a:xfrm>
          </p:grpSpPr>
          <mc:AlternateContent xmlns:mc="http://schemas.openxmlformats.org/markup-compatibility/2006" xmlns:a14="http://schemas.microsoft.com/office/drawing/2010/main">
            <mc:Choice Requires="a14">
              <p:sp>
                <p:nvSpPr>
                  <p:cNvPr id="35" name="TextBox 34"/>
                  <p:cNvSpPr txBox="1"/>
                  <p:nvPr/>
                </p:nvSpPr>
                <p:spPr>
                  <a:xfrm>
                    <a:off x="663583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35" name="TextBox 34"/>
                  <p:cNvSpPr txBox="1">
                    <a:spLocks noRot="1" noChangeAspect="1" noMove="1" noResize="1" noEditPoints="1" noAdjustHandles="1" noChangeArrowheads="1" noChangeShapeType="1" noTextEdit="1"/>
                  </p:cNvSpPr>
                  <p:nvPr/>
                </p:nvSpPr>
                <p:spPr>
                  <a:xfrm>
                    <a:off x="6635835" y="1634361"/>
                    <a:ext cx="617296" cy="495649"/>
                  </a:xfrm>
                  <a:prstGeom prst="rect">
                    <a:avLst/>
                  </a:prstGeom>
                  <a:blipFill>
                    <a:blip r:embed="rId3"/>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761660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36" name="TextBox 35"/>
                  <p:cNvSpPr txBox="1">
                    <a:spLocks noRot="1" noChangeAspect="1" noMove="1" noResize="1" noEditPoints="1" noAdjustHandles="1" noChangeArrowheads="1" noChangeShapeType="1" noTextEdit="1"/>
                  </p:cNvSpPr>
                  <p:nvPr/>
                </p:nvSpPr>
                <p:spPr>
                  <a:xfrm>
                    <a:off x="7616602" y="1634361"/>
                    <a:ext cx="617296" cy="495649"/>
                  </a:xfrm>
                  <a:prstGeom prst="rect">
                    <a:avLst/>
                  </a:prstGeom>
                  <a:blipFill>
                    <a:blip r:embed="rId4"/>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8597369"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37" name="TextBox 36"/>
                  <p:cNvSpPr txBox="1">
                    <a:spLocks noRot="1" noChangeAspect="1" noMove="1" noResize="1" noEditPoints="1" noAdjustHandles="1" noChangeArrowheads="1" noChangeShapeType="1" noTextEdit="1"/>
                  </p:cNvSpPr>
                  <p:nvPr/>
                </p:nvSpPr>
                <p:spPr>
                  <a:xfrm>
                    <a:off x="8597369" y="1634361"/>
                    <a:ext cx="617296" cy="495649"/>
                  </a:xfrm>
                  <a:prstGeom prst="rect">
                    <a:avLst/>
                  </a:prstGeom>
                  <a:blipFill>
                    <a:blip r:embed="rId5"/>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9578136"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38" name="TextBox 37"/>
                  <p:cNvSpPr txBox="1">
                    <a:spLocks noRot="1" noChangeAspect="1" noMove="1" noResize="1" noEditPoints="1" noAdjustHandles="1" noChangeArrowheads="1" noChangeShapeType="1" noTextEdit="1"/>
                  </p:cNvSpPr>
                  <p:nvPr/>
                </p:nvSpPr>
                <p:spPr>
                  <a:xfrm>
                    <a:off x="9578136" y="1634361"/>
                    <a:ext cx="617296" cy="495649"/>
                  </a:xfrm>
                  <a:prstGeom prst="rect">
                    <a:avLst/>
                  </a:prstGeom>
                  <a:blipFill>
                    <a:blip r:embed="rId3"/>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1055890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6</m:t>
                              </m:r>
                            </m:den>
                          </m:f>
                        </m:oMath>
                      </m:oMathPara>
                    </a14:m>
                    <a:endParaRPr lang="en-IN" sz="1400" dirty="0"/>
                  </a:p>
                </p:txBody>
              </p:sp>
            </mc:Choice>
            <mc:Fallback xmlns="">
              <p:sp>
                <p:nvSpPr>
                  <p:cNvPr id="39" name="TextBox 38"/>
                  <p:cNvSpPr txBox="1">
                    <a:spLocks noRot="1" noChangeAspect="1" noMove="1" noResize="1" noEditPoints="1" noAdjustHandles="1" noChangeArrowheads="1" noChangeShapeType="1" noTextEdit="1"/>
                  </p:cNvSpPr>
                  <p:nvPr/>
                </p:nvSpPr>
                <p:spPr>
                  <a:xfrm>
                    <a:off x="10558905" y="1634361"/>
                    <a:ext cx="617296" cy="495649"/>
                  </a:xfrm>
                  <a:prstGeom prst="rect">
                    <a:avLst/>
                  </a:prstGeom>
                  <a:blipFill>
                    <a:blip r:embed="rId6"/>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1153967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40" name="TextBox 39"/>
                  <p:cNvSpPr txBox="1">
                    <a:spLocks noRot="1" noChangeAspect="1" noMove="1" noResize="1" noEditPoints="1" noAdjustHandles="1" noChangeArrowheads="1" noChangeShapeType="1" noTextEdit="1"/>
                  </p:cNvSpPr>
                  <p:nvPr/>
                </p:nvSpPr>
                <p:spPr>
                  <a:xfrm>
                    <a:off x="11539672" y="1634361"/>
                    <a:ext cx="617296" cy="495649"/>
                  </a:xfrm>
                  <a:prstGeom prst="rect">
                    <a:avLst/>
                  </a:prstGeom>
                  <a:blipFill>
                    <a:blip r:embed="rId7"/>
                    <a:stretch>
                      <a:fillRect b="-2469"/>
                    </a:stretch>
                  </a:blipFill>
                </p:spPr>
                <p:txBody>
                  <a:bodyPr/>
                  <a:lstStyle/>
                  <a:p>
                    <a:r>
                      <a:rPr lang="en-IN">
                        <a:noFill/>
                      </a:rPr>
                      <a:t> </a:t>
                    </a:r>
                  </a:p>
                </p:txBody>
              </p:sp>
            </mc:Fallback>
          </mc:AlternateContent>
        </p:grpSp>
        <p:grpSp>
          <p:nvGrpSpPr>
            <p:cNvPr id="42" name="Group 41"/>
            <p:cNvGrpSpPr/>
            <p:nvPr/>
          </p:nvGrpSpPr>
          <p:grpSpPr>
            <a:xfrm>
              <a:off x="6635835" y="2709794"/>
              <a:ext cx="5521133" cy="495649"/>
              <a:chOff x="6635835" y="1634361"/>
              <a:chExt cx="5521133" cy="495649"/>
            </a:xfrm>
          </p:grpSpPr>
          <mc:AlternateContent xmlns:mc="http://schemas.openxmlformats.org/markup-compatibility/2006" xmlns:a14="http://schemas.microsoft.com/office/drawing/2010/main">
            <mc:Choice Requires="a14">
              <p:sp>
                <p:nvSpPr>
                  <p:cNvPr id="43" name="TextBox 42"/>
                  <p:cNvSpPr txBox="1"/>
                  <p:nvPr/>
                </p:nvSpPr>
                <p:spPr>
                  <a:xfrm>
                    <a:off x="663583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48</m:t>
                              </m:r>
                            </m:den>
                          </m:f>
                        </m:oMath>
                      </m:oMathPara>
                    </a14:m>
                    <a:endParaRPr lang="en-IN" sz="1400" dirty="0"/>
                  </a:p>
                </p:txBody>
              </p:sp>
            </mc:Choice>
            <mc:Fallback xmlns="">
              <p:sp>
                <p:nvSpPr>
                  <p:cNvPr id="43" name="TextBox 42"/>
                  <p:cNvSpPr txBox="1">
                    <a:spLocks noRot="1" noChangeAspect="1" noMove="1" noResize="1" noEditPoints="1" noAdjustHandles="1" noChangeArrowheads="1" noChangeShapeType="1" noTextEdit="1"/>
                  </p:cNvSpPr>
                  <p:nvPr/>
                </p:nvSpPr>
                <p:spPr>
                  <a:xfrm>
                    <a:off x="6635835" y="1634361"/>
                    <a:ext cx="617296" cy="495649"/>
                  </a:xfrm>
                  <a:prstGeom prst="rect">
                    <a:avLst/>
                  </a:prstGeom>
                  <a:blipFill>
                    <a:blip r:embed="rId8"/>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761660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44" name="TextBox 43"/>
                  <p:cNvSpPr txBox="1">
                    <a:spLocks noRot="1" noChangeAspect="1" noMove="1" noResize="1" noEditPoints="1" noAdjustHandles="1" noChangeArrowheads="1" noChangeShapeType="1" noTextEdit="1"/>
                  </p:cNvSpPr>
                  <p:nvPr/>
                </p:nvSpPr>
                <p:spPr>
                  <a:xfrm>
                    <a:off x="7616602" y="1634361"/>
                    <a:ext cx="617296" cy="495649"/>
                  </a:xfrm>
                  <a:prstGeom prst="rect">
                    <a:avLst/>
                  </a:prstGeom>
                  <a:blipFill>
                    <a:blip r:embed="rId9"/>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8597369"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12</m:t>
                              </m:r>
                            </m:den>
                          </m:f>
                        </m:oMath>
                      </m:oMathPara>
                    </a14:m>
                    <a:endParaRPr lang="en-IN" sz="1400" dirty="0"/>
                  </a:p>
                </p:txBody>
              </p:sp>
            </mc:Choice>
            <mc:Fallback xmlns="">
              <p:sp>
                <p:nvSpPr>
                  <p:cNvPr id="45" name="TextBox 44"/>
                  <p:cNvSpPr txBox="1">
                    <a:spLocks noRot="1" noChangeAspect="1" noMove="1" noResize="1" noEditPoints="1" noAdjustHandles="1" noChangeArrowheads="1" noChangeShapeType="1" noTextEdit="1"/>
                  </p:cNvSpPr>
                  <p:nvPr/>
                </p:nvSpPr>
                <p:spPr>
                  <a:xfrm>
                    <a:off x="8597369" y="1634361"/>
                    <a:ext cx="617296" cy="495649"/>
                  </a:xfrm>
                  <a:prstGeom prst="rect">
                    <a:avLst/>
                  </a:prstGeom>
                  <a:blipFill>
                    <a:blip r:embed="rId10"/>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9578136"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46" name="TextBox 45"/>
                  <p:cNvSpPr txBox="1">
                    <a:spLocks noRot="1" noChangeAspect="1" noMove="1" noResize="1" noEditPoints="1" noAdjustHandles="1" noChangeArrowheads="1" noChangeShapeType="1" noTextEdit="1"/>
                  </p:cNvSpPr>
                  <p:nvPr/>
                </p:nvSpPr>
                <p:spPr>
                  <a:xfrm>
                    <a:off x="9578136" y="1634361"/>
                    <a:ext cx="617296" cy="495649"/>
                  </a:xfrm>
                  <a:prstGeom prst="rect">
                    <a:avLst/>
                  </a:prstGeom>
                  <a:blipFill>
                    <a:blip r:embed="rId11"/>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1055890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48</m:t>
                              </m:r>
                            </m:den>
                          </m:f>
                        </m:oMath>
                      </m:oMathPara>
                    </a14:m>
                    <a:endParaRPr lang="en-IN" sz="1400" dirty="0"/>
                  </a:p>
                </p:txBody>
              </p:sp>
            </mc:Choice>
            <mc:Fallback xmlns="">
              <p:sp>
                <p:nvSpPr>
                  <p:cNvPr id="47" name="TextBox 46"/>
                  <p:cNvSpPr txBox="1">
                    <a:spLocks noRot="1" noChangeAspect="1" noMove="1" noResize="1" noEditPoints="1" noAdjustHandles="1" noChangeArrowheads="1" noChangeShapeType="1" noTextEdit="1"/>
                  </p:cNvSpPr>
                  <p:nvPr/>
                </p:nvSpPr>
                <p:spPr>
                  <a:xfrm>
                    <a:off x="10558905" y="1634361"/>
                    <a:ext cx="617296" cy="495649"/>
                  </a:xfrm>
                  <a:prstGeom prst="rect">
                    <a:avLst/>
                  </a:prstGeom>
                  <a:blipFill>
                    <a:blip r:embed="rId8"/>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1153967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48" name="TextBox 47"/>
                  <p:cNvSpPr txBox="1">
                    <a:spLocks noRot="1" noChangeAspect="1" noMove="1" noResize="1" noEditPoints="1" noAdjustHandles="1" noChangeArrowheads="1" noChangeShapeType="1" noTextEdit="1"/>
                  </p:cNvSpPr>
                  <p:nvPr/>
                </p:nvSpPr>
                <p:spPr>
                  <a:xfrm>
                    <a:off x="11539672" y="1634361"/>
                    <a:ext cx="617296" cy="495649"/>
                  </a:xfrm>
                  <a:prstGeom prst="rect">
                    <a:avLst/>
                  </a:prstGeom>
                  <a:blipFill>
                    <a:blip r:embed="rId12"/>
                    <a:stretch>
                      <a:fillRect b="-1235"/>
                    </a:stretch>
                  </a:blipFill>
                </p:spPr>
                <p:txBody>
                  <a:bodyPr/>
                  <a:lstStyle/>
                  <a:p>
                    <a:r>
                      <a:rPr lang="en-IN">
                        <a:noFill/>
                      </a:rPr>
                      <a:t> </a:t>
                    </a:r>
                  </a:p>
                </p:txBody>
              </p:sp>
            </mc:Fallback>
          </mc:AlternateContent>
        </p:grpSp>
        <p:grpSp>
          <p:nvGrpSpPr>
            <p:cNvPr id="49" name="Group 48"/>
            <p:cNvGrpSpPr/>
            <p:nvPr/>
          </p:nvGrpSpPr>
          <p:grpSpPr>
            <a:xfrm>
              <a:off x="6635835" y="3849547"/>
              <a:ext cx="5521133" cy="495649"/>
              <a:chOff x="6635835" y="1634361"/>
              <a:chExt cx="5521133" cy="495649"/>
            </a:xfrm>
          </p:grpSpPr>
          <mc:AlternateContent xmlns:mc="http://schemas.openxmlformats.org/markup-compatibility/2006" xmlns:a14="http://schemas.microsoft.com/office/drawing/2010/main">
            <mc:Choice Requires="a14">
              <p:sp>
                <p:nvSpPr>
                  <p:cNvPr id="50" name="TextBox 49"/>
                  <p:cNvSpPr txBox="1"/>
                  <p:nvPr/>
                </p:nvSpPr>
                <p:spPr>
                  <a:xfrm>
                    <a:off x="663583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16</m:t>
                              </m:r>
                            </m:den>
                          </m:f>
                        </m:oMath>
                      </m:oMathPara>
                    </a14:m>
                    <a:endParaRPr lang="en-IN" sz="1400" dirty="0"/>
                  </a:p>
                </p:txBody>
              </p:sp>
            </mc:Choice>
            <mc:Fallback xmlns="">
              <p:sp>
                <p:nvSpPr>
                  <p:cNvPr id="50" name="TextBox 49"/>
                  <p:cNvSpPr txBox="1">
                    <a:spLocks noRot="1" noChangeAspect="1" noMove="1" noResize="1" noEditPoints="1" noAdjustHandles="1" noChangeArrowheads="1" noChangeShapeType="1" noTextEdit="1"/>
                  </p:cNvSpPr>
                  <p:nvPr/>
                </p:nvSpPr>
                <p:spPr>
                  <a:xfrm>
                    <a:off x="6635835" y="1634361"/>
                    <a:ext cx="617296" cy="495649"/>
                  </a:xfrm>
                  <a:prstGeom prst="rect">
                    <a:avLst/>
                  </a:prstGeom>
                  <a:blipFill>
                    <a:blip r:embed="rId13"/>
                    <a:stretch>
                      <a:fillRect b="-122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761660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51" name="TextBox 50"/>
                  <p:cNvSpPr txBox="1">
                    <a:spLocks noRot="1" noChangeAspect="1" noMove="1" noResize="1" noEditPoints="1" noAdjustHandles="1" noChangeArrowheads="1" noChangeShapeType="1" noTextEdit="1"/>
                  </p:cNvSpPr>
                  <p:nvPr/>
                </p:nvSpPr>
                <p:spPr>
                  <a:xfrm>
                    <a:off x="7616602" y="1634361"/>
                    <a:ext cx="617296" cy="495649"/>
                  </a:xfrm>
                  <a:prstGeom prst="rect">
                    <a:avLst/>
                  </a:prstGeom>
                  <a:blipFill>
                    <a:blip r:embed="rId4"/>
                    <a:stretch>
                      <a:fillRect b="-122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8597369"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48</m:t>
                              </m:r>
                            </m:den>
                          </m:f>
                        </m:oMath>
                      </m:oMathPara>
                    </a14:m>
                    <a:endParaRPr lang="en-IN" sz="1400" dirty="0"/>
                  </a:p>
                </p:txBody>
              </p:sp>
            </mc:Choice>
            <mc:Fallback xmlns="">
              <p:sp>
                <p:nvSpPr>
                  <p:cNvPr id="52" name="TextBox 51"/>
                  <p:cNvSpPr txBox="1">
                    <a:spLocks noRot="1" noChangeAspect="1" noMove="1" noResize="1" noEditPoints="1" noAdjustHandles="1" noChangeArrowheads="1" noChangeShapeType="1" noTextEdit="1"/>
                  </p:cNvSpPr>
                  <p:nvPr/>
                </p:nvSpPr>
                <p:spPr>
                  <a:xfrm>
                    <a:off x="8597369" y="1634361"/>
                    <a:ext cx="617296" cy="495649"/>
                  </a:xfrm>
                  <a:prstGeom prst="rect">
                    <a:avLst/>
                  </a:prstGeom>
                  <a:blipFill>
                    <a:blip r:embed="rId14"/>
                    <a:stretch>
                      <a:fillRect b="-122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9578136"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53" name="TextBox 52"/>
                  <p:cNvSpPr txBox="1">
                    <a:spLocks noRot="1" noChangeAspect="1" noMove="1" noResize="1" noEditPoints="1" noAdjustHandles="1" noChangeArrowheads="1" noChangeShapeType="1" noTextEdit="1"/>
                  </p:cNvSpPr>
                  <p:nvPr/>
                </p:nvSpPr>
                <p:spPr>
                  <a:xfrm>
                    <a:off x="9578136" y="1634361"/>
                    <a:ext cx="617296" cy="495649"/>
                  </a:xfrm>
                  <a:prstGeom prst="rect">
                    <a:avLst/>
                  </a:prstGeom>
                  <a:blipFill>
                    <a:blip r:embed="rId7"/>
                    <a:stretch>
                      <a:fillRect b="-122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1055890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12</m:t>
                              </m:r>
                            </m:den>
                          </m:f>
                        </m:oMath>
                      </m:oMathPara>
                    </a14:m>
                    <a:endParaRPr lang="en-IN" sz="1400" dirty="0"/>
                  </a:p>
                </p:txBody>
              </p:sp>
            </mc:Choice>
            <mc:Fallback xmlns="">
              <p:sp>
                <p:nvSpPr>
                  <p:cNvPr id="54" name="TextBox 53"/>
                  <p:cNvSpPr txBox="1">
                    <a:spLocks noRot="1" noChangeAspect="1" noMove="1" noResize="1" noEditPoints="1" noAdjustHandles="1" noChangeArrowheads="1" noChangeShapeType="1" noTextEdit="1"/>
                  </p:cNvSpPr>
                  <p:nvPr/>
                </p:nvSpPr>
                <p:spPr>
                  <a:xfrm>
                    <a:off x="10558905" y="1634361"/>
                    <a:ext cx="617296" cy="495649"/>
                  </a:xfrm>
                  <a:prstGeom prst="rect">
                    <a:avLst/>
                  </a:prstGeom>
                  <a:blipFill>
                    <a:blip r:embed="rId15"/>
                    <a:stretch>
                      <a:fillRect b="-122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1153967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55" name="TextBox 54"/>
                  <p:cNvSpPr txBox="1">
                    <a:spLocks noRot="1" noChangeAspect="1" noMove="1" noResize="1" noEditPoints="1" noAdjustHandles="1" noChangeArrowheads="1" noChangeShapeType="1" noTextEdit="1"/>
                  </p:cNvSpPr>
                  <p:nvPr/>
                </p:nvSpPr>
                <p:spPr>
                  <a:xfrm>
                    <a:off x="11539672" y="1634361"/>
                    <a:ext cx="617296" cy="495649"/>
                  </a:xfrm>
                  <a:prstGeom prst="rect">
                    <a:avLst/>
                  </a:prstGeom>
                  <a:blipFill>
                    <a:blip r:embed="rId7"/>
                    <a:stretch>
                      <a:fillRect b="-1220"/>
                    </a:stretch>
                  </a:blipFill>
                </p:spPr>
                <p:txBody>
                  <a:bodyPr/>
                  <a:lstStyle/>
                  <a:p>
                    <a:r>
                      <a:rPr lang="en-IN">
                        <a:noFill/>
                      </a:rPr>
                      <a:t> </a:t>
                    </a:r>
                  </a:p>
                </p:txBody>
              </p:sp>
            </mc:Fallback>
          </mc:AlternateContent>
        </p:grpSp>
        <p:grpSp>
          <p:nvGrpSpPr>
            <p:cNvPr id="56" name="Group 55"/>
            <p:cNvGrpSpPr/>
            <p:nvPr/>
          </p:nvGrpSpPr>
          <p:grpSpPr>
            <a:xfrm>
              <a:off x="6635835" y="4957140"/>
              <a:ext cx="5521133" cy="495649"/>
              <a:chOff x="6635835" y="1634361"/>
              <a:chExt cx="5521133" cy="495649"/>
            </a:xfrm>
          </p:grpSpPr>
          <mc:AlternateContent xmlns:mc="http://schemas.openxmlformats.org/markup-compatibility/2006" xmlns:a14="http://schemas.microsoft.com/office/drawing/2010/main">
            <mc:Choice Requires="a14">
              <p:sp>
                <p:nvSpPr>
                  <p:cNvPr id="57" name="TextBox 56"/>
                  <p:cNvSpPr txBox="1"/>
                  <p:nvPr/>
                </p:nvSpPr>
                <p:spPr>
                  <a:xfrm>
                    <a:off x="663583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57" name="TextBox 56"/>
                  <p:cNvSpPr txBox="1">
                    <a:spLocks noRot="1" noChangeAspect="1" noMove="1" noResize="1" noEditPoints="1" noAdjustHandles="1" noChangeArrowheads="1" noChangeShapeType="1" noTextEdit="1"/>
                  </p:cNvSpPr>
                  <p:nvPr/>
                </p:nvSpPr>
                <p:spPr>
                  <a:xfrm>
                    <a:off x="6635835" y="1634361"/>
                    <a:ext cx="617296" cy="495649"/>
                  </a:xfrm>
                  <a:prstGeom prst="rect">
                    <a:avLst/>
                  </a:prstGeom>
                  <a:blipFill>
                    <a:blip r:embed="rId7"/>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761660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58" name="TextBox 57"/>
                  <p:cNvSpPr txBox="1">
                    <a:spLocks noRot="1" noChangeAspect="1" noMove="1" noResize="1" noEditPoints="1" noAdjustHandles="1" noChangeArrowheads="1" noChangeShapeType="1" noTextEdit="1"/>
                  </p:cNvSpPr>
                  <p:nvPr/>
                </p:nvSpPr>
                <p:spPr>
                  <a:xfrm>
                    <a:off x="7616602" y="1634361"/>
                    <a:ext cx="617296" cy="495649"/>
                  </a:xfrm>
                  <a:prstGeom prst="rect">
                    <a:avLst/>
                  </a:prstGeom>
                  <a:blipFill>
                    <a:blip r:embed="rId4"/>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8597369"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59" name="TextBox 58"/>
                  <p:cNvSpPr txBox="1">
                    <a:spLocks noRot="1" noChangeAspect="1" noMove="1" noResize="1" noEditPoints="1" noAdjustHandles="1" noChangeArrowheads="1" noChangeShapeType="1" noTextEdit="1"/>
                  </p:cNvSpPr>
                  <p:nvPr/>
                </p:nvSpPr>
                <p:spPr>
                  <a:xfrm>
                    <a:off x="8597369" y="1634361"/>
                    <a:ext cx="617296" cy="495649"/>
                  </a:xfrm>
                  <a:prstGeom prst="rect">
                    <a:avLst/>
                  </a:prstGeom>
                  <a:blipFill>
                    <a:blip r:embed="rId4"/>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9578136"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48</m:t>
                              </m:r>
                            </m:den>
                          </m:f>
                        </m:oMath>
                      </m:oMathPara>
                    </a14:m>
                    <a:endParaRPr lang="en-IN" sz="1400" dirty="0"/>
                  </a:p>
                </p:txBody>
              </p:sp>
            </mc:Choice>
            <mc:Fallback xmlns="">
              <p:sp>
                <p:nvSpPr>
                  <p:cNvPr id="60" name="TextBox 59"/>
                  <p:cNvSpPr txBox="1">
                    <a:spLocks noRot="1" noChangeAspect="1" noMove="1" noResize="1" noEditPoints="1" noAdjustHandles="1" noChangeArrowheads="1" noChangeShapeType="1" noTextEdit="1"/>
                  </p:cNvSpPr>
                  <p:nvPr/>
                </p:nvSpPr>
                <p:spPr>
                  <a:xfrm>
                    <a:off x="9578136" y="1634361"/>
                    <a:ext cx="617296" cy="495649"/>
                  </a:xfrm>
                  <a:prstGeom prst="rect">
                    <a:avLst/>
                  </a:prstGeom>
                  <a:blipFill>
                    <a:blip r:embed="rId16"/>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1055890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61" name="TextBox 60"/>
                  <p:cNvSpPr txBox="1">
                    <a:spLocks noRot="1" noChangeAspect="1" noMove="1" noResize="1" noEditPoints="1" noAdjustHandles="1" noChangeArrowheads="1" noChangeShapeType="1" noTextEdit="1"/>
                  </p:cNvSpPr>
                  <p:nvPr/>
                </p:nvSpPr>
                <p:spPr>
                  <a:xfrm>
                    <a:off x="10558905" y="1634361"/>
                    <a:ext cx="617296" cy="495649"/>
                  </a:xfrm>
                  <a:prstGeom prst="rect">
                    <a:avLst/>
                  </a:prstGeom>
                  <a:blipFill>
                    <a:blip r:embed="rId3"/>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1153967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12</m:t>
                              </m:r>
                            </m:den>
                          </m:f>
                        </m:oMath>
                      </m:oMathPara>
                    </a14:m>
                    <a:endParaRPr lang="en-IN" sz="1400" dirty="0"/>
                  </a:p>
                </p:txBody>
              </p:sp>
            </mc:Choice>
            <mc:Fallback xmlns="">
              <p:sp>
                <p:nvSpPr>
                  <p:cNvPr id="62" name="TextBox 61"/>
                  <p:cNvSpPr txBox="1">
                    <a:spLocks noRot="1" noChangeAspect="1" noMove="1" noResize="1" noEditPoints="1" noAdjustHandles="1" noChangeArrowheads="1" noChangeShapeType="1" noTextEdit="1"/>
                  </p:cNvSpPr>
                  <p:nvPr/>
                </p:nvSpPr>
                <p:spPr>
                  <a:xfrm>
                    <a:off x="11539672" y="1634361"/>
                    <a:ext cx="617296" cy="495649"/>
                  </a:xfrm>
                  <a:prstGeom prst="rect">
                    <a:avLst/>
                  </a:prstGeom>
                  <a:blipFill>
                    <a:blip r:embed="rId15"/>
                    <a:stretch>
                      <a:fillRect b="-2469"/>
                    </a:stretch>
                  </a:blipFill>
                </p:spPr>
                <p:txBody>
                  <a:bodyPr/>
                  <a:lstStyle/>
                  <a:p>
                    <a:r>
                      <a:rPr lang="en-IN">
                        <a:noFill/>
                      </a:rPr>
                      <a:t> </a:t>
                    </a:r>
                  </a:p>
                </p:txBody>
              </p:sp>
            </mc:Fallback>
          </mc:AlternateContent>
        </p:grpSp>
      </p:grpSp>
    </p:spTree>
    <p:extLst>
      <p:ext uri="{BB962C8B-B14F-4D97-AF65-F5344CB8AC3E}">
        <p14:creationId xmlns:p14="http://schemas.microsoft.com/office/powerpoint/2010/main" val="3029858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Rules of Probability</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746376"/>
              </a:xfrm>
            </p:spPr>
            <p:txBody>
              <a:bodyPr/>
              <a:lstStyle/>
              <a:p>
                <a:r>
                  <a:rPr lang="en-IN" dirty="0" smtClean="0"/>
                  <a:t>Let </a:t>
                </a:r>
                <a14:m>
                  <m:oMath xmlns:m="http://schemas.openxmlformats.org/officeDocument/2006/math">
                    <m:r>
                      <m:rPr>
                        <m:sty m:val="p"/>
                      </m:rPr>
                      <a:rPr lang="en-IN" b="0" i="0" smtClean="0">
                        <a:latin typeface="Cambria Math" panose="02040503050406030204" pitchFamily="18" charset="0"/>
                      </a:rPr>
                      <m:t>Ω</m:t>
                    </m:r>
                  </m:oMath>
                </a14:m>
                <a:r>
                  <a:rPr lang="en-IN" dirty="0" smtClean="0"/>
                  <a:t> denote the sample space (set of all possible outcomes)</a:t>
                </a:r>
              </a:p>
              <a:p>
                <a:r>
                  <a:rPr lang="en-IN" dirty="0" smtClean="0"/>
                  <a:t>Let </a:t>
                </a:r>
                <a14:m>
                  <m:oMath xmlns:m="http://schemas.openxmlformats.org/officeDocument/2006/math">
                    <m:r>
                      <a:rPr lang="en-IN" b="0" i="1" smtClean="0">
                        <a:latin typeface="Cambria Math" panose="02040503050406030204" pitchFamily="18" charset="0"/>
                      </a:rPr>
                      <m:t>𝑋</m:t>
                    </m:r>
                  </m:oMath>
                </a14:m>
                <a:r>
                  <a:rPr lang="en-IN" dirty="0" smtClean="0"/>
                  <a:t> be any (discrete) random variable and let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oMath>
                </a14:m>
                <a:r>
                  <a:rPr lang="en-IN" dirty="0" smtClean="0"/>
                  <a:t> denote the set of (numerical) values </a:t>
                </a:r>
                <a14:m>
                  <m:oMath xmlns:m="http://schemas.openxmlformats.org/officeDocument/2006/math">
                    <m:r>
                      <a:rPr lang="en-IN" b="0" i="1" smtClean="0">
                        <a:latin typeface="Cambria Math" panose="02040503050406030204" pitchFamily="18" charset="0"/>
                      </a:rPr>
                      <m:t>𝑋</m:t>
                    </m:r>
                  </m:oMath>
                </a14:m>
                <a:r>
                  <a:rPr lang="en-IN" dirty="0" smtClean="0"/>
                  <a:t> could possibly take (even unlikely values)</a:t>
                </a:r>
              </a:p>
              <a:p>
                <a:pPr lvl="2"/>
                <a:r>
                  <a:rPr lang="en-IN" dirty="0" smtClean="0"/>
                  <a:t>The set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oMath>
                </a14:m>
                <a:r>
                  <a:rPr lang="en-IN" dirty="0" smtClean="0"/>
                  <a:t> is called the </a:t>
                </a:r>
                <a:r>
                  <a:rPr lang="en-IN" i="0" dirty="0" smtClean="0"/>
                  <a:t>support</a:t>
                </a:r>
                <a:r>
                  <a:rPr lang="en-IN" dirty="0" smtClean="0"/>
                  <a:t> of the random variable </a:t>
                </a:r>
                <a14:m>
                  <m:oMath xmlns:m="http://schemas.openxmlformats.org/officeDocument/2006/math">
                    <m:r>
                      <a:rPr lang="en-IN" b="0" i="1" smtClean="0">
                        <a:latin typeface="Cambria Math" panose="02040503050406030204" pitchFamily="18" charset="0"/>
                      </a:rPr>
                      <m:t>𝑋</m:t>
                    </m:r>
                  </m:oMath>
                </a14:m>
                <a:endParaRPr lang="en-IN" dirty="0" smtClean="0"/>
              </a:p>
              <a:p>
                <a:pPr lvl="2"/>
                <a:r>
                  <a:rPr lang="en-IN" dirty="0" smtClean="0"/>
                  <a:t>In previous example,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6</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𝑌</m:t>
                        </m:r>
                      </m:sub>
                    </m:sSub>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3</m:t>
                        </m:r>
                      </m:e>
                    </m:d>
                  </m:oMath>
                </a14:m>
                <a:endParaRPr lang="en-IN" dirty="0" smtClean="0"/>
              </a:p>
              <a:p>
                <a:r>
                  <a:rPr lang="en-IN" dirty="0" smtClean="0"/>
                  <a:t>For any outcome </a:t>
                </a:r>
                <a14:m>
                  <m:oMath xmlns:m="http://schemas.openxmlformats.org/officeDocument/2006/math">
                    <m:r>
                      <a:rPr lang="en-IN" b="0" i="1" smtClean="0">
                        <a:latin typeface="Cambria Math" panose="02040503050406030204" pitchFamily="18" charset="0"/>
                      </a:rPr>
                      <m:t>𝜔</m:t>
                    </m:r>
                    <m:r>
                      <a:rPr lang="en-IN" b="0" i="1" smtClean="0">
                        <a:latin typeface="Cambria Math" panose="02040503050406030204" pitchFamily="18" charset="0"/>
                      </a:rPr>
                      <m:t>∈</m:t>
                    </m:r>
                    <m:r>
                      <m:rPr>
                        <m:sty m:val="p"/>
                      </m:rPr>
                      <a:rPr lang="en-IN" b="0" i="0" smtClean="0">
                        <a:latin typeface="Cambria Math" panose="02040503050406030204" pitchFamily="18" charset="0"/>
                      </a:rPr>
                      <m:t>Ω</m:t>
                    </m:r>
                  </m:oMath>
                </a14:m>
                <a:r>
                  <a:rPr lang="en-IN" dirty="0" smtClean="0"/>
                  <a:t>, let </a:t>
                </a:r>
                <a14:m>
                  <m:oMath xmlns:m="http://schemas.openxmlformats.org/officeDocument/2006/math">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𝜔</m:t>
                        </m:r>
                      </m:e>
                    </m:d>
                  </m:oMath>
                </a14:m>
                <a:r>
                  <a:rPr lang="en-IN" dirty="0" smtClean="0"/>
                  <a:t> denote value of </a:t>
                </a:r>
                <a14:m>
                  <m:oMath xmlns:m="http://schemas.openxmlformats.org/officeDocument/2006/math">
                    <m:r>
                      <a:rPr lang="en-IN" b="0" i="1" smtClean="0">
                        <a:latin typeface="Cambria Math" panose="02040503050406030204" pitchFamily="18" charset="0"/>
                      </a:rPr>
                      <m:t>𝑋</m:t>
                    </m:r>
                  </m:oMath>
                </a14:m>
                <a:r>
                  <a:rPr lang="en-IN" dirty="0" smtClean="0"/>
                  <a:t> on that outcome</a:t>
                </a:r>
              </a:p>
              <a:p>
                <a:pPr lvl="2"/>
                <a:r>
                  <a:rPr lang="en-IN" dirty="0" smtClean="0"/>
                  <a:t>For example, </a:t>
                </a:r>
                <a14:m>
                  <m:oMath xmlns:m="http://schemas.openxmlformats.org/officeDocument/2006/math">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      </m:t>
                        </m:r>
                      </m:e>
                    </m:d>
                    <m:r>
                      <a:rPr lang="en-IN" b="0" i="1" smtClean="0">
                        <a:latin typeface="Cambria Math" panose="02040503050406030204" pitchFamily="18" charset="0"/>
                      </a:rPr>
                      <m:t>=3</m:t>
                    </m:r>
                  </m:oMath>
                </a14:m>
                <a:r>
                  <a:rPr lang="en-IN" dirty="0" smtClean="0"/>
                  <a:t> and </a:t>
                </a:r>
                <a14:m>
                  <m:oMath xmlns:m="http://schemas.openxmlformats.org/officeDocument/2006/math">
                    <m:r>
                      <a:rPr lang="en-IN" b="0" i="1" smtClean="0">
                        <a:latin typeface="Cambria Math" panose="02040503050406030204" pitchFamily="18" charset="0"/>
                      </a:rPr>
                      <m:t>𝑌</m:t>
                    </m:r>
                    <m:d>
                      <m:dPr>
                        <m:ctrlPr>
                          <a:rPr lang="en-IN" b="0" i="1" smtClean="0">
                            <a:latin typeface="Cambria Math" panose="02040503050406030204" pitchFamily="18" charset="0"/>
                          </a:rPr>
                        </m:ctrlPr>
                      </m:dPr>
                      <m:e>
                        <m:r>
                          <a:rPr lang="en-IN" b="0" i="1" smtClean="0">
                            <a:latin typeface="Cambria Math" panose="02040503050406030204" pitchFamily="18" charset="0"/>
                          </a:rPr>
                          <m:t>      </m:t>
                        </m:r>
                      </m:e>
                    </m:d>
                    <m:r>
                      <a:rPr lang="en-IN" b="0" i="1" smtClean="0">
                        <a:latin typeface="Cambria Math" panose="02040503050406030204" pitchFamily="18" charset="0"/>
                      </a:rPr>
                      <m:t>=2</m:t>
                    </m:r>
                  </m:oMath>
                </a14:m>
                <a:r>
                  <a:rPr lang="en-IN" dirty="0" smtClean="0"/>
                  <a:t> (</a:t>
                </a:r>
                <a14:m>
                  <m:oMath xmlns:m="http://schemas.openxmlformats.org/officeDocument/2006/math">
                    <m:r>
                      <a:rPr lang="en-IN">
                        <a:latin typeface="Cambria Math" panose="02040503050406030204" pitchFamily="18" charset="0"/>
                      </a:rPr>
                      <m:t>𝑌</m:t>
                    </m:r>
                  </m:oMath>
                </a14:m>
                <a:r>
                  <a:rPr lang="en-IN" dirty="0" smtClean="0"/>
                  <a:t> encodes </a:t>
                </a:r>
                <a:r>
                  <a:rPr lang="en-IN" dirty="0" err="1" smtClean="0"/>
                  <a:t>color</a:t>
                </a:r>
                <a:r>
                  <a:rPr lang="en-IN" dirty="0" smtClean="0"/>
                  <a:t>)</a:t>
                </a:r>
              </a:p>
              <a:p>
                <a:r>
                  <a:rPr lang="en-IN" dirty="0" smtClean="0"/>
                  <a:t>For any value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oMath>
                </a14:m>
                <a:r>
                  <a:rPr lang="en-IN" dirty="0" smtClean="0"/>
                  <a:t> (i.e. any valid value), we define</a:t>
                </a:r>
                <a:br>
                  <a:rPr lang="en-IN" dirty="0" smtClean="0"/>
                </a:br>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e>
                    </m:d>
                    <m:r>
                      <a:rPr lang="en-IN" b="0" i="1" smtClean="0">
                        <a:latin typeface="Cambria Math" panose="02040503050406030204" pitchFamily="18" charset="0"/>
                        <a:ea typeface="Cambria Math" panose="02040503050406030204" pitchFamily="18" charset="0"/>
                      </a:rPr>
                      <m:t>=</m:t>
                    </m:r>
                    <m:nary>
                      <m:naryPr>
                        <m:chr m:val="∑"/>
                        <m:limLoc m:val="subSup"/>
                        <m:supHide m:val="on"/>
                        <m:ctrlPr>
                          <a:rPr lang="en-IN" b="0" i="1" smtClean="0">
                            <a:latin typeface="Cambria Math" panose="02040503050406030204" pitchFamily="18" charset="0"/>
                            <a:ea typeface="Cambria Math" panose="02040503050406030204" pitchFamily="18" charset="0"/>
                          </a:rPr>
                        </m:ctrlPr>
                      </m:naryPr>
                      <m:sub>
                        <m:r>
                          <a:rPr lang="en-IN" b="0" i="1" smtClean="0">
                            <a:latin typeface="Cambria Math" panose="02040503050406030204" pitchFamily="18" charset="0"/>
                            <a:ea typeface="Cambria Math" panose="02040503050406030204" pitchFamily="18" charset="0"/>
                          </a:rPr>
                          <m:t>𝜔</m:t>
                        </m:r>
                        <m:r>
                          <a:rPr lang="en-IN" b="0" i="1" smtClean="0">
                            <a:latin typeface="Cambria Math" panose="02040503050406030204" pitchFamily="18" charset="0"/>
                            <a:ea typeface="Cambria Math" panose="02040503050406030204" pitchFamily="18" charset="0"/>
                          </a:rPr>
                          <m:t>∈</m:t>
                        </m:r>
                        <m:r>
                          <m:rPr>
                            <m:sty m:val="p"/>
                          </m:rPr>
                          <a:rPr lang="en-IN" b="0" i="0" smtClean="0">
                            <a:latin typeface="Cambria Math" panose="02040503050406030204" pitchFamily="18" charset="0"/>
                            <a:ea typeface="Cambria Math" panose="02040503050406030204" pitchFamily="18" charset="0"/>
                          </a:rPr>
                          <m:t>Ω</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𝑋</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𝜔</m:t>
                            </m:r>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sub>
                      <m:sup/>
                      <m:e>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𝑝</m:t>
                            </m:r>
                          </m:e>
                          <m:sub>
                            <m:r>
                              <a:rPr lang="en-IN" b="0" i="1" smtClean="0">
                                <a:latin typeface="Cambria Math" panose="02040503050406030204" pitchFamily="18" charset="0"/>
                                <a:ea typeface="Cambria Math" panose="02040503050406030204" pitchFamily="18" charset="0"/>
                              </a:rPr>
                              <m:t>𝜔</m:t>
                            </m:r>
                          </m:sub>
                        </m:sSub>
                      </m:e>
                    </m:nary>
                  </m:oMath>
                </a14:m>
                <a:endParaRPr lang="en-IN" dirty="0" smtClean="0"/>
              </a:p>
              <a:p>
                <a:r>
                  <a:rPr lang="en-IN" dirty="0" smtClean="0"/>
                  <a:t>Sometimes we use lazy notation to denote </a:t>
                </a:r>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𝑥</m:t>
                        </m:r>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e>
                    </m:d>
                  </m:oMath>
                </a14:m>
                <a:endParaRPr lang="en-I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746376"/>
              </a:xfrm>
              <a:blipFill>
                <a:blip r:embed="rId2"/>
                <a:stretch>
                  <a:fillRect l="-562" t="-25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12</a:t>
            </a:fld>
            <a:endParaRPr lang="en-US"/>
          </a:p>
        </p:txBody>
      </p:sp>
      <p:sp>
        <p:nvSpPr>
          <p:cNvPr id="5" name="Oval 4"/>
          <p:cNvSpPr/>
          <p:nvPr/>
        </p:nvSpPr>
        <p:spPr>
          <a:xfrm>
            <a:off x="3173037" y="4037743"/>
            <a:ext cx="464014" cy="46401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6" name="Oval 5"/>
          <p:cNvSpPr/>
          <p:nvPr/>
        </p:nvSpPr>
        <p:spPr>
          <a:xfrm>
            <a:off x="5525819" y="4037743"/>
            <a:ext cx="464014" cy="46401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grpSp>
        <p:nvGrpSpPr>
          <p:cNvPr id="9" name="Group 8"/>
          <p:cNvGrpSpPr/>
          <p:nvPr/>
        </p:nvGrpSpPr>
        <p:grpSpPr>
          <a:xfrm>
            <a:off x="7327663" y="3457750"/>
            <a:ext cx="4864335" cy="1159985"/>
            <a:chOff x="6914508" y="4032266"/>
            <a:chExt cx="4864335" cy="1159985"/>
          </a:xfrm>
        </p:grpSpPr>
        <mc:AlternateContent xmlns:mc="http://schemas.openxmlformats.org/markup-compatibility/2006" xmlns:a14="http://schemas.microsoft.com/office/drawing/2010/main">
          <mc:Choice Requires="a14">
            <p:sp>
              <p:nvSpPr>
                <p:cNvPr id="7" name="Rectangular Callout 6"/>
                <p:cNvSpPr/>
                <p:nvPr/>
              </p:nvSpPr>
              <p:spPr>
                <a:xfrm>
                  <a:off x="6914508" y="4032266"/>
                  <a:ext cx="4864335" cy="1159985"/>
                </a:xfrm>
                <a:prstGeom prst="wedgeRectCallout">
                  <a:avLst>
                    <a:gd name="adj1" fmla="val -25907"/>
                    <a:gd name="adj2" fmla="val 106878"/>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𝑝</m:t>
                          </m:r>
                        </m:e>
                        <m:sub>
                          <m:r>
                            <a:rPr lang="en-IN" sz="2400" b="0" i="1" smtClean="0">
                              <a:solidFill>
                                <a:schemeClr val="tx1"/>
                              </a:solidFill>
                              <a:latin typeface="Cambria Math" panose="02040503050406030204" pitchFamily="18" charset="0"/>
                            </a:rPr>
                            <m:t>𝜔</m:t>
                          </m:r>
                        </m:sub>
                      </m:sSub>
                    </m:oMath>
                  </a14:m>
                  <a:r>
                    <a:rPr lang="en-IN" sz="2400" dirty="0" smtClean="0">
                      <a:solidFill>
                        <a:schemeClr val="tx1"/>
                      </a:solidFill>
                      <a:latin typeface="+mj-lt"/>
                    </a:rPr>
                    <a:t> is the probability with which an outcome </a:t>
                  </a:r>
                  <a14:m>
                    <m:oMath xmlns:m="http://schemas.openxmlformats.org/officeDocument/2006/math">
                      <m:r>
                        <a:rPr lang="en-IN" sz="2400" b="0" i="1" smtClean="0">
                          <a:solidFill>
                            <a:schemeClr val="tx1"/>
                          </a:solidFill>
                          <a:latin typeface="Cambria Math" panose="02040503050406030204" pitchFamily="18" charset="0"/>
                        </a:rPr>
                        <m:t>𝜔</m:t>
                      </m:r>
                    </m:oMath>
                  </a14:m>
                  <a:r>
                    <a:rPr lang="en-IN" sz="2400" dirty="0" smtClean="0">
                      <a:solidFill>
                        <a:schemeClr val="tx1"/>
                      </a:solidFill>
                      <a:latin typeface="+mj-lt"/>
                    </a:rPr>
                    <a:t> happens. </a:t>
                  </a:r>
                  <a:r>
                    <a:rPr lang="en-IN" sz="2400" dirty="0" err="1" smtClean="0">
                      <a:solidFill>
                        <a:schemeClr val="tx1"/>
                      </a:solidFill>
                      <a:latin typeface="+mj-lt"/>
                    </a:rPr>
                    <a:t>E.g</a:t>
                  </a:r>
                  <a:r>
                    <a:rPr lang="en-IN" sz="2400" dirty="0" smtClean="0">
                      <a:solidFill>
                        <a:schemeClr val="tx1"/>
                      </a:solidFill>
                      <a:latin typeface="+mj-lt"/>
                    </a:rPr>
                    <a:t> </a:t>
                  </a:r>
                  <a14:m>
                    <m:oMath xmlns:m="http://schemas.openxmlformats.org/officeDocument/2006/math">
                      <m:r>
                        <a:rPr lang="en-IN" sz="2400" b="0" i="1" smtClean="0">
                          <a:solidFill>
                            <a:schemeClr val="tx1"/>
                          </a:solidFill>
                          <a:latin typeface="Cambria Math" panose="02040503050406030204" pitchFamily="18" charset="0"/>
                        </a:rPr>
                        <m:t>𝑝</m:t>
                      </m:r>
                      <m:r>
                        <a:rPr lang="en-IN" sz="2400" b="0" i="1" smtClean="0">
                          <a:solidFill>
                            <a:schemeClr val="tx1"/>
                          </a:solidFill>
                          <a:latin typeface="Cambria Math" panose="02040503050406030204" pitchFamily="18" charset="0"/>
                        </a:rPr>
                        <m:t>   =</m:t>
                      </m:r>
                      <m:f>
                        <m:fPr>
                          <m:ctrlPr>
                            <a:rPr lang="en-IN" sz="2400" b="0" i="1" smtClean="0">
                              <a:solidFill>
                                <a:schemeClr val="tx1"/>
                              </a:solidFill>
                              <a:latin typeface="Cambria Math" panose="02040503050406030204" pitchFamily="18" charset="0"/>
                            </a:rPr>
                          </m:ctrlPr>
                        </m:fPr>
                        <m:num>
                          <m:r>
                            <a:rPr lang="en-IN" sz="2400" b="0" i="1" smtClean="0">
                              <a:solidFill>
                                <a:schemeClr val="tx1"/>
                              </a:solidFill>
                              <a:latin typeface="Cambria Math" panose="02040503050406030204" pitchFamily="18" charset="0"/>
                            </a:rPr>
                            <m:t>1</m:t>
                          </m:r>
                        </m:num>
                        <m:den>
                          <m:r>
                            <a:rPr lang="en-IN" sz="2400" b="0" i="1" smtClean="0">
                              <a:solidFill>
                                <a:schemeClr val="tx1"/>
                              </a:solidFill>
                              <a:latin typeface="Cambria Math" panose="02040503050406030204" pitchFamily="18" charset="0"/>
                            </a:rPr>
                            <m:t>12</m:t>
                          </m:r>
                        </m:den>
                      </m:f>
                    </m:oMath>
                  </a14:m>
                  <a:r>
                    <a:rPr lang="en-IN" sz="2400" dirty="0" smtClean="0">
                      <a:solidFill>
                        <a:schemeClr val="tx1"/>
                      </a:solidFill>
                      <a:latin typeface="+mj-lt"/>
                    </a:rPr>
                    <a:t> </a:t>
                  </a:r>
                  <a:endParaRPr lang="en-IN" sz="2400" dirty="0">
                    <a:solidFill>
                      <a:schemeClr val="tx1"/>
                    </a:solidFill>
                    <a:latin typeface="+mj-lt"/>
                  </a:endParaRPr>
                </a:p>
              </p:txBody>
            </p:sp>
          </mc:Choice>
          <mc:Fallback xmlns="">
            <p:sp>
              <p:nvSpPr>
                <p:cNvPr id="7" name="Rectangular Callout 6"/>
                <p:cNvSpPr>
                  <a:spLocks noRot="1" noChangeAspect="1" noMove="1" noResize="1" noEditPoints="1" noAdjustHandles="1" noChangeArrowheads="1" noChangeShapeType="1" noTextEdit="1"/>
                </p:cNvSpPr>
                <p:nvPr/>
              </p:nvSpPr>
              <p:spPr>
                <a:xfrm>
                  <a:off x="6914508" y="4032266"/>
                  <a:ext cx="4864335" cy="1159985"/>
                </a:xfrm>
                <a:prstGeom prst="wedgeRectCallout">
                  <a:avLst>
                    <a:gd name="adj1" fmla="val -25907"/>
                    <a:gd name="adj2" fmla="val 106878"/>
                  </a:avLst>
                </a:prstGeom>
                <a:blipFill>
                  <a:blip r:embed="rId3"/>
                  <a:stretch>
                    <a:fillRect/>
                  </a:stretch>
                </a:blipFill>
                <a:ln w="38100">
                  <a:solidFill>
                    <a:schemeClr val="accent1"/>
                  </a:solidFill>
                </a:ln>
              </p:spPr>
              <p:txBody>
                <a:bodyPr/>
                <a:lstStyle/>
                <a:p>
                  <a:r>
                    <a:rPr lang="en-IN">
                      <a:noFill/>
                    </a:rPr>
                    <a:t> </a:t>
                  </a:r>
                </a:p>
              </p:txBody>
            </p:sp>
          </mc:Fallback>
        </mc:AlternateContent>
        <p:sp>
          <p:nvSpPr>
            <p:cNvPr id="8" name="Oval 7"/>
            <p:cNvSpPr/>
            <p:nvPr/>
          </p:nvSpPr>
          <p:spPr>
            <a:xfrm>
              <a:off x="10533750" y="4791557"/>
              <a:ext cx="308226" cy="30822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grpSp>
    </p:spTree>
    <p:extLst>
      <p:ext uri="{BB962C8B-B14F-4D97-AF65-F5344CB8AC3E}">
        <p14:creationId xmlns:p14="http://schemas.microsoft.com/office/powerpoint/2010/main" val="879305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up)">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Rules of Probability</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746376"/>
              </a:xfrm>
            </p:spPr>
            <p:txBody>
              <a:bodyPr/>
              <a:lstStyle/>
              <a:p>
                <a:r>
                  <a:rPr lang="en-IN" dirty="0" smtClean="0"/>
                  <a:t>No matter how we define our random variable, if it is discrete valued, then the following must hold</a:t>
                </a:r>
              </a:p>
              <a:p>
                <a:r>
                  <a:rPr lang="en-IN" dirty="0" smtClean="0"/>
                  <a:t>For all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oMath>
                </a14:m>
                <a:r>
                  <a:rPr lang="en-IN" dirty="0" smtClean="0"/>
                  <a:t>, we must have </a:t>
                </a:r>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e>
                    </m:d>
                    <m:r>
                      <a:rPr lang="en-IN" b="0" i="1" smtClean="0">
                        <a:latin typeface="Cambria Math" panose="02040503050406030204" pitchFamily="18" charset="0"/>
                        <a:ea typeface="Cambria Math" panose="02040503050406030204" pitchFamily="18" charset="0"/>
                      </a:rPr>
                      <m:t>≥0</m:t>
                    </m:r>
                  </m:oMath>
                </a14:m>
                <a:endParaRPr lang="en-IN" dirty="0" smtClean="0"/>
              </a:p>
              <a:p>
                <a:pPr lvl="2"/>
                <a:r>
                  <a:rPr lang="en-IN" dirty="0" smtClean="0"/>
                  <a:t>If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e>
                    </m:d>
                    <m:r>
                      <a:rPr lang="en-IN" b="0" i="1" smtClean="0">
                        <a:latin typeface="Cambria Math" panose="02040503050406030204" pitchFamily="18" charset="0"/>
                        <a:ea typeface="Cambria Math" panose="02040503050406030204" pitchFamily="18" charset="0"/>
                      </a:rPr>
                      <m:t>=0</m:t>
                    </m:r>
                  </m:oMath>
                </a14:m>
                <a:r>
                  <a:rPr lang="en-IN" dirty="0" smtClean="0"/>
                  <a:t> then we say </a:t>
                </a:r>
                <a14:m>
                  <m:oMath xmlns:m="http://schemas.openxmlformats.org/officeDocument/2006/math">
                    <m:r>
                      <a:rPr lang="en-IN" b="0" i="1" smtClean="0">
                        <a:latin typeface="Cambria Math" panose="02040503050406030204" pitchFamily="18" charset="0"/>
                      </a:rPr>
                      <m:t>𝑥</m:t>
                    </m:r>
                  </m:oMath>
                </a14:m>
                <a:r>
                  <a:rPr lang="en-IN" dirty="0" smtClean="0"/>
                  <a:t> is an impossible value for random variable </a:t>
                </a:r>
                <a14:m>
                  <m:oMath xmlns:m="http://schemas.openxmlformats.org/officeDocument/2006/math">
                    <m:r>
                      <a:rPr lang="en-IN" b="0" i="1" smtClean="0">
                        <a:latin typeface="Cambria Math" panose="02040503050406030204" pitchFamily="18" charset="0"/>
                      </a:rPr>
                      <m:t>𝑋</m:t>
                    </m:r>
                  </m:oMath>
                </a14:m>
                <a:endParaRPr lang="en-IN" dirty="0" smtClean="0"/>
              </a:p>
              <a:p>
                <a:pPr lvl="2"/>
                <a:r>
                  <a:rPr lang="en-IN" dirty="0"/>
                  <a:t>If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e>
                    </m:d>
                    <m:r>
                      <a:rPr lang="en-IN">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1</m:t>
                    </m:r>
                  </m:oMath>
                </a14:m>
                <a:r>
                  <a:rPr lang="en-IN" dirty="0"/>
                  <a:t> then we </a:t>
                </a:r>
                <a:r>
                  <a:rPr lang="en-IN" dirty="0" smtClean="0"/>
                  <a:t>say that </a:t>
                </a:r>
                <a14:m>
                  <m:oMath xmlns:m="http://schemas.openxmlformats.org/officeDocument/2006/math">
                    <m:r>
                      <a:rPr lang="en-IN">
                        <a:latin typeface="Cambria Math" panose="02040503050406030204" pitchFamily="18" charset="0"/>
                      </a:rPr>
                      <m:t>𝑋</m:t>
                    </m:r>
                  </m:oMath>
                </a14:m>
                <a:r>
                  <a:rPr lang="en-IN" dirty="0" smtClean="0"/>
                  <a:t> </a:t>
                </a:r>
                <a:r>
                  <a:rPr lang="en-IN" i="0" dirty="0" smtClean="0"/>
                  <a:t>almost surely</a:t>
                </a:r>
                <a:r>
                  <a:rPr lang="en-IN" dirty="0" smtClean="0"/>
                  <a:t> takes the value </a:t>
                </a:r>
                <a14:m>
                  <m:oMath xmlns:m="http://schemas.openxmlformats.org/officeDocument/2006/math">
                    <m:r>
                      <a:rPr lang="en-IN">
                        <a:latin typeface="Cambria Math" panose="02040503050406030204" pitchFamily="18" charset="0"/>
                      </a:rPr>
                      <m:t>𝑥</m:t>
                    </m:r>
                  </m:oMath>
                </a14:m>
                <a:r>
                  <a:rPr lang="en-IN" dirty="0"/>
                  <a:t> </a:t>
                </a:r>
                <a:endParaRPr lang="en-IN" dirty="0" smtClean="0"/>
              </a:p>
              <a:p>
                <a:r>
                  <a:rPr lang="en-IN" dirty="0" smtClean="0"/>
                  <a:t>We must have </a:t>
                </a:r>
                <a14:m>
                  <m:oMath xmlns:m="http://schemas.openxmlformats.org/officeDocument/2006/math">
                    <m:nary>
                      <m:naryPr>
                        <m:chr m:val="∑"/>
                        <m:limLoc m:val="subSup"/>
                        <m:supHide m:val="on"/>
                        <m:ctrlPr>
                          <a:rPr lang="en-IN" i="1">
                            <a:latin typeface="Cambria Math" panose="02040503050406030204" pitchFamily="18" charset="0"/>
                          </a:rPr>
                        </m:ctrlPr>
                      </m:naryPr>
                      <m:sub>
                        <m:r>
                          <m:rPr>
                            <m:brk m:alnAt="9"/>
                          </m:rPr>
                          <a:rPr lang="en-IN" i="1">
                            <a:latin typeface="Cambria Math" panose="02040503050406030204" pitchFamily="18" charset="0"/>
                          </a:rPr>
                          <m:t>𝑥</m:t>
                        </m:r>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𝑆</m:t>
                            </m:r>
                          </m:e>
                          <m:sub>
                            <m:r>
                              <a:rPr lang="en-IN" i="1">
                                <a:latin typeface="Cambria Math" panose="02040503050406030204" pitchFamily="18" charset="0"/>
                              </a:rPr>
                              <m:t>𝑋</m:t>
                            </m:r>
                          </m:sub>
                        </m:sSub>
                      </m:sub>
                      <m:sup/>
                      <m:e>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e>
                        </m:d>
                      </m:e>
                    </m:nary>
                    <m:r>
                      <a:rPr lang="en-IN">
                        <a:latin typeface="Cambria Math" panose="02040503050406030204" pitchFamily="18" charset="0"/>
                      </a:rPr>
                      <m:t>=1</m:t>
                    </m:r>
                  </m:oMath>
                </a14:m>
                <a:endParaRPr lang="en-IN" dirty="0" smtClean="0"/>
              </a:p>
              <a:p>
                <a:pPr lvl="2"/>
                <a:r>
                  <a:rPr lang="en-IN" dirty="0" smtClean="0"/>
                  <a:t>Another way of saying that when we get a sample, the random variable </a:t>
                </a:r>
                <a14:m>
                  <m:oMath xmlns:m="http://schemas.openxmlformats.org/officeDocument/2006/math">
                    <m:r>
                      <a:rPr lang="en-IN" b="0" i="1" smtClean="0">
                        <a:latin typeface="Cambria Math" panose="02040503050406030204" pitchFamily="18" charset="0"/>
                      </a:rPr>
                      <m:t>𝑋</m:t>
                    </m:r>
                  </m:oMath>
                </a14:m>
                <a:r>
                  <a:rPr lang="en-IN" dirty="0" smtClean="0"/>
                  <a:t> must take some valid value on that sample, it cannot remain undefined!</a:t>
                </a:r>
              </a:p>
              <a:p>
                <a:pPr lvl="2"/>
                <a:r>
                  <a:rPr lang="en-IN" dirty="0" smtClean="0"/>
                  <a:t>It is a different thing that we (e.g. the ML </a:t>
                </a:r>
                <a:r>
                  <a:rPr lang="en-IN" dirty="0" err="1" smtClean="0"/>
                  <a:t>algo</a:t>
                </a:r>
                <a:r>
                  <a:rPr lang="en-IN" dirty="0" smtClean="0"/>
                  <a:t>) may not </a:t>
                </a:r>
                <a:r>
                  <a:rPr lang="en-IN" i="0" dirty="0" smtClean="0"/>
                  <a:t>know</a:t>
                </a:r>
                <a:r>
                  <a:rPr lang="en-IN" dirty="0" smtClean="0"/>
                  <a:t> what value </a:t>
                </a:r>
                <a14:m>
                  <m:oMath xmlns:m="http://schemas.openxmlformats.org/officeDocument/2006/math">
                    <m:r>
                      <a:rPr lang="en-IN" b="0" i="1" smtClean="0">
                        <a:latin typeface="Cambria Math" panose="02040503050406030204" pitchFamily="18" charset="0"/>
                      </a:rPr>
                      <m:t>𝑋</m:t>
                    </m:r>
                  </m:oMath>
                </a14:m>
                <a:r>
                  <a:rPr lang="en-IN" dirty="0" smtClean="0"/>
                  <a:t> has taken on that sample, but there must be some hidden value it did take</a:t>
                </a:r>
              </a:p>
              <a:p>
                <a:r>
                  <a:rPr lang="en-IN" dirty="0" smtClean="0"/>
                  <a:t>An immediate consequence of the above two rules is that we must have, for </a:t>
                </a:r>
                <a14:m>
                  <m:oMath xmlns:m="http://schemas.openxmlformats.org/officeDocument/2006/math">
                    <m:r>
                      <a:rPr lang="en-IN" i="1">
                        <a:latin typeface="Cambria Math" panose="02040503050406030204" pitchFamily="18" charset="0"/>
                      </a:rPr>
                      <m:t>𝑥</m:t>
                    </m:r>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𝑆</m:t>
                        </m:r>
                      </m:e>
                      <m:sub>
                        <m:r>
                          <a:rPr lang="en-IN" i="1">
                            <a:latin typeface="Cambria Math" panose="02040503050406030204" pitchFamily="18" charset="0"/>
                          </a:rPr>
                          <m:t>𝑋</m:t>
                        </m:r>
                      </m:sub>
                    </m:sSub>
                  </m:oMath>
                </a14:m>
                <a:r>
                  <a:rPr lang="en-IN" dirty="0"/>
                  <a:t>, we must have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e>
                    </m:d>
                    <m:r>
                      <a:rPr lang="en-IN" b="0" i="1" smtClean="0">
                        <a:latin typeface="Cambria Math" panose="02040503050406030204" pitchFamily="18" charset="0"/>
                        <a:ea typeface="Cambria Math" panose="02040503050406030204" pitchFamily="18" charset="0"/>
                      </a:rPr>
                      <m:t>≤1</m:t>
                    </m:r>
                  </m:oMath>
                </a14:m>
                <a:endParaRPr lang="en-I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746376"/>
              </a:xfrm>
              <a:blipFill>
                <a:blip r:embed="rId2"/>
                <a:stretch>
                  <a:fillRect l="-562" t="-2545" b="-954"/>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13</a:t>
            </a:fld>
            <a:endParaRPr lang="en-US"/>
          </a:p>
        </p:txBody>
      </p:sp>
    </p:spTree>
    <p:extLst>
      <p:ext uri="{BB962C8B-B14F-4D97-AF65-F5344CB8AC3E}">
        <p14:creationId xmlns:p14="http://schemas.microsoft.com/office/powerpoint/2010/main" val="1691953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Probability Mass Function (PMF)</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746376"/>
              </a:xfrm>
            </p:spPr>
            <p:txBody>
              <a:bodyPr>
                <a:normAutofit/>
              </a:bodyPr>
              <a:lstStyle/>
              <a:p>
                <a:r>
                  <a:rPr lang="en-IN" dirty="0" smtClean="0"/>
                  <a:t>A fancy name for a function that tells us </a:t>
                </a:r>
                <a:r>
                  <a:rPr lang="en-IN" dirty="0"/>
                  <a:t>the probability of the random variable taking any particular value</a:t>
                </a:r>
                <a:endParaRPr lang="en-IN" dirty="0" smtClean="0"/>
              </a:p>
              <a:p>
                <a:r>
                  <a:rPr lang="en-IN" dirty="0"/>
                  <a:t>For </a:t>
                </a:r>
                <a:r>
                  <a:rPr lang="en-IN" dirty="0" smtClean="0"/>
                  <a:t>a </a:t>
                </a:r>
                <a:r>
                  <a:rPr lang="en-IN" dirty="0"/>
                  <a:t>discrete random variable </a:t>
                </a:r>
                <a14:m>
                  <m:oMath xmlns:m="http://schemas.openxmlformats.org/officeDocument/2006/math">
                    <m:r>
                      <a:rPr lang="en-IN" i="1">
                        <a:latin typeface="Cambria Math" panose="02040503050406030204" pitchFamily="18" charset="0"/>
                      </a:rPr>
                      <m:t>𝑋</m:t>
                    </m:r>
                  </m:oMath>
                </a14:m>
                <a:r>
                  <a:rPr lang="en-IN" dirty="0"/>
                  <a:t>, its PMF </a:t>
                </a:r>
                <a14:m>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e>
                    </m:d>
                  </m:oMath>
                </a14:m>
                <a:r>
                  <a:rPr lang="en-IN" dirty="0"/>
                  <a:t> tells us, for any </a:t>
                </a:r>
                <a14:m>
                  <m:oMath xmlns:m="http://schemas.openxmlformats.org/officeDocument/2006/math">
                    <m:r>
                      <a:rPr lang="en-IN" i="1">
                        <a:latin typeface="Cambria Math" panose="02040503050406030204" pitchFamily="18" charset="0"/>
                      </a:rPr>
                      <m:t>𝑥</m:t>
                    </m:r>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𝑆</m:t>
                        </m:r>
                      </m:e>
                      <m:sub>
                        <m:r>
                          <a:rPr lang="en-IN" i="1">
                            <a:latin typeface="Cambria Math" panose="02040503050406030204" pitchFamily="18" charset="0"/>
                          </a:rPr>
                          <m:t>𝑋</m:t>
                        </m:r>
                      </m:sub>
                    </m:sSub>
                  </m:oMath>
                </a14:m>
                <a:r>
                  <a:rPr lang="en-IN" dirty="0"/>
                  <a:t>, what is the probability of </a:t>
                </a:r>
                <a14:m>
                  <m:oMath xmlns:m="http://schemas.openxmlformats.org/officeDocument/2006/math">
                    <m:r>
                      <a:rPr lang="en-US" i="1">
                        <a:latin typeface="Cambria Math" panose="02040503050406030204" pitchFamily="18" charset="0"/>
                      </a:rPr>
                      <m:t>𝑋</m:t>
                    </m:r>
                  </m:oMath>
                </a14:m>
                <a:r>
                  <a:rPr lang="en-IN" dirty="0"/>
                  <a:t> taking the value </a:t>
                </a:r>
                <a14:m>
                  <m:oMath xmlns:m="http://schemas.openxmlformats.org/officeDocument/2006/math">
                    <m:r>
                      <a:rPr lang="en-US" i="1">
                        <a:latin typeface="Cambria Math" panose="02040503050406030204" pitchFamily="18" charset="0"/>
                      </a:rPr>
                      <m:t>𝑥</m:t>
                    </m:r>
                  </m:oMath>
                </a14:m>
                <a:r>
                  <a:rPr lang="en-IN" dirty="0"/>
                  <a:t> i.e. </a:t>
                </a:r>
                <a14:m>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e>
                    </m:d>
                  </m:oMath>
                </a14:m>
                <a:endParaRPr lang="en-IN" dirty="0" smtClean="0"/>
              </a:p>
              <a:p>
                <a:r>
                  <a:rPr lang="en-US" b="1" dirty="0" smtClean="0"/>
                  <a:t>Warning</a:t>
                </a:r>
                <a:r>
                  <a:rPr lang="en-US" dirty="0" smtClean="0"/>
                  <a:t>: papers/books often use lazy or confusing notation – take care</a:t>
                </a:r>
              </a:p>
              <a:p>
                <a:pPr lvl="2"/>
                <a:r>
                  <a:rPr lang="en-US" dirty="0" smtClean="0"/>
                  <a:t>Often </a:t>
                </a:r>
                <a:r>
                  <a:rPr lang="en-US" dirty="0"/>
                  <a:t>the </a:t>
                </a:r>
                <a:r>
                  <a:rPr lang="en-IN" dirty="0"/>
                  <a:t>blackboard letter P i.e. </a:t>
                </a:r>
                <a14:m>
                  <m:oMath xmlns:m="http://schemas.openxmlformats.org/officeDocument/2006/math">
                    <m:r>
                      <a:rPr lang="en-IN">
                        <a:latin typeface="Cambria Math" panose="02040503050406030204" pitchFamily="18" charset="0"/>
                        <a:ea typeface="Cambria Math" panose="02040503050406030204" pitchFamily="18" charset="0"/>
                      </a:rPr>
                      <m:t>ℙ</m:t>
                    </m:r>
                  </m:oMath>
                </a14:m>
                <a:r>
                  <a:rPr lang="en-IN" dirty="0"/>
                  <a:t> used to denote </a:t>
                </a:r>
                <a:r>
                  <a:rPr lang="en-IN" dirty="0" smtClean="0"/>
                  <a:t>PMF </a:t>
                </a:r>
                <a:r>
                  <a:rPr lang="en-IN" dirty="0"/>
                  <a:t>i.e.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𝑥</m:t>
                        </m:r>
                      </m:e>
                    </m:d>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e>
                    </m:d>
                  </m:oMath>
                </a14:m>
                <a:endParaRPr lang="en-US" b="1" dirty="0" smtClean="0"/>
              </a:p>
              <a:p>
                <a:pPr lvl="2"/>
                <a:r>
                  <a:rPr lang="en-US" dirty="0" smtClean="0"/>
                  <a:t>Sometimes may write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ℙ</m:t>
                        </m:r>
                      </m:e>
                      <m:sub>
                        <m:r>
                          <a:rPr lang="en-US" b="0" i="1" smtClean="0">
                            <a:latin typeface="Cambria Math" panose="02040503050406030204" pitchFamily="18" charset="0"/>
                            <a:ea typeface="Cambria Math" panose="02040503050406030204" pitchFamily="18" charset="0"/>
                          </a:rPr>
                          <m:t>𝑋</m:t>
                        </m:r>
                      </m:sub>
                    </m:sSub>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e>
                    </m:d>
                  </m:oMath>
                </a14:m>
                <a:r>
                  <a:rPr lang="en-US" dirty="0" smtClean="0"/>
                  <a:t> to emphasize that this PMF for </a:t>
                </a:r>
                <a14:m>
                  <m:oMath xmlns:m="http://schemas.openxmlformats.org/officeDocument/2006/math">
                    <m:r>
                      <a:rPr lang="en-US" b="0" i="1" smtClean="0">
                        <a:latin typeface="Cambria Math" panose="02040503050406030204" pitchFamily="18" charset="0"/>
                      </a:rPr>
                      <m:t>𝑋</m:t>
                    </m:r>
                  </m:oMath>
                </a14:m>
                <a:r>
                  <a:rPr lang="en-US" dirty="0" smtClean="0"/>
                  <a:t> and not some </a:t>
                </a:r>
                <a14:m>
                  <m:oMath xmlns:m="http://schemas.openxmlformats.org/officeDocument/2006/math">
                    <m:r>
                      <a:rPr lang="en-US" b="0" i="1" smtClean="0">
                        <a:latin typeface="Cambria Math" panose="02040503050406030204" pitchFamily="18" charset="0"/>
                      </a:rPr>
                      <m:t>𝑌</m:t>
                    </m:r>
                  </m:oMath>
                </a14:m>
                <a:endParaRPr lang="en-US" dirty="0" smtClean="0"/>
              </a:p>
              <a:p>
                <a:pPr lvl="2"/>
                <a:r>
                  <a:rPr lang="en-US" dirty="0" smtClean="0"/>
                  <a:t>Sometimes,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𝑋</m:t>
                        </m:r>
                      </m:e>
                    </m:d>
                  </m:oMath>
                </a14:m>
                <a:r>
                  <a:rPr lang="en-US" dirty="0" smtClean="0"/>
                  <a:t> is also used to refer to the PMF of the random variable </a:t>
                </a:r>
                <a14:m>
                  <m:oMath xmlns:m="http://schemas.openxmlformats.org/officeDocument/2006/math">
                    <m:r>
                      <a:rPr lang="en-US" b="0" i="1" smtClean="0">
                        <a:latin typeface="Cambria Math" panose="02040503050406030204" pitchFamily="18" charset="0"/>
                      </a:rPr>
                      <m:t>𝑋</m:t>
                    </m:r>
                  </m:oMath>
                </a14:m>
                <a:endParaRPr lang="en-US" dirty="0" smtClean="0"/>
              </a:p>
              <a:p>
                <a:r>
                  <a:rPr lang="en-US" b="1" dirty="0" smtClean="0"/>
                  <a:t>Sampling from a PMF</a:t>
                </a:r>
                <a:r>
                  <a:rPr lang="en-US" dirty="0" smtClean="0"/>
                  <a: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IN">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𝑋</m:t>
                        </m:r>
                      </m:e>
                    </m:d>
                  </m:oMath>
                </a14:m>
                <a:r>
                  <a:rPr lang="en-US" dirty="0" smtClean="0"/>
                  <a:t> or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ℙ</m:t>
                        </m:r>
                      </m:e>
                      <m:sub>
                        <m:r>
                          <m:rPr>
                            <m:sty m:val="p"/>
                          </m:rPr>
                          <a:rPr lang="en-US" b="0" i="0" smtClean="0">
                            <a:latin typeface="Cambria Math" panose="02040503050406030204" pitchFamily="18" charset="0"/>
                            <a:ea typeface="Cambria Math" panose="02040503050406030204" pitchFamily="18" charset="0"/>
                          </a:rPr>
                          <m:t>X</m:t>
                        </m:r>
                      </m:sub>
                    </m:sSub>
                  </m:oMath>
                </a14:m>
                <a:r>
                  <a:rPr lang="en-US" dirty="0" smtClean="0"/>
                  <a:t> or even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a:rPr lang="en-IN">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𝑋</m:t>
                        </m:r>
                      </m:e>
                    </m:d>
                  </m:oMath>
                </a14:m>
                <a:r>
                  <a:rPr lang="en-US" dirty="0" smtClean="0"/>
                  <a:t> means that we generated an outcome </a:t>
                </a:r>
                <a14:m>
                  <m:oMath xmlns:m="http://schemas.openxmlformats.org/officeDocument/2006/math">
                    <m:r>
                      <a:rPr lang="en-US" b="0" i="1" smtClean="0">
                        <a:latin typeface="Cambria Math" panose="02040503050406030204" pitchFamily="18" charset="0"/>
                      </a:rPr>
                      <m:t>𝜔</m:t>
                    </m:r>
                    <m:r>
                      <a:rPr lang="en-US" b="0" i="1" smtClean="0">
                        <a:latin typeface="Cambria Math" panose="02040503050406030204" pitchFamily="18" charset="0"/>
                      </a:rPr>
                      <m:t>∈</m:t>
                    </m:r>
                    <m:r>
                      <m:rPr>
                        <m:sty m:val="p"/>
                      </m:rPr>
                      <a:rPr lang="en-US" b="0" i="0" smtClean="0">
                        <a:latin typeface="Cambria Math" panose="02040503050406030204" pitchFamily="18" charset="0"/>
                      </a:rPr>
                      <m:t>Ω</m:t>
                    </m:r>
                  </m:oMath>
                </a14:m>
                <a:r>
                  <a:rPr lang="en-US" dirty="0" smtClean="0"/>
                  <a:t> , e.g.       according to the probability distribution and are looking at </a:t>
                </a:r>
                <a14:m>
                  <m:oMath xmlns:m="http://schemas.openxmlformats.org/officeDocument/2006/math">
                    <m:r>
                      <a:rPr lang="en-US" b="0" i="1" smtClean="0">
                        <a:latin typeface="Cambria Math" panose="02040503050406030204" pitchFamily="18" charset="0"/>
                      </a:rPr>
                      <m:t>𝑋</m:t>
                    </m:r>
                    <m:d>
                      <m:dPr>
                        <m:ctrlPr>
                          <a:rPr lang="en-US" b="0" i="1" smtClean="0">
                            <a:latin typeface="Cambria Math" panose="02040503050406030204" pitchFamily="18" charset="0"/>
                          </a:rPr>
                        </m:ctrlPr>
                      </m:dPr>
                      <m:e>
                        <m:r>
                          <a:rPr lang="en-US" b="0" i="1" smtClean="0">
                            <a:latin typeface="Cambria Math" panose="02040503050406030204" pitchFamily="18" charset="0"/>
                          </a:rPr>
                          <m:t>𝜔</m:t>
                        </m:r>
                      </m:e>
                    </m:d>
                  </m:oMath>
                </a14:m>
                <a:endParaRPr lang="en-US" dirty="0" smtClean="0"/>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746376"/>
              </a:xfrm>
              <a:blipFill>
                <a:blip r:embed="rId2"/>
                <a:stretch>
                  <a:fillRect l="-562" t="-2545" r="-511"/>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14</a:t>
            </a:fld>
            <a:endParaRPr lang="en-US"/>
          </a:p>
        </p:txBody>
      </p:sp>
      <p:sp>
        <p:nvSpPr>
          <p:cNvPr id="5" name="Oval 4"/>
          <p:cNvSpPr/>
          <p:nvPr/>
        </p:nvSpPr>
        <p:spPr>
          <a:xfrm>
            <a:off x="7570377" y="5414480"/>
            <a:ext cx="464014" cy="46401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1107" y="305492"/>
            <a:ext cx="1720892" cy="1720892"/>
          </a:xfrm>
          <a:prstGeom prst="rect">
            <a:avLst/>
          </a:prstGeom>
        </p:spPr>
      </p:pic>
      <mc:AlternateContent xmlns:mc="http://schemas.openxmlformats.org/markup-compatibility/2006" xmlns:a14="http://schemas.microsoft.com/office/drawing/2010/main">
        <mc:Choice Requires="a14">
          <p:sp>
            <p:nvSpPr>
              <p:cNvPr id="7" name="Rectangular Callout 6"/>
              <p:cNvSpPr/>
              <p:nvPr/>
            </p:nvSpPr>
            <p:spPr>
              <a:xfrm>
                <a:off x="3431569" y="36190"/>
                <a:ext cx="6966009" cy="1375080"/>
              </a:xfrm>
              <a:prstGeom prst="wedgeRectCallout">
                <a:avLst>
                  <a:gd name="adj1" fmla="val 61137"/>
                  <a:gd name="adj2" fmla="val 49104"/>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Note that this will always give us values </a:t>
                </a:r>
                <a14:m>
                  <m:oMath xmlns:m="http://schemas.openxmlformats.org/officeDocument/2006/math">
                    <m:r>
                      <a:rPr lang="en-US" sz="2400" b="0" i="1" smtClean="0">
                        <a:solidFill>
                          <a:schemeClr val="tx1"/>
                        </a:solidFill>
                        <a:latin typeface="Cambria Math" panose="02040503050406030204" pitchFamily="18" charset="0"/>
                      </a:rPr>
                      <m:t>𝑥</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𝑆</m:t>
                        </m:r>
                      </m:e>
                      <m:sub>
                        <m:r>
                          <a:rPr lang="en-US" sz="2400" b="0" i="1" smtClean="0">
                            <a:solidFill>
                              <a:schemeClr val="tx1"/>
                            </a:solidFill>
                            <a:latin typeface="Cambria Math" panose="02040503050406030204" pitchFamily="18" charset="0"/>
                          </a:rPr>
                          <m:t>𝑋</m:t>
                        </m:r>
                      </m:sub>
                    </m:sSub>
                  </m:oMath>
                </a14:m>
                <a:r>
                  <a:rPr lang="en-IN" sz="2400" dirty="0" smtClean="0">
                    <a:solidFill>
                      <a:schemeClr val="tx1"/>
                    </a:solidFill>
                    <a:latin typeface="+mj-lt"/>
                  </a:rPr>
                  <a:t> and that too in a way so that if </a:t>
                </a:r>
                <a14:m>
                  <m:oMath xmlns:m="http://schemas.openxmlformats.org/officeDocument/2006/math">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IN" sz="2400" i="1" smtClean="0">
                            <a:solidFill>
                              <a:schemeClr val="tx1"/>
                            </a:solidFill>
                            <a:latin typeface="Cambria Math" panose="02040503050406030204" pitchFamily="18" charset="0"/>
                            <a:ea typeface="Cambria Math" panose="02040503050406030204" pitchFamily="18" charset="0"/>
                          </a:rPr>
                          <m:t>ℙ</m:t>
                        </m:r>
                      </m:e>
                      <m:sub>
                        <m:r>
                          <a:rPr lang="en-US" sz="2400" b="0" i="1" smtClean="0">
                            <a:solidFill>
                              <a:schemeClr val="tx1"/>
                            </a:solidFill>
                            <a:latin typeface="Cambria Math" panose="02040503050406030204" pitchFamily="18" charset="0"/>
                            <a:ea typeface="Cambria Math" panose="02040503050406030204" pitchFamily="18" charset="0"/>
                          </a:rPr>
                          <m:t>𝑋</m:t>
                        </m:r>
                      </m:sub>
                    </m:sSub>
                    <m:d>
                      <m:dPr>
                        <m:begChr m:val="["/>
                        <m:endChr m:val="]"/>
                        <m:ctrlPr>
                          <a:rPr lang="en-US" sz="2400" b="0" i="1" smtClean="0">
                            <a:solidFill>
                              <a:schemeClr val="tx1"/>
                            </a:solidFill>
                            <a:latin typeface="Cambria Math" panose="02040503050406030204" pitchFamily="18" charset="0"/>
                            <a:ea typeface="Cambria Math" panose="02040503050406030204" pitchFamily="18" charset="0"/>
                          </a:rPr>
                        </m:ctrlPr>
                      </m:dPr>
                      <m:e>
                        <m:r>
                          <a:rPr lang="en-US" sz="2400" b="0" i="1" smtClean="0">
                            <a:solidFill>
                              <a:schemeClr val="tx1"/>
                            </a:solidFill>
                            <a:latin typeface="Cambria Math" panose="02040503050406030204" pitchFamily="18" charset="0"/>
                            <a:ea typeface="Cambria Math" panose="02040503050406030204" pitchFamily="18" charset="0"/>
                          </a:rPr>
                          <m:t>𝑥</m:t>
                        </m:r>
                      </m:e>
                    </m:d>
                  </m:oMath>
                </a14:m>
                <a:r>
                  <a:rPr lang="en-IN" sz="2400" dirty="0" smtClean="0">
                    <a:solidFill>
                      <a:schemeClr val="tx1"/>
                    </a:solidFill>
                    <a:latin typeface="+mj-lt"/>
                  </a:rPr>
                  <a:t> is large, we will get that value </a:t>
                </a:r>
                <a14:m>
                  <m:oMath xmlns:m="http://schemas.openxmlformats.org/officeDocument/2006/math">
                    <m:r>
                      <a:rPr lang="en-US" sz="2400" b="0" i="1" smtClean="0">
                        <a:solidFill>
                          <a:schemeClr val="tx1"/>
                        </a:solidFill>
                        <a:latin typeface="Cambria Math" panose="02040503050406030204" pitchFamily="18" charset="0"/>
                      </a:rPr>
                      <m:t>𝑥</m:t>
                    </m:r>
                  </m:oMath>
                </a14:m>
                <a:r>
                  <a:rPr lang="en-IN" sz="2400" dirty="0" smtClean="0">
                    <a:solidFill>
                      <a:schemeClr val="tx1"/>
                    </a:solidFill>
                    <a:latin typeface="+mj-lt"/>
                  </a:rPr>
                  <a:t> more likely than a value </a:t>
                </a:r>
                <a14:m>
                  <m:oMath xmlns:m="http://schemas.openxmlformats.org/officeDocument/2006/math">
                    <m:acc>
                      <m:accPr>
                        <m:chr m:val="̃"/>
                        <m:ctrlPr>
                          <a:rPr lang="en-US" sz="2400" b="0" i="1" smtClean="0">
                            <a:solidFill>
                              <a:schemeClr val="tx1"/>
                            </a:solidFill>
                            <a:latin typeface="Cambria Math" panose="02040503050406030204" pitchFamily="18" charset="0"/>
                          </a:rPr>
                        </m:ctrlPr>
                      </m:accPr>
                      <m:e>
                        <m:r>
                          <a:rPr lang="en-US" sz="2400" b="0" i="1" smtClean="0">
                            <a:solidFill>
                              <a:schemeClr val="tx1"/>
                            </a:solidFill>
                            <a:latin typeface="Cambria Math" panose="02040503050406030204" pitchFamily="18" charset="0"/>
                          </a:rPr>
                          <m:t>𝑥</m:t>
                        </m:r>
                      </m:e>
                    </m:acc>
                  </m:oMath>
                </a14:m>
                <a:r>
                  <a:rPr lang="en-IN" sz="2400" dirty="0" smtClean="0">
                    <a:solidFill>
                      <a:schemeClr val="tx1"/>
                    </a:solidFill>
                    <a:latin typeface="+mj-lt"/>
                  </a:rPr>
                  <a:t> for which </a:t>
                </a:r>
                <a14:m>
                  <m:oMath xmlns:m="http://schemas.openxmlformats.org/officeDocument/2006/math">
                    <m:r>
                      <a:rPr lang="en-IN" sz="2400" i="1" smtClean="0">
                        <a:solidFill>
                          <a:schemeClr val="tx1"/>
                        </a:solidFill>
                        <a:latin typeface="Cambria Math" panose="02040503050406030204" pitchFamily="18" charset="0"/>
                        <a:ea typeface="Cambria Math" panose="02040503050406030204" pitchFamily="18" charset="0"/>
                      </a:rPr>
                      <m:t>ℙ</m:t>
                    </m:r>
                    <m:d>
                      <m:dPr>
                        <m:begChr m:val="["/>
                        <m:endChr m:val="]"/>
                        <m:ctrlPr>
                          <a:rPr lang="en-US" sz="2400" b="0" i="1" smtClean="0">
                            <a:solidFill>
                              <a:schemeClr val="tx1"/>
                            </a:solidFill>
                            <a:latin typeface="Cambria Math" panose="02040503050406030204" pitchFamily="18" charset="0"/>
                            <a:ea typeface="Cambria Math" panose="02040503050406030204" pitchFamily="18" charset="0"/>
                          </a:rPr>
                        </m:ctrlPr>
                      </m:dPr>
                      <m:e>
                        <m:acc>
                          <m:accPr>
                            <m:chr m:val="̃"/>
                            <m:ctrlPr>
                              <a:rPr lang="en-US" sz="2400" b="0" i="1" smtClean="0">
                                <a:solidFill>
                                  <a:schemeClr val="tx1"/>
                                </a:solidFill>
                                <a:latin typeface="Cambria Math" panose="02040503050406030204" pitchFamily="18" charset="0"/>
                                <a:ea typeface="Cambria Math" panose="02040503050406030204" pitchFamily="18" charset="0"/>
                              </a:rPr>
                            </m:ctrlPr>
                          </m:accPr>
                          <m:e>
                            <m:r>
                              <a:rPr lang="en-US" sz="2400" b="0" i="1" smtClean="0">
                                <a:solidFill>
                                  <a:schemeClr val="tx1"/>
                                </a:solidFill>
                                <a:latin typeface="Cambria Math" panose="02040503050406030204" pitchFamily="18" charset="0"/>
                                <a:ea typeface="Cambria Math" panose="02040503050406030204" pitchFamily="18" charset="0"/>
                              </a:rPr>
                              <m:t>𝑥</m:t>
                            </m:r>
                          </m:e>
                        </m:acc>
                      </m:e>
                    </m:d>
                    <m:r>
                      <a:rPr lang="en-US" sz="2400" b="0" i="1" smtClean="0">
                        <a:solidFill>
                          <a:schemeClr val="tx1"/>
                        </a:solidFill>
                        <a:latin typeface="Cambria Math" panose="02040503050406030204" pitchFamily="18" charset="0"/>
                        <a:ea typeface="Cambria Math" panose="02040503050406030204" pitchFamily="18" charset="0"/>
                      </a:rPr>
                      <m:t>≈0</m:t>
                    </m:r>
                  </m:oMath>
                </a14:m>
                <a:endParaRPr lang="en-IN" sz="2400" dirty="0">
                  <a:solidFill>
                    <a:schemeClr val="tx1"/>
                  </a:solidFill>
                  <a:latin typeface="+mj-lt"/>
                </a:endParaRPr>
              </a:p>
            </p:txBody>
          </p:sp>
        </mc:Choice>
        <mc:Fallback xmlns="">
          <p:sp>
            <p:nvSpPr>
              <p:cNvPr id="7" name="Rectangular Callout 6"/>
              <p:cNvSpPr>
                <a:spLocks noRot="1" noChangeAspect="1" noMove="1" noResize="1" noEditPoints="1" noAdjustHandles="1" noChangeArrowheads="1" noChangeShapeType="1" noTextEdit="1"/>
              </p:cNvSpPr>
              <p:nvPr/>
            </p:nvSpPr>
            <p:spPr>
              <a:xfrm>
                <a:off x="3431569" y="36190"/>
                <a:ext cx="6966009" cy="1375080"/>
              </a:xfrm>
              <a:prstGeom prst="wedgeRectCallout">
                <a:avLst>
                  <a:gd name="adj1" fmla="val 61137"/>
                  <a:gd name="adj2" fmla="val 49104"/>
                </a:avLst>
              </a:prstGeom>
              <a:blipFill>
                <a:blip r:embed="rId4"/>
                <a:stretch>
                  <a:fillRect l="-940" b="-1724"/>
                </a:stretch>
              </a:blipFill>
              <a:ln w="38100">
                <a:solidFill>
                  <a:schemeClr val="accent1"/>
                </a:solidFill>
              </a:ln>
            </p:spPr>
            <p:txBody>
              <a:bodyPr/>
              <a:lstStyle/>
              <a:p>
                <a:r>
                  <a:rPr lang="en-IN">
                    <a:noFill/>
                  </a:rPr>
                  <a:t> </a:t>
                </a:r>
              </a:p>
            </p:txBody>
          </p:sp>
        </mc:Fallback>
      </mc:AlternateContent>
      <p:grpSp>
        <p:nvGrpSpPr>
          <p:cNvPr id="8" name="Group 7"/>
          <p:cNvGrpSpPr/>
          <p:nvPr/>
        </p:nvGrpSpPr>
        <p:grpSpPr>
          <a:xfrm>
            <a:off x="10621576" y="2127088"/>
            <a:ext cx="1468606" cy="1238929"/>
            <a:chOff x="12383748" y="1219011"/>
            <a:chExt cx="1862104" cy="1570887"/>
          </a:xfrm>
        </p:grpSpPr>
        <p:sp>
          <p:nvSpPr>
            <p:cNvPr id="9" name="Freeform 8"/>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reeform 9"/>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reeform 10"/>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14" name="Rectangular Callout 13"/>
              <p:cNvSpPr/>
              <p:nvPr/>
            </p:nvSpPr>
            <p:spPr>
              <a:xfrm>
                <a:off x="253353" y="1540167"/>
                <a:ext cx="9913382" cy="1893071"/>
              </a:xfrm>
              <a:prstGeom prst="wedgeRectCallout">
                <a:avLst>
                  <a:gd name="adj1" fmla="val 58761"/>
                  <a:gd name="adj2" fmla="val 4004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That is correct. E.g. in our toy setting (where not all samples are equally likely), </a:t>
                </a:r>
                <a14:m>
                  <m:oMath xmlns:m="http://schemas.openxmlformats.org/officeDocument/2006/math">
                    <m:r>
                      <a:rPr lang="en-IN" sz="2400" i="1" smtClean="0">
                        <a:solidFill>
                          <a:schemeClr val="tx1"/>
                        </a:solidFill>
                        <a:latin typeface="Cambria Math" panose="02040503050406030204" pitchFamily="18" charset="0"/>
                        <a:ea typeface="Cambria Math" panose="02040503050406030204" pitchFamily="18" charset="0"/>
                      </a:rPr>
                      <m:t>ℙ</m:t>
                    </m:r>
                    <m:d>
                      <m:dPr>
                        <m:begChr m:val="["/>
                        <m:endChr m:val="]"/>
                        <m:ctrlPr>
                          <a:rPr lang="en-US" sz="2400" b="0" i="1" smtClean="0">
                            <a:solidFill>
                              <a:schemeClr val="tx1"/>
                            </a:solidFill>
                            <a:latin typeface="Cambria Math" panose="02040503050406030204" pitchFamily="18" charset="0"/>
                            <a:ea typeface="Cambria Math" panose="02040503050406030204" pitchFamily="18" charset="0"/>
                          </a:rPr>
                        </m:ctrlPr>
                      </m:dPr>
                      <m:e>
                        <m:r>
                          <a:rPr lang="en-US" sz="2400" b="0" i="1" smtClean="0">
                            <a:solidFill>
                              <a:schemeClr val="tx1"/>
                            </a:solidFill>
                            <a:latin typeface="Cambria Math" panose="02040503050406030204" pitchFamily="18" charset="0"/>
                            <a:ea typeface="Cambria Math" panose="02040503050406030204" pitchFamily="18" charset="0"/>
                          </a:rPr>
                          <m:t>𝑅</m:t>
                        </m:r>
                      </m:e>
                    </m:d>
                    <m:r>
                      <a:rPr lang="en-US" sz="2400" b="0" i="1" smtClean="0">
                        <a:solidFill>
                          <a:schemeClr val="tx1"/>
                        </a:solidFill>
                        <a:latin typeface="Cambria Math" panose="02040503050406030204" pitchFamily="18" charset="0"/>
                        <a:ea typeface="Cambria Math" panose="02040503050406030204" pitchFamily="18" charset="0"/>
                      </a:rPr>
                      <m:t>=</m:t>
                    </m:r>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29</m:t>
                        </m:r>
                      </m:num>
                      <m:den>
                        <m:r>
                          <a:rPr lang="en-US" sz="2400" b="0" i="1" smtClean="0">
                            <a:solidFill>
                              <a:schemeClr val="tx1"/>
                            </a:solidFill>
                            <a:latin typeface="Cambria Math" panose="02040503050406030204" pitchFamily="18" charset="0"/>
                            <a:ea typeface="Cambria Math" panose="02040503050406030204" pitchFamily="18" charset="0"/>
                          </a:rPr>
                          <m:t>48</m:t>
                        </m:r>
                      </m:den>
                    </m:f>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ℙ</m:t>
                    </m:r>
                    <m:d>
                      <m:dPr>
                        <m:begChr m:val="["/>
                        <m:endChr m:val="]"/>
                        <m:ctrlPr>
                          <a:rPr lang="en-US" sz="2400" b="0" i="1" smtClean="0">
                            <a:solidFill>
                              <a:schemeClr val="tx1"/>
                            </a:solidFill>
                            <a:latin typeface="Cambria Math" panose="02040503050406030204" pitchFamily="18" charset="0"/>
                            <a:ea typeface="Cambria Math" panose="02040503050406030204" pitchFamily="18" charset="0"/>
                          </a:rPr>
                        </m:ctrlPr>
                      </m:dPr>
                      <m:e>
                        <m:r>
                          <a:rPr lang="en-US" sz="2400" b="0" i="1" smtClean="0">
                            <a:solidFill>
                              <a:schemeClr val="tx1"/>
                            </a:solidFill>
                            <a:latin typeface="Cambria Math" panose="02040503050406030204" pitchFamily="18" charset="0"/>
                            <a:ea typeface="Cambria Math" panose="02040503050406030204" pitchFamily="18" charset="0"/>
                          </a:rPr>
                          <m:t>𝐺</m:t>
                        </m:r>
                      </m:e>
                    </m:d>
                    <m:r>
                      <a:rPr lang="en-US" sz="2400" b="0" i="1" smtClean="0">
                        <a:solidFill>
                          <a:schemeClr val="tx1"/>
                        </a:solidFill>
                        <a:latin typeface="Cambria Math" panose="02040503050406030204" pitchFamily="18" charset="0"/>
                        <a:ea typeface="Cambria Math" panose="02040503050406030204" pitchFamily="18" charset="0"/>
                      </a:rPr>
                      <m:t>=</m:t>
                    </m:r>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16</m:t>
                        </m:r>
                      </m:num>
                      <m:den>
                        <m:r>
                          <a:rPr lang="en-US" sz="2400" b="0" i="1" smtClean="0">
                            <a:solidFill>
                              <a:schemeClr val="tx1"/>
                            </a:solidFill>
                            <a:latin typeface="Cambria Math" panose="02040503050406030204" pitchFamily="18" charset="0"/>
                            <a:ea typeface="Cambria Math" panose="02040503050406030204" pitchFamily="18" charset="0"/>
                          </a:rPr>
                          <m:t>48</m:t>
                        </m:r>
                      </m:den>
                    </m:f>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ℙ</m:t>
                    </m:r>
                    <m:d>
                      <m:dPr>
                        <m:begChr m:val="["/>
                        <m:endChr m:val="]"/>
                        <m:ctrlPr>
                          <a:rPr lang="en-US" sz="2400" b="0" i="1" smtClean="0">
                            <a:solidFill>
                              <a:schemeClr val="tx1"/>
                            </a:solidFill>
                            <a:latin typeface="Cambria Math" panose="02040503050406030204" pitchFamily="18" charset="0"/>
                            <a:ea typeface="Cambria Math" panose="02040503050406030204" pitchFamily="18" charset="0"/>
                          </a:rPr>
                        </m:ctrlPr>
                      </m:dPr>
                      <m:e>
                        <m:r>
                          <a:rPr lang="en-US" sz="2400" b="0" i="1" smtClean="0">
                            <a:solidFill>
                              <a:schemeClr val="tx1"/>
                            </a:solidFill>
                            <a:latin typeface="Cambria Math" panose="02040503050406030204" pitchFamily="18" charset="0"/>
                            <a:ea typeface="Cambria Math" panose="02040503050406030204" pitchFamily="18" charset="0"/>
                          </a:rPr>
                          <m:t>𝐵</m:t>
                        </m:r>
                      </m:e>
                    </m:d>
                    <m:r>
                      <a:rPr lang="en-US" sz="2400" b="0" i="1" smtClean="0">
                        <a:solidFill>
                          <a:schemeClr val="tx1"/>
                        </a:solidFill>
                        <a:latin typeface="Cambria Math" panose="02040503050406030204" pitchFamily="18" charset="0"/>
                        <a:ea typeface="Cambria Math" panose="02040503050406030204" pitchFamily="18" charset="0"/>
                      </a:rPr>
                      <m:t>=</m:t>
                    </m:r>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3</m:t>
                        </m:r>
                      </m:num>
                      <m:den>
                        <m:r>
                          <a:rPr lang="en-US" sz="2400" b="0" i="1" smtClean="0">
                            <a:solidFill>
                              <a:schemeClr val="tx1"/>
                            </a:solidFill>
                            <a:latin typeface="Cambria Math" panose="02040503050406030204" pitchFamily="18" charset="0"/>
                            <a:ea typeface="Cambria Math" panose="02040503050406030204" pitchFamily="18" charset="0"/>
                          </a:rPr>
                          <m:t>48</m:t>
                        </m:r>
                      </m:den>
                    </m:f>
                  </m:oMath>
                </a14:m>
                <a:r>
                  <a:rPr lang="en-IN" sz="2400" dirty="0" smtClean="0">
                    <a:solidFill>
                      <a:schemeClr val="tx1"/>
                    </a:solidFill>
                    <a:latin typeface="+mj-lt"/>
                  </a:rPr>
                  <a:t>  so if we sample </a:t>
                </a:r>
                <a14:m>
                  <m:oMath xmlns:m="http://schemas.openxmlformats.org/officeDocument/2006/math">
                    <m:r>
                      <a:rPr lang="en-US" sz="2400" b="0" i="1" smtClean="0">
                        <a:solidFill>
                          <a:schemeClr val="tx1"/>
                        </a:solidFill>
                        <a:latin typeface="Cambria Math" panose="02040503050406030204" pitchFamily="18" charset="0"/>
                      </a:rPr>
                      <m:t>𝑦</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ℙ</m:t>
                        </m:r>
                      </m:e>
                      <m:sub>
                        <m:r>
                          <a:rPr lang="en-US" sz="2400" b="0" i="1" smtClean="0">
                            <a:solidFill>
                              <a:schemeClr val="tx1"/>
                            </a:solidFill>
                            <a:latin typeface="Cambria Math" panose="02040503050406030204" pitchFamily="18" charset="0"/>
                            <a:ea typeface="Cambria Math" panose="02040503050406030204" pitchFamily="18" charset="0"/>
                          </a:rPr>
                          <m:t>𝑌</m:t>
                        </m:r>
                      </m:sub>
                    </m:sSub>
                  </m:oMath>
                </a14:m>
                <a:r>
                  <a:rPr lang="en-US" sz="2400" i="1" dirty="0" smtClean="0">
                    <a:solidFill>
                      <a:schemeClr val="tx1"/>
                    </a:solidFill>
                    <a:latin typeface="+mj-lt"/>
                  </a:rPr>
                  <a:t> </a:t>
                </a:r>
                <a:r>
                  <a:rPr lang="en-US" sz="2400" dirty="0" smtClean="0">
                    <a:solidFill>
                      <a:schemeClr val="tx1"/>
                    </a:solidFill>
                    <a:latin typeface="+mj-lt"/>
                  </a:rPr>
                  <a:t>(recall that </a:t>
                </a:r>
                <a14:m>
                  <m:oMath xmlns:m="http://schemas.openxmlformats.org/officeDocument/2006/math">
                    <m:r>
                      <a:rPr lang="en-US" sz="2400" b="0" i="1" smtClean="0">
                        <a:solidFill>
                          <a:schemeClr val="tx1"/>
                        </a:solidFill>
                        <a:latin typeface="Cambria Math" panose="02040503050406030204" pitchFamily="18" charset="0"/>
                      </a:rPr>
                      <m:t>𝑌</m:t>
                    </m:r>
                  </m:oMath>
                </a14:m>
                <a:r>
                  <a:rPr lang="en-US" sz="2400" dirty="0" smtClean="0">
                    <a:solidFill>
                      <a:schemeClr val="tx1"/>
                    </a:solidFill>
                    <a:latin typeface="+mj-lt"/>
                  </a:rPr>
                  <a:t> encodes color) then we are almost twice likely to get </a:t>
                </a:r>
                <a14:m>
                  <m:oMath xmlns:m="http://schemas.openxmlformats.org/officeDocument/2006/math">
                    <m:r>
                      <a:rPr lang="en-US" sz="2400" b="0" i="1" smtClean="0">
                        <a:solidFill>
                          <a:schemeClr val="tx1"/>
                        </a:solidFill>
                        <a:latin typeface="Cambria Math" panose="02040503050406030204" pitchFamily="18" charset="0"/>
                      </a:rPr>
                      <m:t>𝑌</m:t>
                    </m:r>
                    <m:r>
                      <a:rPr lang="en-US" sz="2400" b="0" i="1" smtClean="0">
                        <a:solidFill>
                          <a:schemeClr val="tx1"/>
                        </a:solidFill>
                        <a:latin typeface="Cambria Math" panose="02040503050406030204" pitchFamily="18" charset="0"/>
                      </a:rPr>
                      <m:t>=1</m:t>
                    </m:r>
                  </m:oMath>
                </a14:m>
                <a:r>
                  <a:rPr lang="en-US" sz="2400" dirty="0" smtClean="0">
                    <a:solidFill>
                      <a:schemeClr val="tx1"/>
                    </a:solidFill>
                    <a:latin typeface="+mj-lt"/>
                  </a:rPr>
                  <a:t> than </a:t>
                </a:r>
                <a14:m>
                  <m:oMath xmlns:m="http://schemas.openxmlformats.org/officeDocument/2006/math">
                    <m:r>
                      <a:rPr lang="en-US" sz="2400" b="0" i="1" smtClean="0">
                        <a:solidFill>
                          <a:schemeClr val="tx1"/>
                        </a:solidFill>
                        <a:latin typeface="Cambria Math" panose="02040503050406030204" pitchFamily="18" charset="0"/>
                      </a:rPr>
                      <m:t>𝑌</m:t>
                    </m:r>
                    <m:r>
                      <a:rPr lang="en-US" sz="2400" b="0" i="1" smtClean="0">
                        <a:solidFill>
                          <a:schemeClr val="tx1"/>
                        </a:solidFill>
                        <a:latin typeface="Cambria Math" panose="02040503050406030204" pitchFamily="18" charset="0"/>
                      </a:rPr>
                      <m:t>=2</m:t>
                    </m:r>
                  </m:oMath>
                </a14:m>
                <a:r>
                  <a:rPr lang="en-US" sz="2400" dirty="0" smtClean="0">
                    <a:solidFill>
                      <a:schemeClr val="tx1"/>
                    </a:solidFill>
                    <a:latin typeface="+mj-lt"/>
                  </a:rPr>
                  <a:t>. There is a comparatively much smaller chance that we would get </a:t>
                </a:r>
                <a14:m>
                  <m:oMath xmlns:m="http://schemas.openxmlformats.org/officeDocument/2006/math">
                    <m:r>
                      <a:rPr lang="en-US" sz="2400" b="0" i="1" smtClean="0">
                        <a:solidFill>
                          <a:schemeClr val="tx1"/>
                        </a:solidFill>
                        <a:latin typeface="Cambria Math" panose="02040503050406030204" pitchFamily="18" charset="0"/>
                      </a:rPr>
                      <m:t>𝑌</m:t>
                    </m:r>
                    <m:r>
                      <a:rPr lang="en-US" sz="2400" b="0" i="1" smtClean="0">
                        <a:solidFill>
                          <a:schemeClr val="tx1"/>
                        </a:solidFill>
                        <a:latin typeface="Cambria Math" panose="02040503050406030204" pitchFamily="18" charset="0"/>
                      </a:rPr>
                      <m:t>=3</m:t>
                    </m:r>
                  </m:oMath>
                </a14:m>
                <a:endParaRPr lang="en-US" sz="2400" dirty="0">
                  <a:solidFill>
                    <a:schemeClr val="tx1"/>
                  </a:solidFill>
                  <a:latin typeface="+mj-lt"/>
                </a:endParaRPr>
              </a:p>
            </p:txBody>
          </p:sp>
        </mc:Choice>
        <mc:Fallback xmlns="">
          <p:sp>
            <p:nvSpPr>
              <p:cNvPr id="14" name="Rectangular Callout 13"/>
              <p:cNvSpPr>
                <a:spLocks noRot="1" noChangeAspect="1" noMove="1" noResize="1" noEditPoints="1" noAdjustHandles="1" noChangeArrowheads="1" noChangeShapeType="1" noTextEdit="1"/>
              </p:cNvSpPr>
              <p:nvPr/>
            </p:nvSpPr>
            <p:spPr>
              <a:xfrm>
                <a:off x="253353" y="1540167"/>
                <a:ext cx="9913382" cy="1893071"/>
              </a:xfrm>
              <a:prstGeom prst="wedgeRectCallout">
                <a:avLst>
                  <a:gd name="adj1" fmla="val 58761"/>
                  <a:gd name="adj2" fmla="val 40040"/>
                </a:avLst>
              </a:prstGeom>
              <a:blipFill>
                <a:blip r:embed="rId5"/>
                <a:stretch>
                  <a:fillRect b="-1582"/>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402358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par>
                          <p:cTn id="37" fill="hold">
                            <p:stCondLst>
                              <p:cond delay="0"/>
                            </p:stCondLst>
                            <p:childTnLst>
                              <p:par>
                                <p:cTn id="38" presetID="22" presetClass="entr" presetSubtype="2" fill="hold" grpId="0" nodeType="after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wipe(right)">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par>
                          <p:cTn id="45" fill="hold">
                            <p:stCondLst>
                              <p:cond delay="0"/>
                            </p:stCondLst>
                            <p:childTnLst>
                              <p:par>
                                <p:cTn id="46" presetID="22" presetClass="entr" presetSubtype="2" fill="hold" grpId="0"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right)">
                                      <p:cBhvr>
                                        <p:cTn id="4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7"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Joint Probability</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7357887" cy="5746376"/>
              </a:xfrm>
            </p:spPr>
            <p:txBody>
              <a:bodyPr>
                <a:normAutofit/>
              </a:bodyPr>
              <a:lstStyle/>
              <a:p>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=1∧</m:t>
                        </m:r>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=1</m:t>
                        </m:r>
                      </m:e>
                    </m:d>
                    <m:r>
                      <a:rPr lang="en-IN" b="0" i="1" smtClean="0">
                        <a:latin typeface="Cambria Math" panose="02040503050406030204" pitchFamily="18" charset="0"/>
                        <a:ea typeface="Cambria Math" panose="02040503050406030204" pitchFamily="18" charset="0"/>
                      </a:rPr>
                      <m:t>≜</m:t>
                    </m:r>
                  </m:oMath>
                </a14:m>
                <a:r>
                  <a:rPr lang="en-IN" dirty="0" smtClean="0"/>
                  <a:t> proportion</a:t>
                </a:r>
                <a:br>
                  <a:rPr lang="en-IN" dirty="0" smtClean="0"/>
                </a:br>
                <a:r>
                  <a:rPr lang="en-IN" dirty="0" smtClean="0"/>
                  <a:t>of samples for which we have</a:t>
                </a:r>
                <a:br>
                  <a:rPr lang="en-IN" dirty="0" smtClean="0"/>
                </a:br>
                <a:r>
                  <a:rPr lang="en-IN" dirty="0" smtClean="0"/>
                  <a:t>both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=1</m:t>
                    </m:r>
                  </m:oMath>
                </a14:m>
                <a:r>
                  <a:rPr lang="en-IN" dirty="0" smtClean="0"/>
                  <a:t> </a:t>
                </a:r>
                <a:r>
                  <a:rPr lang="en-IN" b="1" dirty="0" smtClean="0"/>
                  <a:t>and</a:t>
                </a:r>
                <a:r>
                  <a:rPr lang="en-IN" dirty="0" smtClean="0"/>
                  <a:t> </a:t>
                </a:r>
                <a14:m>
                  <m:oMath xmlns:m="http://schemas.openxmlformats.org/officeDocument/2006/math">
                    <m:r>
                      <a:rPr lang="en-IN" b="0" i="1" smtClean="0">
                        <a:latin typeface="Cambria Math" panose="02040503050406030204" pitchFamily="18" charset="0"/>
                      </a:rPr>
                      <m:t>𝑌</m:t>
                    </m:r>
                    <m:r>
                      <a:rPr lang="en-IN" b="0" i="1" smtClean="0">
                        <a:latin typeface="Cambria Math" panose="02040503050406030204" pitchFamily="18" charset="0"/>
                      </a:rPr>
                      <m:t>=2</m:t>
                    </m:r>
                  </m:oMath>
                </a14:m>
                <a:endParaRPr lang="en-IN" dirty="0" smtClean="0"/>
              </a:p>
              <a:p>
                <a:r>
                  <a:rPr lang="en-US" dirty="0"/>
                  <a:t>Let us look at uniform case </a:t>
                </a:r>
                <a:r>
                  <a:rPr lang="en-US" dirty="0" smtClean="0"/>
                  <a:t>first</a:t>
                </a:r>
                <a:endParaRPr lang="en-IN" dirty="0" smtClean="0"/>
              </a:p>
              <a:p>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=1∧</m:t>
                        </m:r>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=1</m:t>
                        </m:r>
                      </m:e>
                    </m:d>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2</m:t>
                        </m:r>
                      </m:num>
                      <m:den>
                        <m:r>
                          <a:rPr lang="en-IN" b="0" i="1" smtClean="0">
                            <a:latin typeface="Cambria Math" panose="02040503050406030204" pitchFamily="18" charset="0"/>
                            <a:ea typeface="Cambria Math" panose="02040503050406030204" pitchFamily="18" charset="0"/>
                          </a:rPr>
                          <m:t>24</m:t>
                        </m:r>
                      </m:den>
                    </m:f>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1</m:t>
                        </m:r>
                      </m:num>
                      <m:den>
                        <m:r>
                          <a:rPr lang="en-IN" b="0" i="1" smtClean="0">
                            <a:latin typeface="Cambria Math" panose="02040503050406030204" pitchFamily="18" charset="0"/>
                            <a:ea typeface="Cambria Math" panose="02040503050406030204" pitchFamily="18" charset="0"/>
                          </a:rPr>
                          <m:t>12</m:t>
                        </m:r>
                      </m:den>
                    </m:f>
                  </m:oMath>
                </a14:m>
                <a:endParaRPr lang="en-IN" dirty="0" smtClean="0"/>
              </a:p>
              <a:p>
                <a:r>
                  <a:rPr lang="en-US" b="1" dirty="0" smtClean="0"/>
                  <a:t>Notation</a:t>
                </a:r>
                <a:r>
                  <a:rPr lang="en-US" dirty="0" smtClean="0"/>
                  <a:t>: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=1,</m:t>
                        </m:r>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=1</m:t>
                        </m:r>
                      </m:e>
                    </m:d>
                  </m:oMath>
                </a14:m>
                <a:r>
                  <a:rPr lang="en-IN" dirty="0" smtClean="0"/>
                  <a:t> means</a:t>
                </a:r>
                <a:br>
                  <a:rPr lang="en-IN" dirty="0" smtClean="0"/>
                </a:br>
                <a:r>
                  <a:rPr lang="en-IN" dirty="0" smtClean="0"/>
                  <a:t>the same as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=1∧</m:t>
                        </m:r>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=1</m:t>
                        </m:r>
                      </m:e>
                    </m:d>
                  </m:oMath>
                </a14:m>
                <a:endParaRPr lang="en-IN" dirty="0" smtClean="0"/>
              </a:p>
              <a:p>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=2∧</m:t>
                        </m:r>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=3</m:t>
                        </m:r>
                      </m:e>
                    </m:d>
                    <m:r>
                      <a:rPr lang="en-IN" i="1">
                        <a:latin typeface="Cambria Math" panose="02040503050406030204" pitchFamily="18" charset="0"/>
                        <a:ea typeface="Cambria Math" panose="02040503050406030204" pitchFamily="18" charset="0"/>
                      </a:rPr>
                      <m:t>=0</m:t>
                    </m:r>
                  </m:oMath>
                </a14:m>
                <a:endParaRPr lang="en-IN" sz="2400" dirty="0"/>
              </a:p>
              <a:p>
                <a:r>
                  <a:rPr lang="en-US" dirty="0" smtClean="0"/>
                  <a:t>If not all samples are equally likely, then we similarly look at the sum of probabilities of all samples where </a:t>
                </a:r>
                <a14:m>
                  <m:oMath xmlns:m="http://schemas.openxmlformats.org/officeDocument/2006/math">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=1∧</m:t>
                    </m:r>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=1</m:t>
                    </m:r>
                  </m:oMath>
                </a14:m>
                <a:r>
                  <a:rPr lang="en-IN" dirty="0" smtClean="0"/>
                  <a:t> </a:t>
                </a:r>
                <a:r>
                  <a:rPr lang="en-IN" dirty="0" err="1" smtClean="0"/>
                  <a:t>etc</a:t>
                </a:r>
                <a:r>
                  <a:rPr lang="en-IN" dirty="0" smtClean="0"/>
                  <a:t> </a:t>
                </a:r>
                <a:r>
                  <a:rPr lang="en-IN" dirty="0" err="1" smtClean="0"/>
                  <a:t>etc</a:t>
                </a:r>
                <a:r>
                  <a:rPr lang="en-IN" dirty="0" smtClean="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7357887" cy="5746376"/>
              </a:xfrm>
              <a:blipFill>
                <a:blip r:embed="rId2"/>
                <a:stretch>
                  <a:fillRect l="-911" t="-2545" r="-2900" b="-1909"/>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15</a:t>
            </a:fld>
            <a:endParaRPr lang="en-US"/>
          </a:p>
        </p:txBody>
      </p:sp>
      <p:grpSp>
        <p:nvGrpSpPr>
          <p:cNvPr id="68" name="Group 67"/>
          <p:cNvGrpSpPr/>
          <p:nvPr/>
        </p:nvGrpSpPr>
        <p:grpSpPr>
          <a:xfrm>
            <a:off x="6173922" y="1111624"/>
            <a:ext cx="5674398" cy="4093341"/>
            <a:chOff x="6173922" y="1111624"/>
            <a:chExt cx="5674398" cy="4093341"/>
          </a:xfrm>
        </p:grpSpPr>
        <p:grpSp>
          <p:nvGrpSpPr>
            <p:cNvPr id="5" name="Group 4"/>
            <p:cNvGrpSpPr/>
            <p:nvPr/>
          </p:nvGrpSpPr>
          <p:grpSpPr>
            <a:xfrm>
              <a:off x="6173922" y="1111624"/>
              <a:ext cx="770562" cy="4093341"/>
              <a:chOff x="6173922" y="1111624"/>
              <a:chExt cx="770562" cy="4093341"/>
            </a:xfrm>
          </p:grpSpPr>
          <p:sp>
            <p:nvSpPr>
              <p:cNvPr id="6" name="Oval 5"/>
              <p:cNvSpPr/>
              <p:nvPr/>
            </p:nvSpPr>
            <p:spPr>
              <a:xfrm>
                <a:off x="6173922"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7" name="Oval 6"/>
              <p:cNvSpPr/>
              <p:nvPr/>
            </p:nvSpPr>
            <p:spPr>
              <a:xfrm>
                <a:off x="6173922"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8" name="Oval 7"/>
              <p:cNvSpPr/>
              <p:nvPr/>
            </p:nvSpPr>
            <p:spPr>
              <a:xfrm>
                <a:off x="6173922"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9" name="Oval 8"/>
              <p:cNvSpPr/>
              <p:nvPr/>
            </p:nvSpPr>
            <p:spPr>
              <a:xfrm>
                <a:off x="6173922" y="4434403"/>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grpSp>
        <p:grpSp>
          <p:nvGrpSpPr>
            <p:cNvPr id="10" name="Group 9"/>
            <p:cNvGrpSpPr/>
            <p:nvPr/>
          </p:nvGrpSpPr>
          <p:grpSpPr>
            <a:xfrm>
              <a:off x="7154689" y="1111624"/>
              <a:ext cx="770562" cy="4093341"/>
              <a:chOff x="7192390" y="1111624"/>
              <a:chExt cx="770562" cy="4093341"/>
            </a:xfrm>
          </p:grpSpPr>
          <p:sp>
            <p:nvSpPr>
              <p:cNvPr id="11" name="Oval 10"/>
              <p:cNvSpPr/>
              <p:nvPr/>
            </p:nvSpPr>
            <p:spPr>
              <a:xfrm>
                <a:off x="7192390"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12" name="Oval 11"/>
              <p:cNvSpPr/>
              <p:nvPr/>
            </p:nvSpPr>
            <p:spPr>
              <a:xfrm>
                <a:off x="7192390"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13" name="Oval 12"/>
              <p:cNvSpPr/>
              <p:nvPr/>
            </p:nvSpPr>
            <p:spPr>
              <a:xfrm>
                <a:off x="7192390"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14" name="Oval 13"/>
              <p:cNvSpPr/>
              <p:nvPr/>
            </p:nvSpPr>
            <p:spPr>
              <a:xfrm>
                <a:off x="7192390" y="4434403"/>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grpSp>
        <p:grpSp>
          <p:nvGrpSpPr>
            <p:cNvPr id="15" name="Group 14"/>
            <p:cNvGrpSpPr/>
            <p:nvPr/>
          </p:nvGrpSpPr>
          <p:grpSpPr>
            <a:xfrm>
              <a:off x="8135456" y="1111624"/>
              <a:ext cx="770562" cy="4093341"/>
              <a:chOff x="8159651" y="1111624"/>
              <a:chExt cx="770562" cy="4093341"/>
            </a:xfrm>
          </p:grpSpPr>
          <p:sp>
            <p:nvSpPr>
              <p:cNvPr id="16" name="Oval 15"/>
              <p:cNvSpPr/>
              <p:nvPr/>
            </p:nvSpPr>
            <p:spPr>
              <a:xfrm>
                <a:off x="8159651" y="1111624"/>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17" name="Oval 16"/>
              <p:cNvSpPr/>
              <p:nvPr/>
            </p:nvSpPr>
            <p:spPr>
              <a:xfrm>
                <a:off x="8159651"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18" name="Oval 17"/>
              <p:cNvSpPr/>
              <p:nvPr/>
            </p:nvSpPr>
            <p:spPr>
              <a:xfrm>
                <a:off x="8159651" y="3326810"/>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19" name="Oval 18"/>
              <p:cNvSpPr/>
              <p:nvPr/>
            </p:nvSpPr>
            <p:spPr>
              <a:xfrm>
                <a:off x="8159651"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grpSp>
        <p:grpSp>
          <p:nvGrpSpPr>
            <p:cNvPr id="20" name="Group 19"/>
            <p:cNvGrpSpPr/>
            <p:nvPr/>
          </p:nvGrpSpPr>
          <p:grpSpPr>
            <a:xfrm>
              <a:off x="9116223" y="1111624"/>
              <a:ext cx="770562" cy="4093341"/>
              <a:chOff x="9140294" y="1111624"/>
              <a:chExt cx="770562" cy="4093341"/>
            </a:xfrm>
          </p:grpSpPr>
          <p:sp>
            <p:nvSpPr>
              <p:cNvPr id="21" name="Oval 20"/>
              <p:cNvSpPr/>
              <p:nvPr/>
            </p:nvSpPr>
            <p:spPr>
              <a:xfrm>
                <a:off x="9140294"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22" name="Oval 21"/>
              <p:cNvSpPr/>
              <p:nvPr/>
            </p:nvSpPr>
            <p:spPr>
              <a:xfrm>
                <a:off x="9140294"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23" name="Oval 22"/>
              <p:cNvSpPr/>
              <p:nvPr/>
            </p:nvSpPr>
            <p:spPr>
              <a:xfrm>
                <a:off x="9140294"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24" name="Oval 23"/>
              <p:cNvSpPr/>
              <p:nvPr/>
            </p:nvSpPr>
            <p:spPr>
              <a:xfrm>
                <a:off x="9140294" y="4434403"/>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grpSp>
        <p:grpSp>
          <p:nvGrpSpPr>
            <p:cNvPr id="25" name="Group 24"/>
            <p:cNvGrpSpPr/>
            <p:nvPr/>
          </p:nvGrpSpPr>
          <p:grpSpPr>
            <a:xfrm>
              <a:off x="10096990" y="1111624"/>
              <a:ext cx="770562" cy="4093341"/>
              <a:chOff x="10120937" y="1111624"/>
              <a:chExt cx="770562" cy="4093341"/>
            </a:xfrm>
          </p:grpSpPr>
          <p:sp>
            <p:nvSpPr>
              <p:cNvPr id="26" name="Oval 25"/>
              <p:cNvSpPr/>
              <p:nvPr/>
            </p:nvSpPr>
            <p:spPr>
              <a:xfrm>
                <a:off x="10120937" y="1111624"/>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27" name="Oval 26"/>
              <p:cNvSpPr/>
              <p:nvPr/>
            </p:nvSpPr>
            <p:spPr>
              <a:xfrm>
                <a:off x="10120937"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28" name="Oval 27"/>
              <p:cNvSpPr/>
              <p:nvPr/>
            </p:nvSpPr>
            <p:spPr>
              <a:xfrm>
                <a:off x="10120937"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29" name="Oval 28"/>
              <p:cNvSpPr/>
              <p:nvPr/>
            </p:nvSpPr>
            <p:spPr>
              <a:xfrm>
                <a:off x="10120937"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grpSp>
        <p:grpSp>
          <p:nvGrpSpPr>
            <p:cNvPr id="30" name="Group 29"/>
            <p:cNvGrpSpPr/>
            <p:nvPr/>
          </p:nvGrpSpPr>
          <p:grpSpPr>
            <a:xfrm>
              <a:off x="11077758" y="1111624"/>
              <a:ext cx="770562" cy="4093341"/>
              <a:chOff x="11077758" y="1111624"/>
              <a:chExt cx="770562" cy="4093341"/>
            </a:xfrm>
          </p:grpSpPr>
          <p:sp>
            <p:nvSpPr>
              <p:cNvPr id="31" name="Oval 30"/>
              <p:cNvSpPr/>
              <p:nvPr/>
            </p:nvSpPr>
            <p:spPr>
              <a:xfrm>
                <a:off x="11077758"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32" name="Oval 31"/>
              <p:cNvSpPr/>
              <p:nvPr/>
            </p:nvSpPr>
            <p:spPr>
              <a:xfrm>
                <a:off x="11077758"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33" name="Oval 32"/>
              <p:cNvSpPr/>
              <p:nvPr/>
            </p:nvSpPr>
            <p:spPr>
              <a:xfrm>
                <a:off x="11077758" y="3326810"/>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34" name="Oval 33"/>
              <p:cNvSpPr/>
              <p:nvPr/>
            </p:nvSpPr>
            <p:spPr>
              <a:xfrm>
                <a:off x="11077758"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grpSp>
      </p:grpSp>
      <p:grpSp>
        <p:nvGrpSpPr>
          <p:cNvPr id="36" name="Group 35"/>
          <p:cNvGrpSpPr/>
          <p:nvPr/>
        </p:nvGrpSpPr>
        <p:grpSpPr>
          <a:xfrm>
            <a:off x="6635835" y="1634361"/>
            <a:ext cx="5521133" cy="3818428"/>
            <a:chOff x="6635835" y="1634361"/>
            <a:chExt cx="5521133" cy="3818428"/>
          </a:xfrm>
        </p:grpSpPr>
        <p:grpSp>
          <p:nvGrpSpPr>
            <p:cNvPr id="37" name="Group 36"/>
            <p:cNvGrpSpPr/>
            <p:nvPr/>
          </p:nvGrpSpPr>
          <p:grpSpPr>
            <a:xfrm>
              <a:off x="6635835" y="1634361"/>
              <a:ext cx="5521133" cy="495649"/>
              <a:chOff x="6635835" y="1634361"/>
              <a:chExt cx="5521133" cy="495649"/>
            </a:xfrm>
          </p:grpSpPr>
          <mc:AlternateContent xmlns:mc="http://schemas.openxmlformats.org/markup-compatibility/2006" xmlns:a14="http://schemas.microsoft.com/office/drawing/2010/main">
            <mc:Choice Requires="a14">
              <p:sp>
                <p:nvSpPr>
                  <p:cNvPr id="59" name="TextBox 58"/>
                  <p:cNvSpPr txBox="1"/>
                  <p:nvPr/>
                </p:nvSpPr>
                <p:spPr>
                  <a:xfrm>
                    <a:off x="663583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59" name="TextBox 58"/>
                  <p:cNvSpPr txBox="1">
                    <a:spLocks noRot="1" noChangeAspect="1" noMove="1" noResize="1" noEditPoints="1" noAdjustHandles="1" noChangeArrowheads="1" noChangeShapeType="1" noTextEdit="1"/>
                  </p:cNvSpPr>
                  <p:nvPr/>
                </p:nvSpPr>
                <p:spPr>
                  <a:xfrm>
                    <a:off x="6635835" y="1634361"/>
                    <a:ext cx="617296" cy="495649"/>
                  </a:xfrm>
                  <a:prstGeom prst="rect">
                    <a:avLst/>
                  </a:prstGeom>
                  <a:blipFill>
                    <a:blip r:embed="rId3"/>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761660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60" name="TextBox 59"/>
                  <p:cNvSpPr txBox="1">
                    <a:spLocks noRot="1" noChangeAspect="1" noMove="1" noResize="1" noEditPoints="1" noAdjustHandles="1" noChangeArrowheads="1" noChangeShapeType="1" noTextEdit="1"/>
                  </p:cNvSpPr>
                  <p:nvPr/>
                </p:nvSpPr>
                <p:spPr>
                  <a:xfrm>
                    <a:off x="7616602" y="1634361"/>
                    <a:ext cx="617296" cy="495649"/>
                  </a:xfrm>
                  <a:prstGeom prst="rect">
                    <a:avLst/>
                  </a:prstGeom>
                  <a:blipFill>
                    <a:blip r:embed="rId4"/>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8597369"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61" name="TextBox 60"/>
                  <p:cNvSpPr txBox="1">
                    <a:spLocks noRot="1" noChangeAspect="1" noMove="1" noResize="1" noEditPoints="1" noAdjustHandles="1" noChangeArrowheads="1" noChangeShapeType="1" noTextEdit="1"/>
                  </p:cNvSpPr>
                  <p:nvPr/>
                </p:nvSpPr>
                <p:spPr>
                  <a:xfrm>
                    <a:off x="8597369" y="1634361"/>
                    <a:ext cx="617296" cy="495649"/>
                  </a:xfrm>
                  <a:prstGeom prst="rect">
                    <a:avLst/>
                  </a:prstGeom>
                  <a:blipFill>
                    <a:blip r:embed="rId5"/>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9578136"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62" name="TextBox 61"/>
                  <p:cNvSpPr txBox="1">
                    <a:spLocks noRot="1" noChangeAspect="1" noMove="1" noResize="1" noEditPoints="1" noAdjustHandles="1" noChangeArrowheads="1" noChangeShapeType="1" noTextEdit="1"/>
                  </p:cNvSpPr>
                  <p:nvPr/>
                </p:nvSpPr>
                <p:spPr>
                  <a:xfrm>
                    <a:off x="9578136" y="1634361"/>
                    <a:ext cx="617296" cy="495649"/>
                  </a:xfrm>
                  <a:prstGeom prst="rect">
                    <a:avLst/>
                  </a:prstGeom>
                  <a:blipFill>
                    <a:blip r:embed="rId3"/>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1055890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6</m:t>
                              </m:r>
                            </m:den>
                          </m:f>
                        </m:oMath>
                      </m:oMathPara>
                    </a14:m>
                    <a:endParaRPr lang="en-IN" sz="1400" dirty="0"/>
                  </a:p>
                </p:txBody>
              </p:sp>
            </mc:Choice>
            <mc:Fallback xmlns="">
              <p:sp>
                <p:nvSpPr>
                  <p:cNvPr id="63" name="TextBox 62"/>
                  <p:cNvSpPr txBox="1">
                    <a:spLocks noRot="1" noChangeAspect="1" noMove="1" noResize="1" noEditPoints="1" noAdjustHandles="1" noChangeArrowheads="1" noChangeShapeType="1" noTextEdit="1"/>
                  </p:cNvSpPr>
                  <p:nvPr/>
                </p:nvSpPr>
                <p:spPr>
                  <a:xfrm>
                    <a:off x="10558905" y="1634361"/>
                    <a:ext cx="617296" cy="495649"/>
                  </a:xfrm>
                  <a:prstGeom prst="rect">
                    <a:avLst/>
                  </a:prstGeom>
                  <a:blipFill>
                    <a:blip r:embed="rId6"/>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1153967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64" name="TextBox 63"/>
                  <p:cNvSpPr txBox="1">
                    <a:spLocks noRot="1" noChangeAspect="1" noMove="1" noResize="1" noEditPoints="1" noAdjustHandles="1" noChangeArrowheads="1" noChangeShapeType="1" noTextEdit="1"/>
                  </p:cNvSpPr>
                  <p:nvPr/>
                </p:nvSpPr>
                <p:spPr>
                  <a:xfrm>
                    <a:off x="11539672" y="1634361"/>
                    <a:ext cx="617296" cy="495649"/>
                  </a:xfrm>
                  <a:prstGeom prst="rect">
                    <a:avLst/>
                  </a:prstGeom>
                  <a:blipFill>
                    <a:blip r:embed="rId7"/>
                    <a:stretch>
                      <a:fillRect b="-2469"/>
                    </a:stretch>
                  </a:blipFill>
                </p:spPr>
                <p:txBody>
                  <a:bodyPr/>
                  <a:lstStyle/>
                  <a:p>
                    <a:r>
                      <a:rPr lang="en-IN">
                        <a:noFill/>
                      </a:rPr>
                      <a:t> </a:t>
                    </a:r>
                  </a:p>
                </p:txBody>
              </p:sp>
            </mc:Fallback>
          </mc:AlternateContent>
        </p:grpSp>
        <p:grpSp>
          <p:nvGrpSpPr>
            <p:cNvPr id="38" name="Group 37"/>
            <p:cNvGrpSpPr/>
            <p:nvPr/>
          </p:nvGrpSpPr>
          <p:grpSpPr>
            <a:xfrm>
              <a:off x="6635835" y="2709794"/>
              <a:ext cx="5521133" cy="495649"/>
              <a:chOff x="6635835" y="1634361"/>
              <a:chExt cx="5521133" cy="495649"/>
            </a:xfrm>
          </p:grpSpPr>
          <mc:AlternateContent xmlns:mc="http://schemas.openxmlformats.org/markup-compatibility/2006" xmlns:a14="http://schemas.microsoft.com/office/drawing/2010/main">
            <mc:Choice Requires="a14">
              <p:sp>
                <p:nvSpPr>
                  <p:cNvPr id="53" name="TextBox 52"/>
                  <p:cNvSpPr txBox="1"/>
                  <p:nvPr/>
                </p:nvSpPr>
                <p:spPr>
                  <a:xfrm>
                    <a:off x="663583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48</m:t>
                              </m:r>
                            </m:den>
                          </m:f>
                        </m:oMath>
                      </m:oMathPara>
                    </a14:m>
                    <a:endParaRPr lang="en-IN" sz="1400" dirty="0"/>
                  </a:p>
                </p:txBody>
              </p:sp>
            </mc:Choice>
            <mc:Fallback xmlns="">
              <p:sp>
                <p:nvSpPr>
                  <p:cNvPr id="53" name="TextBox 52"/>
                  <p:cNvSpPr txBox="1">
                    <a:spLocks noRot="1" noChangeAspect="1" noMove="1" noResize="1" noEditPoints="1" noAdjustHandles="1" noChangeArrowheads="1" noChangeShapeType="1" noTextEdit="1"/>
                  </p:cNvSpPr>
                  <p:nvPr/>
                </p:nvSpPr>
                <p:spPr>
                  <a:xfrm>
                    <a:off x="6635835" y="1634361"/>
                    <a:ext cx="617296" cy="495649"/>
                  </a:xfrm>
                  <a:prstGeom prst="rect">
                    <a:avLst/>
                  </a:prstGeom>
                  <a:blipFill>
                    <a:blip r:embed="rId8"/>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761660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54" name="TextBox 53"/>
                  <p:cNvSpPr txBox="1">
                    <a:spLocks noRot="1" noChangeAspect="1" noMove="1" noResize="1" noEditPoints="1" noAdjustHandles="1" noChangeArrowheads="1" noChangeShapeType="1" noTextEdit="1"/>
                  </p:cNvSpPr>
                  <p:nvPr/>
                </p:nvSpPr>
                <p:spPr>
                  <a:xfrm>
                    <a:off x="7616602" y="1634361"/>
                    <a:ext cx="617296" cy="495649"/>
                  </a:xfrm>
                  <a:prstGeom prst="rect">
                    <a:avLst/>
                  </a:prstGeom>
                  <a:blipFill>
                    <a:blip r:embed="rId9"/>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8597369"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12</m:t>
                              </m:r>
                            </m:den>
                          </m:f>
                        </m:oMath>
                      </m:oMathPara>
                    </a14:m>
                    <a:endParaRPr lang="en-IN" sz="1400" dirty="0"/>
                  </a:p>
                </p:txBody>
              </p:sp>
            </mc:Choice>
            <mc:Fallback xmlns="">
              <p:sp>
                <p:nvSpPr>
                  <p:cNvPr id="55" name="TextBox 54"/>
                  <p:cNvSpPr txBox="1">
                    <a:spLocks noRot="1" noChangeAspect="1" noMove="1" noResize="1" noEditPoints="1" noAdjustHandles="1" noChangeArrowheads="1" noChangeShapeType="1" noTextEdit="1"/>
                  </p:cNvSpPr>
                  <p:nvPr/>
                </p:nvSpPr>
                <p:spPr>
                  <a:xfrm>
                    <a:off x="8597369" y="1634361"/>
                    <a:ext cx="617296" cy="495649"/>
                  </a:xfrm>
                  <a:prstGeom prst="rect">
                    <a:avLst/>
                  </a:prstGeom>
                  <a:blipFill>
                    <a:blip r:embed="rId10"/>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9578136"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56" name="TextBox 55"/>
                  <p:cNvSpPr txBox="1">
                    <a:spLocks noRot="1" noChangeAspect="1" noMove="1" noResize="1" noEditPoints="1" noAdjustHandles="1" noChangeArrowheads="1" noChangeShapeType="1" noTextEdit="1"/>
                  </p:cNvSpPr>
                  <p:nvPr/>
                </p:nvSpPr>
                <p:spPr>
                  <a:xfrm>
                    <a:off x="9578136" y="1634361"/>
                    <a:ext cx="617296" cy="495649"/>
                  </a:xfrm>
                  <a:prstGeom prst="rect">
                    <a:avLst/>
                  </a:prstGeom>
                  <a:blipFill>
                    <a:blip r:embed="rId11"/>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1055890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48</m:t>
                              </m:r>
                            </m:den>
                          </m:f>
                        </m:oMath>
                      </m:oMathPara>
                    </a14:m>
                    <a:endParaRPr lang="en-IN" sz="1400" dirty="0"/>
                  </a:p>
                </p:txBody>
              </p:sp>
            </mc:Choice>
            <mc:Fallback xmlns="">
              <p:sp>
                <p:nvSpPr>
                  <p:cNvPr id="57" name="TextBox 56"/>
                  <p:cNvSpPr txBox="1">
                    <a:spLocks noRot="1" noChangeAspect="1" noMove="1" noResize="1" noEditPoints="1" noAdjustHandles="1" noChangeArrowheads="1" noChangeShapeType="1" noTextEdit="1"/>
                  </p:cNvSpPr>
                  <p:nvPr/>
                </p:nvSpPr>
                <p:spPr>
                  <a:xfrm>
                    <a:off x="10558905" y="1634361"/>
                    <a:ext cx="617296" cy="495649"/>
                  </a:xfrm>
                  <a:prstGeom prst="rect">
                    <a:avLst/>
                  </a:prstGeom>
                  <a:blipFill>
                    <a:blip r:embed="rId8"/>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1153967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58" name="TextBox 57"/>
                  <p:cNvSpPr txBox="1">
                    <a:spLocks noRot="1" noChangeAspect="1" noMove="1" noResize="1" noEditPoints="1" noAdjustHandles="1" noChangeArrowheads="1" noChangeShapeType="1" noTextEdit="1"/>
                  </p:cNvSpPr>
                  <p:nvPr/>
                </p:nvSpPr>
                <p:spPr>
                  <a:xfrm>
                    <a:off x="11539672" y="1634361"/>
                    <a:ext cx="617296" cy="495649"/>
                  </a:xfrm>
                  <a:prstGeom prst="rect">
                    <a:avLst/>
                  </a:prstGeom>
                  <a:blipFill>
                    <a:blip r:embed="rId12"/>
                    <a:stretch>
                      <a:fillRect b="-1235"/>
                    </a:stretch>
                  </a:blipFill>
                </p:spPr>
                <p:txBody>
                  <a:bodyPr/>
                  <a:lstStyle/>
                  <a:p>
                    <a:r>
                      <a:rPr lang="en-IN">
                        <a:noFill/>
                      </a:rPr>
                      <a:t> </a:t>
                    </a:r>
                  </a:p>
                </p:txBody>
              </p:sp>
            </mc:Fallback>
          </mc:AlternateContent>
        </p:grpSp>
        <p:grpSp>
          <p:nvGrpSpPr>
            <p:cNvPr id="39" name="Group 38"/>
            <p:cNvGrpSpPr/>
            <p:nvPr/>
          </p:nvGrpSpPr>
          <p:grpSpPr>
            <a:xfrm>
              <a:off x="6635835" y="3849547"/>
              <a:ext cx="5521133" cy="495649"/>
              <a:chOff x="6635835" y="1634361"/>
              <a:chExt cx="5521133" cy="495649"/>
            </a:xfrm>
          </p:grpSpPr>
          <mc:AlternateContent xmlns:mc="http://schemas.openxmlformats.org/markup-compatibility/2006" xmlns:a14="http://schemas.microsoft.com/office/drawing/2010/main">
            <mc:Choice Requires="a14">
              <p:sp>
                <p:nvSpPr>
                  <p:cNvPr id="47" name="TextBox 46"/>
                  <p:cNvSpPr txBox="1"/>
                  <p:nvPr/>
                </p:nvSpPr>
                <p:spPr>
                  <a:xfrm>
                    <a:off x="663583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16</m:t>
                              </m:r>
                            </m:den>
                          </m:f>
                        </m:oMath>
                      </m:oMathPara>
                    </a14:m>
                    <a:endParaRPr lang="en-IN" sz="1400" dirty="0"/>
                  </a:p>
                </p:txBody>
              </p:sp>
            </mc:Choice>
            <mc:Fallback xmlns="">
              <p:sp>
                <p:nvSpPr>
                  <p:cNvPr id="47" name="TextBox 46"/>
                  <p:cNvSpPr txBox="1">
                    <a:spLocks noRot="1" noChangeAspect="1" noMove="1" noResize="1" noEditPoints="1" noAdjustHandles="1" noChangeArrowheads="1" noChangeShapeType="1" noTextEdit="1"/>
                  </p:cNvSpPr>
                  <p:nvPr/>
                </p:nvSpPr>
                <p:spPr>
                  <a:xfrm>
                    <a:off x="6635835" y="1634361"/>
                    <a:ext cx="617296" cy="495649"/>
                  </a:xfrm>
                  <a:prstGeom prst="rect">
                    <a:avLst/>
                  </a:prstGeom>
                  <a:blipFill>
                    <a:blip r:embed="rId13"/>
                    <a:stretch>
                      <a:fillRect b="-122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761660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48" name="TextBox 47"/>
                  <p:cNvSpPr txBox="1">
                    <a:spLocks noRot="1" noChangeAspect="1" noMove="1" noResize="1" noEditPoints="1" noAdjustHandles="1" noChangeArrowheads="1" noChangeShapeType="1" noTextEdit="1"/>
                  </p:cNvSpPr>
                  <p:nvPr/>
                </p:nvSpPr>
                <p:spPr>
                  <a:xfrm>
                    <a:off x="7616602" y="1634361"/>
                    <a:ext cx="617296" cy="495649"/>
                  </a:xfrm>
                  <a:prstGeom prst="rect">
                    <a:avLst/>
                  </a:prstGeom>
                  <a:blipFill>
                    <a:blip r:embed="rId4"/>
                    <a:stretch>
                      <a:fillRect b="-122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8597369"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48</m:t>
                              </m:r>
                            </m:den>
                          </m:f>
                        </m:oMath>
                      </m:oMathPara>
                    </a14:m>
                    <a:endParaRPr lang="en-IN" sz="1400" dirty="0"/>
                  </a:p>
                </p:txBody>
              </p:sp>
            </mc:Choice>
            <mc:Fallback xmlns="">
              <p:sp>
                <p:nvSpPr>
                  <p:cNvPr id="49" name="TextBox 48"/>
                  <p:cNvSpPr txBox="1">
                    <a:spLocks noRot="1" noChangeAspect="1" noMove="1" noResize="1" noEditPoints="1" noAdjustHandles="1" noChangeArrowheads="1" noChangeShapeType="1" noTextEdit="1"/>
                  </p:cNvSpPr>
                  <p:nvPr/>
                </p:nvSpPr>
                <p:spPr>
                  <a:xfrm>
                    <a:off x="8597369" y="1634361"/>
                    <a:ext cx="617296" cy="495649"/>
                  </a:xfrm>
                  <a:prstGeom prst="rect">
                    <a:avLst/>
                  </a:prstGeom>
                  <a:blipFill>
                    <a:blip r:embed="rId14"/>
                    <a:stretch>
                      <a:fillRect b="-122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9578136"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50" name="TextBox 49"/>
                  <p:cNvSpPr txBox="1">
                    <a:spLocks noRot="1" noChangeAspect="1" noMove="1" noResize="1" noEditPoints="1" noAdjustHandles="1" noChangeArrowheads="1" noChangeShapeType="1" noTextEdit="1"/>
                  </p:cNvSpPr>
                  <p:nvPr/>
                </p:nvSpPr>
                <p:spPr>
                  <a:xfrm>
                    <a:off x="9578136" y="1634361"/>
                    <a:ext cx="617296" cy="495649"/>
                  </a:xfrm>
                  <a:prstGeom prst="rect">
                    <a:avLst/>
                  </a:prstGeom>
                  <a:blipFill>
                    <a:blip r:embed="rId7"/>
                    <a:stretch>
                      <a:fillRect b="-122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1055890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12</m:t>
                              </m:r>
                            </m:den>
                          </m:f>
                        </m:oMath>
                      </m:oMathPara>
                    </a14:m>
                    <a:endParaRPr lang="en-IN" sz="1400" dirty="0"/>
                  </a:p>
                </p:txBody>
              </p:sp>
            </mc:Choice>
            <mc:Fallback xmlns="">
              <p:sp>
                <p:nvSpPr>
                  <p:cNvPr id="51" name="TextBox 50"/>
                  <p:cNvSpPr txBox="1">
                    <a:spLocks noRot="1" noChangeAspect="1" noMove="1" noResize="1" noEditPoints="1" noAdjustHandles="1" noChangeArrowheads="1" noChangeShapeType="1" noTextEdit="1"/>
                  </p:cNvSpPr>
                  <p:nvPr/>
                </p:nvSpPr>
                <p:spPr>
                  <a:xfrm>
                    <a:off x="10558905" y="1634361"/>
                    <a:ext cx="617296" cy="495649"/>
                  </a:xfrm>
                  <a:prstGeom prst="rect">
                    <a:avLst/>
                  </a:prstGeom>
                  <a:blipFill>
                    <a:blip r:embed="rId15"/>
                    <a:stretch>
                      <a:fillRect b="-122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1153967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52" name="TextBox 51"/>
                  <p:cNvSpPr txBox="1">
                    <a:spLocks noRot="1" noChangeAspect="1" noMove="1" noResize="1" noEditPoints="1" noAdjustHandles="1" noChangeArrowheads="1" noChangeShapeType="1" noTextEdit="1"/>
                  </p:cNvSpPr>
                  <p:nvPr/>
                </p:nvSpPr>
                <p:spPr>
                  <a:xfrm>
                    <a:off x="11539672" y="1634361"/>
                    <a:ext cx="617296" cy="495649"/>
                  </a:xfrm>
                  <a:prstGeom prst="rect">
                    <a:avLst/>
                  </a:prstGeom>
                  <a:blipFill>
                    <a:blip r:embed="rId7"/>
                    <a:stretch>
                      <a:fillRect b="-1220"/>
                    </a:stretch>
                  </a:blipFill>
                </p:spPr>
                <p:txBody>
                  <a:bodyPr/>
                  <a:lstStyle/>
                  <a:p>
                    <a:r>
                      <a:rPr lang="en-IN">
                        <a:noFill/>
                      </a:rPr>
                      <a:t> </a:t>
                    </a:r>
                  </a:p>
                </p:txBody>
              </p:sp>
            </mc:Fallback>
          </mc:AlternateContent>
        </p:grpSp>
        <p:grpSp>
          <p:nvGrpSpPr>
            <p:cNvPr id="40" name="Group 39"/>
            <p:cNvGrpSpPr/>
            <p:nvPr/>
          </p:nvGrpSpPr>
          <p:grpSpPr>
            <a:xfrm>
              <a:off x="6635835" y="4957140"/>
              <a:ext cx="5521133" cy="495649"/>
              <a:chOff x="6635835" y="1634361"/>
              <a:chExt cx="5521133" cy="495649"/>
            </a:xfrm>
          </p:grpSpPr>
          <mc:AlternateContent xmlns:mc="http://schemas.openxmlformats.org/markup-compatibility/2006" xmlns:a14="http://schemas.microsoft.com/office/drawing/2010/main">
            <mc:Choice Requires="a14">
              <p:sp>
                <p:nvSpPr>
                  <p:cNvPr id="41" name="TextBox 40"/>
                  <p:cNvSpPr txBox="1"/>
                  <p:nvPr/>
                </p:nvSpPr>
                <p:spPr>
                  <a:xfrm>
                    <a:off x="663583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41" name="TextBox 40"/>
                  <p:cNvSpPr txBox="1">
                    <a:spLocks noRot="1" noChangeAspect="1" noMove="1" noResize="1" noEditPoints="1" noAdjustHandles="1" noChangeArrowheads="1" noChangeShapeType="1" noTextEdit="1"/>
                  </p:cNvSpPr>
                  <p:nvPr/>
                </p:nvSpPr>
                <p:spPr>
                  <a:xfrm>
                    <a:off x="6635835" y="1634361"/>
                    <a:ext cx="617296" cy="495649"/>
                  </a:xfrm>
                  <a:prstGeom prst="rect">
                    <a:avLst/>
                  </a:prstGeom>
                  <a:blipFill>
                    <a:blip r:embed="rId7"/>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761660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42" name="TextBox 41"/>
                  <p:cNvSpPr txBox="1">
                    <a:spLocks noRot="1" noChangeAspect="1" noMove="1" noResize="1" noEditPoints="1" noAdjustHandles="1" noChangeArrowheads="1" noChangeShapeType="1" noTextEdit="1"/>
                  </p:cNvSpPr>
                  <p:nvPr/>
                </p:nvSpPr>
                <p:spPr>
                  <a:xfrm>
                    <a:off x="7616602" y="1634361"/>
                    <a:ext cx="617296" cy="495649"/>
                  </a:xfrm>
                  <a:prstGeom prst="rect">
                    <a:avLst/>
                  </a:prstGeom>
                  <a:blipFill>
                    <a:blip r:embed="rId4"/>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8597369"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43" name="TextBox 42"/>
                  <p:cNvSpPr txBox="1">
                    <a:spLocks noRot="1" noChangeAspect="1" noMove="1" noResize="1" noEditPoints="1" noAdjustHandles="1" noChangeArrowheads="1" noChangeShapeType="1" noTextEdit="1"/>
                  </p:cNvSpPr>
                  <p:nvPr/>
                </p:nvSpPr>
                <p:spPr>
                  <a:xfrm>
                    <a:off x="8597369" y="1634361"/>
                    <a:ext cx="617296" cy="495649"/>
                  </a:xfrm>
                  <a:prstGeom prst="rect">
                    <a:avLst/>
                  </a:prstGeom>
                  <a:blipFill>
                    <a:blip r:embed="rId4"/>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9578136"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48</m:t>
                              </m:r>
                            </m:den>
                          </m:f>
                        </m:oMath>
                      </m:oMathPara>
                    </a14:m>
                    <a:endParaRPr lang="en-IN" sz="1400" dirty="0"/>
                  </a:p>
                </p:txBody>
              </p:sp>
            </mc:Choice>
            <mc:Fallback xmlns="">
              <p:sp>
                <p:nvSpPr>
                  <p:cNvPr id="44" name="TextBox 43"/>
                  <p:cNvSpPr txBox="1">
                    <a:spLocks noRot="1" noChangeAspect="1" noMove="1" noResize="1" noEditPoints="1" noAdjustHandles="1" noChangeArrowheads="1" noChangeShapeType="1" noTextEdit="1"/>
                  </p:cNvSpPr>
                  <p:nvPr/>
                </p:nvSpPr>
                <p:spPr>
                  <a:xfrm>
                    <a:off x="9578136" y="1634361"/>
                    <a:ext cx="617296" cy="495649"/>
                  </a:xfrm>
                  <a:prstGeom prst="rect">
                    <a:avLst/>
                  </a:prstGeom>
                  <a:blipFill>
                    <a:blip r:embed="rId16"/>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1055890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45" name="TextBox 44"/>
                  <p:cNvSpPr txBox="1">
                    <a:spLocks noRot="1" noChangeAspect="1" noMove="1" noResize="1" noEditPoints="1" noAdjustHandles="1" noChangeArrowheads="1" noChangeShapeType="1" noTextEdit="1"/>
                  </p:cNvSpPr>
                  <p:nvPr/>
                </p:nvSpPr>
                <p:spPr>
                  <a:xfrm>
                    <a:off x="10558905" y="1634361"/>
                    <a:ext cx="617296" cy="495649"/>
                  </a:xfrm>
                  <a:prstGeom prst="rect">
                    <a:avLst/>
                  </a:prstGeom>
                  <a:blipFill>
                    <a:blip r:embed="rId3"/>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1153967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12</m:t>
                              </m:r>
                            </m:den>
                          </m:f>
                        </m:oMath>
                      </m:oMathPara>
                    </a14:m>
                    <a:endParaRPr lang="en-IN" sz="1400" dirty="0"/>
                  </a:p>
                </p:txBody>
              </p:sp>
            </mc:Choice>
            <mc:Fallback xmlns="">
              <p:sp>
                <p:nvSpPr>
                  <p:cNvPr id="46" name="TextBox 45"/>
                  <p:cNvSpPr txBox="1">
                    <a:spLocks noRot="1" noChangeAspect="1" noMove="1" noResize="1" noEditPoints="1" noAdjustHandles="1" noChangeArrowheads="1" noChangeShapeType="1" noTextEdit="1"/>
                  </p:cNvSpPr>
                  <p:nvPr/>
                </p:nvSpPr>
                <p:spPr>
                  <a:xfrm>
                    <a:off x="11539672" y="1634361"/>
                    <a:ext cx="617296" cy="495649"/>
                  </a:xfrm>
                  <a:prstGeom prst="rect">
                    <a:avLst/>
                  </a:prstGeom>
                  <a:blipFill>
                    <a:blip r:embed="rId15"/>
                    <a:stretch>
                      <a:fillRect b="-2469"/>
                    </a:stretch>
                  </a:blipFill>
                </p:spPr>
                <p:txBody>
                  <a:bodyPr/>
                  <a:lstStyle/>
                  <a:p>
                    <a:r>
                      <a:rPr lang="en-IN">
                        <a:noFill/>
                      </a:rPr>
                      <a:t> </a:t>
                    </a:r>
                  </a:p>
                </p:txBody>
              </p:sp>
            </mc:Fallback>
          </mc:AlternateContent>
        </p:grpSp>
      </p:grpSp>
      <mc:AlternateContent xmlns:mc="http://schemas.openxmlformats.org/markup-compatibility/2006" xmlns:a14="http://schemas.microsoft.com/office/drawing/2010/main">
        <mc:Choice Requires="a14">
          <p:sp>
            <p:nvSpPr>
              <p:cNvPr id="66" name="TextBox 65"/>
              <p:cNvSpPr txBox="1"/>
              <p:nvPr/>
            </p:nvSpPr>
            <p:spPr>
              <a:xfrm>
                <a:off x="3871302" y="2989779"/>
                <a:ext cx="1993638" cy="793679"/>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24</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16</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5</m:t>
                          </m:r>
                        </m:num>
                        <m:den>
                          <m:r>
                            <a:rPr lang="en-US" sz="2400" b="0" i="1" smtClean="0">
                              <a:latin typeface="Cambria Math" panose="02040503050406030204" pitchFamily="18" charset="0"/>
                            </a:rPr>
                            <m:t>48</m:t>
                          </m:r>
                        </m:den>
                      </m:f>
                    </m:oMath>
                  </m:oMathPara>
                </a14:m>
                <a:endParaRPr lang="en-IN" sz="2400" dirty="0"/>
              </a:p>
            </p:txBody>
          </p:sp>
        </mc:Choice>
        <mc:Fallback xmlns="">
          <p:sp>
            <p:nvSpPr>
              <p:cNvPr id="66" name="TextBox 65"/>
              <p:cNvSpPr txBox="1">
                <a:spLocks noRot="1" noChangeAspect="1" noMove="1" noResize="1" noEditPoints="1" noAdjustHandles="1" noChangeArrowheads="1" noChangeShapeType="1" noTextEdit="1"/>
              </p:cNvSpPr>
              <p:nvPr/>
            </p:nvSpPr>
            <p:spPr>
              <a:xfrm>
                <a:off x="3871302" y="2989779"/>
                <a:ext cx="1993638" cy="793679"/>
              </a:xfrm>
              <a:prstGeom prst="rect">
                <a:avLst/>
              </a:prstGeom>
              <a:blipFill>
                <a:blip r:embed="rId17"/>
                <a:stretch>
                  <a:fillRect/>
                </a:stretch>
              </a:blipFill>
            </p:spPr>
            <p:txBody>
              <a:bodyPr/>
              <a:lstStyle/>
              <a:p>
                <a:r>
                  <a:rPr lang="en-IN">
                    <a:noFill/>
                  </a:rPr>
                  <a:t> </a:t>
                </a:r>
              </a:p>
            </p:txBody>
          </p:sp>
        </mc:Fallback>
      </mc:AlternateContent>
      <p:sp>
        <p:nvSpPr>
          <p:cNvPr id="67" name="Rectangular Callout 66"/>
          <p:cNvSpPr/>
          <p:nvPr/>
        </p:nvSpPr>
        <p:spPr>
          <a:xfrm>
            <a:off x="4760566" y="5060387"/>
            <a:ext cx="1049883" cy="938981"/>
          </a:xfrm>
          <a:prstGeom prst="wedgeRectCallout">
            <a:avLst>
              <a:gd name="adj1" fmla="val -98551"/>
              <a:gd name="adj2" fmla="val -45786"/>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mj-lt"/>
              </a:rPr>
              <a:t>Still zero </a:t>
            </a:r>
            <a:r>
              <a:rPr lang="en-US" sz="2400" dirty="0" smtClean="0">
                <a:solidFill>
                  <a:schemeClr val="tx1"/>
                </a:solidFill>
                <a:latin typeface="+mj-lt"/>
                <a:sym typeface="Wingdings" panose="05000000000000000000" pitchFamily="2" charset="2"/>
              </a:rPr>
              <a:t></a:t>
            </a:r>
            <a:endParaRPr lang="en-IN" sz="2400" dirty="0">
              <a:solidFill>
                <a:schemeClr val="tx1"/>
              </a:solidFill>
              <a:latin typeface="+mj-lt"/>
            </a:endParaRPr>
          </a:p>
        </p:txBody>
      </p:sp>
    </p:spTree>
    <p:extLst>
      <p:ext uri="{BB962C8B-B14F-4D97-AF65-F5344CB8AC3E}">
        <p14:creationId xmlns:p14="http://schemas.microsoft.com/office/powerpoint/2010/main" val="341560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66"/>
                                        </p:tgtEl>
                                        <p:attrNameLst>
                                          <p:attrName>style.visibility</p:attrName>
                                        </p:attrNameLst>
                                      </p:cBhvr>
                                      <p:to>
                                        <p:strVal val="visible"/>
                                      </p:to>
                                    </p:set>
                                    <p:animEffect transition="in" filter="wipe(left)">
                                      <p:cBhvr>
                                        <p:cTn id="35" dur="500"/>
                                        <p:tgtEl>
                                          <p:spTgt spid="6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grpId="0" nodeType="clickEffect">
                                  <p:stCondLst>
                                    <p:cond delay="0"/>
                                  </p:stCondLst>
                                  <p:childTnLst>
                                    <p:set>
                                      <p:cBhvr>
                                        <p:cTn id="39" dur="1" fill="hold">
                                          <p:stCondLst>
                                            <p:cond delay="0"/>
                                          </p:stCondLst>
                                        </p:cTn>
                                        <p:tgtEl>
                                          <p:spTgt spid="67"/>
                                        </p:tgtEl>
                                        <p:attrNameLst>
                                          <p:attrName>style.visibility</p:attrName>
                                        </p:attrNameLst>
                                      </p:cBhvr>
                                      <p:to>
                                        <p:strVal val="visible"/>
                                      </p:to>
                                    </p:set>
                                    <p:animEffect transition="in" filter="wipe(right)">
                                      <p:cBhvr>
                                        <p:cTn id="40"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6" grpId="0" animBg="1"/>
      <p:bldP spid="6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 PMF for the Joint Distribution?</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746376"/>
              </a:xfrm>
            </p:spPr>
            <p:txBody>
              <a:bodyPr/>
              <a:lstStyle/>
              <a:p>
                <a:r>
                  <a:rPr lang="en-IN" dirty="0" smtClean="0"/>
                  <a:t>The joint probabilities also form a valid distribution</a:t>
                </a:r>
              </a:p>
              <a:p>
                <a:pPr lvl="2"/>
                <a:r>
                  <a:rPr lang="en-IN" dirty="0" smtClean="0"/>
                  <a:t>For any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r>
                      <a:rPr lang="en-IN" b="0" i="1" smtClean="0">
                        <a:latin typeface="Cambria Math" panose="02040503050406030204" pitchFamily="18" charset="0"/>
                      </a:rPr>
                      <m:t>,</m:t>
                    </m:r>
                    <m:r>
                      <a:rPr lang="en-IN" b="0" i="1" smtClean="0">
                        <a:latin typeface="Cambria Math" panose="02040503050406030204" pitchFamily="18" charset="0"/>
                      </a:rPr>
                      <m:t>𝑦</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𝑌</m:t>
                        </m:r>
                      </m:sub>
                    </m:sSub>
                  </m:oMath>
                </a14:m>
                <a:r>
                  <a:rPr lang="en-IN" dirty="0" smtClean="0"/>
                  <a:t>, we have </a:t>
                </a:r>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𝑦</m:t>
                        </m:r>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𝑦</m:t>
                        </m:r>
                      </m:e>
                    </m:d>
                    <m:r>
                      <a:rPr lang="en-IN" b="0" i="1" smtClean="0">
                        <a:latin typeface="Cambria Math" panose="02040503050406030204" pitchFamily="18" charset="0"/>
                        <a:ea typeface="Cambria Math" panose="02040503050406030204" pitchFamily="18" charset="0"/>
                      </a:rPr>
                      <m:t>≥0</m:t>
                    </m:r>
                  </m:oMath>
                </a14:m>
                <a:endParaRPr lang="en-IN" dirty="0" smtClean="0"/>
              </a:p>
              <a:p>
                <a:pPr lvl="2"/>
                <a:r>
                  <a:rPr lang="en-IN" dirty="0" smtClean="0"/>
                  <a:t>The sum of probabilities over all values of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𝑦</m:t>
                    </m:r>
                  </m:oMath>
                </a14:m>
                <a:r>
                  <a:rPr lang="en-IN" dirty="0" smtClean="0"/>
                  <a:t> add up to </a:t>
                </a:r>
                <a14:m>
                  <m:oMath xmlns:m="http://schemas.openxmlformats.org/officeDocument/2006/math">
                    <m:r>
                      <a:rPr lang="en-IN" b="0" i="1" smtClean="0">
                        <a:latin typeface="Cambria Math" panose="02040503050406030204" pitchFamily="18" charset="0"/>
                      </a:rPr>
                      <m:t>1</m:t>
                    </m:r>
                  </m:oMath>
                </a14:m>
                <a:r>
                  <a:rPr lang="en-IN" dirty="0" smtClean="0"/>
                  <a:t> too</a:t>
                </a:r>
              </a:p>
              <a:p>
                <a:pPr lvl="2"/>
                <a:r>
                  <a:rPr lang="en-IN" b="1" dirty="0" smtClean="0"/>
                  <a:t>Proof</a:t>
                </a:r>
                <a:r>
                  <a:rPr lang="en-IN" dirty="0" smtClean="0"/>
                  <a:t>: Recall that we defined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e>
                    </m:d>
                    <m:r>
                      <a:rPr lang="en-IN">
                        <a:latin typeface="Cambria Math" panose="02040503050406030204" pitchFamily="18" charset="0"/>
                        <a:ea typeface="Cambria Math" panose="02040503050406030204" pitchFamily="18" charset="0"/>
                      </a:rPr>
                      <m:t>=</m:t>
                    </m:r>
                    <m:nary>
                      <m:naryPr>
                        <m:chr m:val="∑"/>
                        <m:limLoc m:val="subSup"/>
                        <m:supHide m:val="on"/>
                        <m:ctrlPr>
                          <a:rPr lang="en-IN" i="1">
                            <a:latin typeface="Cambria Math" panose="02040503050406030204" pitchFamily="18" charset="0"/>
                            <a:ea typeface="Cambria Math" panose="02040503050406030204" pitchFamily="18" charset="0"/>
                          </a:rPr>
                        </m:ctrlPr>
                      </m:naryPr>
                      <m:sub>
                        <m:r>
                          <a:rPr lang="en-IN">
                            <a:latin typeface="Cambria Math" panose="02040503050406030204" pitchFamily="18" charset="0"/>
                            <a:ea typeface="Cambria Math" panose="02040503050406030204" pitchFamily="18" charset="0"/>
                          </a:rPr>
                          <m:t>𝜔</m:t>
                        </m:r>
                        <m:r>
                          <a:rPr lang="en-IN">
                            <a:latin typeface="Cambria Math" panose="02040503050406030204" pitchFamily="18" charset="0"/>
                            <a:ea typeface="Cambria Math" panose="02040503050406030204" pitchFamily="18" charset="0"/>
                          </a:rPr>
                          <m:t>∈</m:t>
                        </m:r>
                        <m:r>
                          <m:rPr>
                            <m:sty m:val="p"/>
                          </m:rPr>
                          <a:rPr lang="en-IN" i="0">
                            <a:latin typeface="Cambria Math" panose="02040503050406030204" pitchFamily="18" charset="0"/>
                            <a:ea typeface="Cambria Math" panose="02040503050406030204" pitchFamily="18" charset="0"/>
                          </a:rPr>
                          <m:t>Ω</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𝑋</m:t>
                        </m:r>
                        <m:d>
                          <m:dPr>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𝜔</m:t>
                            </m:r>
                          </m:e>
                        </m:d>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sub>
                      <m:sup/>
                      <m:e>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𝑝</m:t>
                            </m:r>
                          </m:e>
                          <m:sub>
                            <m:r>
                              <a:rPr lang="en-IN">
                                <a:latin typeface="Cambria Math" panose="02040503050406030204" pitchFamily="18" charset="0"/>
                                <a:ea typeface="Cambria Math" panose="02040503050406030204" pitchFamily="18" charset="0"/>
                              </a:rPr>
                              <m:t>𝜔</m:t>
                            </m:r>
                          </m:sub>
                        </m:sSub>
                      </m:e>
                    </m:nary>
                  </m:oMath>
                </a14:m>
                <a:r>
                  <a:rPr lang="en-IN" dirty="0" smtClean="0"/>
                  <a:t> where </a:t>
                </a:r>
                <a14:m>
                  <m:oMath xmlns:m="http://schemas.openxmlformats.org/officeDocument/2006/math">
                    <m:sSub>
                      <m:sSubPr>
                        <m:ctrlPr>
                          <a:rPr lang="en-IN" i="1">
                            <a:solidFill>
                              <a:schemeClr val="tx1"/>
                            </a:solidFill>
                            <a:latin typeface="Cambria Math" panose="02040503050406030204" pitchFamily="18" charset="0"/>
                          </a:rPr>
                        </m:ctrlPr>
                      </m:sSubPr>
                      <m:e>
                        <m:r>
                          <a:rPr lang="en-IN">
                            <a:solidFill>
                              <a:schemeClr val="tx1"/>
                            </a:solidFill>
                            <a:latin typeface="Cambria Math" panose="02040503050406030204" pitchFamily="18" charset="0"/>
                          </a:rPr>
                          <m:t>𝑝</m:t>
                        </m:r>
                      </m:e>
                      <m:sub>
                        <m:r>
                          <a:rPr lang="en-IN">
                            <a:solidFill>
                              <a:schemeClr val="tx1"/>
                            </a:solidFill>
                            <a:latin typeface="Cambria Math" panose="02040503050406030204" pitchFamily="18" charset="0"/>
                          </a:rPr>
                          <m:t>𝜔</m:t>
                        </m:r>
                      </m:sub>
                    </m:sSub>
                  </m:oMath>
                </a14:m>
                <a:r>
                  <a:rPr lang="en-IN" dirty="0">
                    <a:solidFill>
                      <a:schemeClr val="tx1"/>
                    </a:solidFill>
                  </a:rPr>
                  <a:t> is the probability with which an outcome </a:t>
                </a:r>
                <a14:m>
                  <m:oMath xmlns:m="http://schemas.openxmlformats.org/officeDocument/2006/math">
                    <m:r>
                      <a:rPr lang="en-IN">
                        <a:solidFill>
                          <a:schemeClr val="tx1"/>
                        </a:solidFill>
                        <a:latin typeface="Cambria Math" panose="02040503050406030204" pitchFamily="18" charset="0"/>
                      </a:rPr>
                      <m:t>𝜔</m:t>
                    </m:r>
                  </m:oMath>
                </a14:m>
                <a:r>
                  <a:rPr lang="en-IN" dirty="0">
                    <a:solidFill>
                      <a:schemeClr val="tx1"/>
                    </a:solidFill>
                  </a:rPr>
                  <a:t> </a:t>
                </a:r>
                <a:r>
                  <a:rPr lang="en-IN" dirty="0" smtClean="0">
                    <a:solidFill>
                      <a:schemeClr val="tx1"/>
                    </a:solidFill>
                  </a:rPr>
                  <a:t>happens. Thus, we are interested in all samples where </a:t>
                </a:r>
                <a14:m>
                  <m:oMath xmlns:m="http://schemas.openxmlformats.org/officeDocument/2006/math">
                    <m:r>
                      <a:rPr lang="en-IN">
                        <a:latin typeface="Cambria Math" panose="02040503050406030204" pitchFamily="18" charset="0"/>
                        <a:ea typeface="Cambria Math" panose="02040503050406030204" pitchFamily="18" charset="0"/>
                      </a:rPr>
                      <m:t>𝑋</m:t>
                    </m:r>
                    <m:d>
                      <m:dPr>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𝜔</m:t>
                        </m:r>
                      </m:e>
                    </m:d>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oMath>
                </a14:m>
                <a:r>
                  <a:rPr lang="en-IN" dirty="0" smtClean="0"/>
                  <a:t>. Another way of saying this is that we are interested in all samples where </a:t>
                </a:r>
                <a14:m>
                  <m:oMath xmlns:m="http://schemas.openxmlformats.org/officeDocument/2006/math">
                    <m:r>
                      <a:rPr lang="en-IN">
                        <a:latin typeface="Cambria Math" panose="02040503050406030204" pitchFamily="18" charset="0"/>
                        <a:ea typeface="Cambria Math" panose="02040503050406030204" pitchFamily="18" charset="0"/>
                      </a:rPr>
                      <m:t>𝑋</m:t>
                    </m:r>
                    <m:d>
                      <m:dPr>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𝜔</m:t>
                        </m:r>
                      </m:e>
                    </m:d>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oMath>
                </a14:m>
                <a:r>
                  <a:rPr lang="en-IN" dirty="0" smtClean="0"/>
                  <a:t> but we do not care what value </a:t>
                </a:r>
                <a14:m>
                  <m:oMath xmlns:m="http://schemas.openxmlformats.org/officeDocument/2006/math">
                    <m:r>
                      <a:rPr lang="en-IN" b="0" i="1" smtClean="0">
                        <a:latin typeface="Cambria Math" panose="02040503050406030204" pitchFamily="18" charset="0"/>
                      </a:rPr>
                      <m:t>𝑌</m:t>
                    </m:r>
                    <m:d>
                      <m:dPr>
                        <m:ctrlPr>
                          <a:rPr lang="en-IN" b="0" i="1" smtClean="0">
                            <a:latin typeface="Cambria Math" panose="02040503050406030204" pitchFamily="18" charset="0"/>
                          </a:rPr>
                        </m:ctrlPr>
                      </m:dPr>
                      <m:e>
                        <m:r>
                          <a:rPr lang="en-IN" b="0" i="1" smtClean="0">
                            <a:latin typeface="Cambria Math" panose="02040503050406030204" pitchFamily="18" charset="0"/>
                          </a:rPr>
                          <m:t>𝜔</m:t>
                        </m:r>
                      </m:e>
                    </m:d>
                  </m:oMath>
                </a14:m>
                <a:r>
                  <a:rPr lang="en-IN" dirty="0" smtClean="0"/>
                  <a:t> takes i.e.</a:t>
                </a:r>
              </a:p>
              <a:p>
                <a:pPr lvl="2" algn="ctr"/>
                <a14:m>
                  <m:oMath xmlns:m="http://schemas.openxmlformats.org/officeDocument/2006/math">
                    <m:d>
                      <m:dPr>
                        <m:begChr m:val="{"/>
                        <m:endChr m:val="}"/>
                        <m:ctrlPr>
                          <a:rPr lang="en-IN" b="0" i="1" smtClean="0">
                            <a:latin typeface="Cambria Math" panose="02040503050406030204" pitchFamily="18" charset="0"/>
                          </a:rPr>
                        </m:ctrlPr>
                      </m:dPr>
                      <m:e>
                        <m:r>
                          <a:rPr lang="en-IN">
                            <a:latin typeface="Cambria Math" panose="02040503050406030204" pitchFamily="18" charset="0"/>
                            <a:ea typeface="Cambria Math" panose="02040503050406030204" pitchFamily="18" charset="0"/>
                          </a:rPr>
                          <m:t>𝜔</m:t>
                        </m:r>
                        <m:r>
                          <a:rPr lang="en-IN">
                            <a:latin typeface="Cambria Math" panose="02040503050406030204" pitchFamily="18" charset="0"/>
                            <a:ea typeface="Cambria Math" panose="02040503050406030204" pitchFamily="18" charset="0"/>
                          </a:rPr>
                          <m:t>∈</m:t>
                        </m:r>
                        <m:r>
                          <m:rPr>
                            <m:sty m:val="p"/>
                          </m:rPr>
                          <a:rPr lang="en-IN" i="0">
                            <a:latin typeface="Cambria Math" panose="02040503050406030204" pitchFamily="18" charset="0"/>
                            <a:ea typeface="Cambria Math" panose="02040503050406030204" pitchFamily="18" charset="0"/>
                          </a:rPr>
                          <m:t>Ω</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𝑋</m:t>
                        </m:r>
                        <m:d>
                          <m:dPr>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𝜔</m:t>
                            </m:r>
                          </m:e>
                        </m:d>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e>
                    </m:d>
                    <m:r>
                      <a:rPr lang="en-IN" b="0" i="1" smtClean="0">
                        <a:latin typeface="Cambria Math" panose="02040503050406030204" pitchFamily="18" charset="0"/>
                      </a:rPr>
                      <m:t>=</m:t>
                    </m:r>
                    <m:nary>
                      <m:naryPr>
                        <m:chr m:val="⋃"/>
                        <m:limLoc m:val="subSup"/>
                        <m:supHide m:val="on"/>
                        <m:ctrlPr>
                          <a:rPr lang="en-IN" b="0" i="1" smtClean="0">
                            <a:latin typeface="Cambria Math" panose="02040503050406030204" pitchFamily="18" charset="0"/>
                          </a:rPr>
                        </m:ctrlPr>
                      </m:naryPr>
                      <m:sub>
                        <m:r>
                          <m:rPr>
                            <m:brk m:alnAt="9"/>
                          </m:rPr>
                          <a:rPr lang="en-IN" b="0" i="1" smtClean="0">
                            <a:latin typeface="Cambria Math" panose="02040503050406030204" pitchFamily="18" charset="0"/>
                          </a:rPr>
                          <m:t>𝑦</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𝑌</m:t>
                            </m:r>
                          </m:sub>
                        </m:sSub>
                      </m:sub>
                      <m:sup/>
                      <m:e>
                        <m:d>
                          <m:dPr>
                            <m:begChr m:val="{"/>
                            <m:endChr m:val="}"/>
                            <m:ctrlPr>
                              <a:rPr lang="en-IN" b="0" i="1" smtClean="0">
                                <a:latin typeface="Cambria Math" panose="02040503050406030204" pitchFamily="18" charset="0"/>
                              </a:rPr>
                            </m:ctrlPr>
                          </m:dPr>
                          <m:e>
                            <m:r>
                              <a:rPr lang="en-IN">
                                <a:latin typeface="Cambria Math" panose="02040503050406030204" pitchFamily="18" charset="0"/>
                                <a:ea typeface="Cambria Math" panose="02040503050406030204" pitchFamily="18" charset="0"/>
                              </a:rPr>
                              <m:t>𝜔</m:t>
                            </m:r>
                            <m:r>
                              <a:rPr lang="en-IN">
                                <a:latin typeface="Cambria Math" panose="02040503050406030204" pitchFamily="18" charset="0"/>
                                <a:ea typeface="Cambria Math" panose="02040503050406030204" pitchFamily="18" charset="0"/>
                              </a:rPr>
                              <m:t>∈</m:t>
                            </m:r>
                            <m:r>
                              <m:rPr>
                                <m:sty m:val="p"/>
                              </m:rPr>
                              <a:rPr lang="en-IN" i="0">
                                <a:latin typeface="Cambria Math" panose="02040503050406030204" pitchFamily="18" charset="0"/>
                                <a:ea typeface="Cambria Math" panose="02040503050406030204" pitchFamily="18" charset="0"/>
                              </a:rPr>
                              <m:t>Ω</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𝑋</m:t>
                            </m:r>
                            <m:d>
                              <m:dPr>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𝜔</m:t>
                                </m:r>
                              </m:e>
                            </m:d>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𝑌</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𝜔</m:t>
                                </m:r>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𝑦</m:t>
                            </m:r>
                          </m:e>
                        </m:d>
                      </m:e>
                    </m:nary>
                  </m:oMath>
                </a14:m>
                <a:endParaRPr lang="en-IN" dirty="0" smtClean="0"/>
              </a:p>
              <a:p>
                <a:pPr lvl="2"/>
                <a:r>
                  <a:rPr lang="en-IN" dirty="0" smtClean="0"/>
                  <a:t>Thus, we have </a:t>
                </a:r>
                <a14:m>
                  <m:oMath xmlns:m="http://schemas.openxmlformats.org/officeDocument/2006/math">
                    <m:nary>
                      <m:naryPr>
                        <m:chr m:val="∑"/>
                        <m:limLoc m:val="subSup"/>
                        <m:supHide m:val="on"/>
                        <m:ctrlPr>
                          <a:rPr lang="en-IN" i="1">
                            <a:latin typeface="Cambria Math" panose="02040503050406030204" pitchFamily="18" charset="0"/>
                            <a:ea typeface="Cambria Math" panose="02040503050406030204" pitchFamily="18" charset="0"/>
                          </a:rPr>
                        </m:ctrlPr>
                      </m:naryPr>
                      <m:sub>
                        <m:r>
                          <a:rPr lang="en-IN">
                            <a:latin typeface="Cambria Math" panose="02040503050406030204" pitchFamily="18" charset="0"/>
                            <a:ea typeface="Cambria Math" panose="02040503050406030204" pitchFamily="18" charset="0"/>
                          </a:rPr>
                          <m:t>𝜔</m:t>
                        </m:r>
                        <m:r>
                          <a:rPr lang="en-IN">
                            <a:latin typeface="Cambria Math" panose="02040503050406030204" pitchFamily="18" charset="0"/>
                            <a:ea typeface="Cambria Math" panose="02040503050406030204" pitchFamily="18" charset="0"/>
                          </a:rPr>
                          <m:t>∈</m:t>
                        </m:r>
                        <m:r>
                          <m:rPr>
                            <m:sty m:val="p"/>
                          </m:rPr>
                          <a:rPr lang="en-IN" i="0">
                            <a:latin typeface="Cambria Math" panose="02040503050406030204" pitchFamily="18" charset="0"/>
                            <a:ea typeface="Cambria Math" panose="02040503050406030204" pitchFamily="18" charset="0"/>
                          </a:rPr>
                          <m:t>Ω</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𝑋</m:t>
                        </m:r>
                        <m:d>
                          <m:dPr>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𝜔</m:t>
                            </m:r>
                          </m:e>
                        </m:d>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sub>
                      <m:sup/>
                      <m:e>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𝑝</m:t>
                            </m:r>
                          </m:e>
                          <m:sub>
                            <m:r>
                              <a:rPr lang="en-IN">
                                <a:latin typeface="Cambria Math" panose="02040503050406030204" pitchFamily="18" charset="0"/>
                                <a:ea typeface="Cambria Math" panose="02040503050406030204" pitchFamily="18" charset="0"/>
                              </a:rPr>
                              <m:t>𝜔</m:t>
                            </m:r>
                          </m:sub>
                        </m:sSub>
                      </m:e>
                    </m:nary>
                    <m:r>
                      <a:rPr lang="en-IN" b="0" i="1" smtClean="0">
                        <a:latin typeface="Cambria Math" panose="02040503050406030204" pitchFamily="18" charset="0"/>
                        <a:ea typeface="Cambria Math" panose="02040503050406030204" pitchFamily="18" charset="0"/>
                      </a:rPr>
                      <m:t>=</m:t>
                    </m:r>
                    <m:nary>
                      <m:naryPr>
                        <m:chr m:val="∑"/>
                        <m:limLoc m:val="subSup"/>
                        <m:supHide m:val="on"/>
                        <m:ctrlPr>
                          <a:rPr lang="en-IN" b="0" i="1" smtClean="0">
                            <a:latin typeface="Cambria Math" panose="02040503050406030204" pitchFamily="18" charset="0"/>
                            <a:ea typeface="Cambria Math" panose="02040503050406030204" pitchFamily="18" charset="0"/>
                          </a:rPr>
                        </m:ctrlPr>
                      </m:naryPr>
                      <m:sub>
                        <m:r>
                          <m:rPr>
                            <m:brk m:alnAt="9"/>
                          </m:rPr>
                          <a:rPr lang="en-IN" b="0" i="1" smtClean="0">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𝑆</m:t>
                            </m:r>
                          </m:e>
                          <m:sub>
                            <m:r>
                              <a:rPr lang="en-IN" b="0" i="1" smtClean="0">
                                <a:latin typeface="Cambria Math" panose="02040503050406030204" pitchFamily="18" charset="0"/>
                                <a:ea typeface="Cambria Math" panose="02040503050406030204" pitchFamily="18" charset="0"/>
                              </a:rPr>
                              <m:t>𝑌</m:t>
                            </m:r>
                          </m:sub>
                        </m:sSub>
                      </m:sub>
                      <m:sup/>
                      <m:e>
                        <m:nary>
                          <m:naryPr>
                            <m:chr m:val="∑"/>
                            <m:limLoc m:val="subSup"/>
                            <m:supHide m:val="on"/>
                            <m:ctrlPr>
                              <a:rPr lang="en-IN" i="1">
                                <a:latin typeface="Cambria Math" panose="02040503050406030204" pitchFamily="18" charset="0"/>
                                <a:ea typeface="Cambria Math" panose="02040503050406030204" pitchFamily="18" charset="0"/>
                              </a:rPr>
                            </m:ctrlPr>
                          </m:naryPr>
                          <m:sub>
                            <m:r>
                              <a:rPr lang="en-IN">
                                <a:latin typeface="Cambria Math" panose="02040503050406030204" pitchFamily="18" charset="0"/>
                                <a:ea typeface="Cambria Math" panose="02040503050406030204" pitchFamily="18" charset="0"/>
                              </a:rPr>
                              <m:t>𝜔</m:t>
                            </m:r>
                            <m:r>
                              <a:rPr lang="en-IN">
                                <a:latin typeface="Cambria Math" panose="02040503050406030204" pitchFamily="18" charset="0"/>
                                <a:ea typeface="Cambria Math" panose="02040503050406030204" pitchFamily="18" charset="0"/>
                              </a:rPr>
                              <m:t>∈</m:t>
                            </m:r>
                            <m:r>
                              <m:rPr>
                                <m:sty m:val="p"/>
                              </m:rPr>
                              <a:rPr lang="en-IN" i="0">
                                <a:latin typeface="Cambria Math" panose="02040503050406030204" pitchFamily="18" charset="0"/>
                                <a:ea typeface="Cambria Math" panose="02040503050406030204" pitchFamily="18" charset="0"/>
                              </a:rPr>
                              <m:t>Ω</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𝑋</m:t>
                            </m:r>
                            <m:d>
                              <m:dPr>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𝜔</m:t>
                                </m:r>
                              </m:e>
                            </m:d>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𝑌</m:t>
                            </m:r>
                            <m:d>
                              <m:dPr>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𝜔</m:t>
                                </m:r>
                              </m:e>
                            </m:d>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𝑦</m:t>
                            </m:r>
                          </m:sub>
                          <m:sup/>
                          <m:e>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𝑝</m:t>
                                </m:r>
                              </m:e>
                              <m:sub>
                                <m:r>
                                  <a:rPr lang="en-IN">
                                    <a:latin typeface="Cambria Math" panose="02040503050406030204" pitchFamily="18" charset="0"/>
                                    <a:ea typeface="Cambria Math" panose="02040503050406030204" pitchFamily="18" charset="0"/>
                                  </a:rPr>
                                  <m:t>𝜔</m:t>
                                </m:r>
                              </m:sub>
                            </m:sSub>
                          </m:e>
                        </m:nary>
                      </m:e>
                    </m:nary>
                  </m:oMath>
                </a14:m>
                <a:endParaRPr lang="en-IN" dirty="0" smtClean="0"/>
              </a:p>
              <a:p>
                <a:pPr lvl="2"/>
                <a:r>
                  <a:rPr lang="en-IN" dirty="0" smtClean="0"/>
                  <a:t>Thus, we have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e>
                    </m:d>
                    <m:r>
                      <a:rPr lang="en-IN" b="0" i="1" smtClean="0">
                        <a:latin typeface="Cambria Math" panose="02040503050406030204" pitchFamily="18" charset="0"/>
                        <a:ea typeface="Cambria Math" panose="02040503050406030204" pitchFamily="18" charset="0"/>
                      </a:rPr>
                      <m:t>=</m:t>
                    </m:r>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9"/>
                          </m:rPr>
                          <a:rPr lang="en-IN">
                            <a:latin typeface="Cambria Math" panose="02040503050406030204" pitchFamily="18" charset="0"/>
                            <a:ea typeface="Cambria Math" panose="02040503050406030204" pitchFamily="18" charset="0"/>
                          </a:rPr>
                          <m:t>𝑦</m:t>
                        </m:r>
                        <m:r>
                          <a:rPr lang="en-IN">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𝑆</m:t>
                            </m:r>
                          </m:e>
                          <m:sub>
                            <m:r>
                              <a:rPr lang="en-IN">
                                <a:latin typeface="Cambria Math" panose="02040503050406030204" pitchFamily="18" charset="0"/>
                                <a:ea typeface="Cambria Math" panose="02040503050406030204" pitchFamily="18" charset="0"/>
                              </a:rPr>
                              <m:t>𝑌</m:t>
                            </m:r>
                          </m:sub>
                        </m:sSub>
                      </m:sub>
                      <m:sup/>
                      <m:e>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𝑌</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𝑦</m:t>
                            </m:r>
                          </m:e>
                        </m:d>
                      </m:e>
                    </m:nary>
                  </m:oMath>
                </a14:m>
                <a:r>
                  <a:rPr lang="en-IN" dirty="0" smtClean="0"/>
                  <a:t/>
                </a:r>
                <a:br>
                  <a:rPr lang="en-IN" dirty="0" smtClean="0"/>
                </a:br>
                <a:r>
                  <a:rPr lang="en-IN" dirty="0" smtClean="0"/>
                  <a:t>However, since </a:t>
                </a:r>
                <a14:m>
                  <m:oMath xmlns:m="http://schemas.openxmlformats.org/officeDocument/2006/math">
                    <m:nary>
                      <m:naryPr>
                        <m:chr m:val="∑"/>
                        <m:limLoc m:val="subSup"/>
                        <m:supHide m:val="on"/>
                        <m:ctrlPr>
                          <a:rPr lang="en-IN" i="1">
                            <a:latin typeface="Cambria Math" panose="02040503050406030204" pitchFamily="18" charset="0"/>
                          </a:rPr>
                        </m:ctrlPr>
                      </m:naryPr>
                      <m:sub>
                        <m:r>
                          <m:rPr>
                            <m:brk m:alnAt="9"/>
                          </m:rPr>
                          <a:rPr lang="en-IN">
                            <a:latin typeface="Cambria Math" panose="02040503050406030204" pitchFamily="18" charset="0"/>
                          </a:rPr>
                          <m:t>𝑥</m:t>
                        </m:r>
                        <m:r>
                          <a:rPr lang="en-IN">
                            <a:latin typeface="Cambria Math" panose="02040503050406030204" pitchFamily="18" charset="0"/>
                          </a:rPr>
                          <m:t>∈</m:t>
                        </m:r>
                        <m:sSub>
                          <m:sSubPr>
                            <m:ctrlPr>
                              <a:rPr lang="en-IN" i="1">
                                <a:latin typeface="Cambria Math" panose="02040503050406030204" pitchFamily="18" charset="0"/>
                              </a:rPr>
                            </m:ctrlPr>
                          </m:sSubPr>
                          <m:e>
                            <m:r>
                              <a:rPr lang="en-IN">
                                <a:latin typeface="Cambria Math" panose="02040503050406030204" pitchFamily="18" charset="0"/>
                              </a:rPr>
                              <m:t>𝑆</m:t>
                            </m:r>
                          </m:e>
                          <m:sub>
                            <m:r>
                              <a:rPr lang="en-IN">
                                <a:latin typeface="Cambria Math" panose="02040503050406030204" pitchFamily="18" charset="0"/>
                              </a:rPr>
                              <m:t>𝑋</m:t>
                            </m:r>
                          </m:sub>
                        </m:sSub>
                      </m:sub>
                      <m:sup/>
                      <m:e>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e>
                        </m:d>
                      </m:e>
                    </m:nary>
                    <m:r>
                      <a:rPr lang="en-IN">
                        <a:latin typeface="Cambria Math" panose="02040503050406030204" pitchFamily="18" charset="0"/>
                      </a:rPr>
                      <m:t>=1</m:t>
                    </m:r>
                  </m:oMath>
                </a14:m>
                <a:r>
                  <a:rPr lang="en-IN" dirty="0" smtClean="0"/>
                  <a:t>, we conclude that we must also have</a:t>
                </a:r>
              </a:p>
              <a:p>
                <a:pPr lvl="2" algn="ctr"/>
                <a:r>
                  <a:rPr lang="en-IN" dirty="0" smtClean="0"/>
                  <a:t> </a:t>
                </a:r>
                <a14:m>
                  <m:oMath xmlns:m="http://schemas.openxmlformats.org/officeDocument/2006/math">
                    <m:nary>
                      <m:naryPr>
                        <m:chr m:val="∑"/>
                        <m:limLoc m:val="subSup"/>
                        <m:supHide m:val="on"/>
                        <m:ctrlPr>
                          <a:rPr lang="en-IN" i="1" smtClean="0">
                            <a:latin typeface="Cambria Math" panose="02040503050406030204" pitchFamily="18" charset="0"/>
                          </a:rPr>
                        </m:ctrlPr>
                      </m:naryPr>
                      <m:sub>
                        <m:r>
                          <m:rPr>
                            <m:brk m:alnAt="9"/>
                          </m:rP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sub>
                      <m:sup/>
                      <m:e>
                        <m:nary>
                          <m:naryPr>
                            <m:chr m:val="∑"/>
                            <m:limLoc m:val="subSup"/>
                            <m:supHide m:val="on"/>
                            <m:ctrlPr>
                              <a:rPr lang="en-IN" i="1" smtClean="0">
                                <a:latin typeface="Cambria Math" panose="02040503050406030204" pitchFamily="18" charset="0"/>
                              </a:rPr>
                            </m:ctrlPr>
                          </m:naryPr>
                          <m:sub>
                            <m:r>
                              <m:rPr>
                                <m:brk m:alnAt="9"/>
                              </m:rPr>
                              <a:rPr lang="en-IN" b="0" i="1" smtClean="0">
                                <a:latin typeface="Cambria Math" panose="02040503050406030204" pitchFamily="18" charset="0"/>
                              </a:rPr>
                              <m:t>𝑦</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𝑌</m:t>
                                </m:r>
                              </m:sub>
                            </m:sSub>
                          </m:sub>
                          <m:sup/>
                          <m:e>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𝑌</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𝑦</m:t>
                                </m:r>
                              </m:e>
                            </m:d>
                          </m:e>
                        </m:nary>
                      </m:e>
                    </m:nary>
                    <m:r>
                      <a:rPr lang="en-IN" b="0" i="1" smtClean="0">
                        <a:latin typeface="Cambria Math" panose="02040503050406030204" pitchFamily="18" charset="0"/>
                      </a:rPr>
                      <m:t>=1</m:t>
                    </m:r>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746376"/>
              </a:xfrm>
              <a:blipFill>
                <a:blip r:embed="rId2"/>
                <a:stretch>
                  <a:fillRect l="-562" t="-2545" r="-1021"/>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16</a:t>
            </a:fld>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14011" y="2289623"/>
            <a:ext cx="1787788" cy="1787788"/>
          </a:xfrm>
          <a:prstGeom prst="rect">
            <a:avLst/>
          </a:prstGeom>
        </p:spPr>
      </p:pic>
      <mc:AlternateContent xmlns:mc="http://schemas.openxmlformats.org/markup-compatibility/2006" xmlns:a14="http://schemas.microsoft.com/office/drawing/2010/main">
        <mc:Choice Requires="a14">
          <p:sp>
            <p:nvSpPr>
              <p:cNvPr id="8" name="Rectangular Callout 7"/>
              <p:cNvSpPr/>
              <p:nvPr/>
            </p:nvSpPr>
            <p:spPr>
              <a:xfrm>
                <a:off x="1297858" y="2289623"/>
                <a:ext cx="9106353" cy="1343941"/>
              </a:xfrm>
              <a:prstGeom prst="wedgeRectCallout">
                <a:avLst>
                  <a:gd name="adj1" fmla="val 58652"/>
                  <a:gd name="adj2" fmla="val 35766"/>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The PMF for this joint distribution is simply a function that takes two inputs, namely </a:t>
                </a:r>
                <a14:m>
                  <m:oMath xmlns:m="http://schemas.openxmlformats.org/officeDocument/2006/math">
                    <m:r>
                      <a:rPr lang="en-IN" sz="2400" i="1">
                        <a:solidFill>
                          <a:schemeClr val="tx1"/>
                        </a:solidFill>
                        <a:latin typeface="Cambria Math" panose="02040503050406030204" pitchFamily="18" charset="0"/>
                      </a:rPr>
                      <m:t>𝑥</m:t>
                    </m:r>
                    <m:r>
                      <a:rPr lang="en-IN" sz="2400" i="1">
                        <a:solidFill>
                          <a:schemeClr val="tx1"/>
                        </a:solidFill>
                        <a:latin typeface="Cambria Math" panose="02040503050406030204" pitchFamily="18" charset="0"/>
                      </a:rPr>
                      <m:t>∈</m:t>
                    </m:r>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𝑆</m:t>
                        </m:r>
                      </m:e>
                      <m:sub>
                        <m:r>
                          <a:rPr lang="en-IN" sz="2400" i="1">
                            <a:solidFill>
                              <a:schemeClr val="tx1"/>
                            </a:solidFill>
                            <a:latin typeface="Cambria Math" panose="02040503050406030204" pitchFamily="18" charset="0"/>
                          </a:rPr>
                          <m:t>𝑋</m:t>
                        </m:r>
                      </m:sub>
                    </m:sSub>
                  </m:oMath>
                </a14:m>
                <a:r>
                  <a:rPr lang="en-IN" sz="2400" dirty="0">
                    <a:solidFill>
                      <a:schemeClr val="tx1"/>
                    </a:solidFill>
                    <a:latin typeface="+mj-lt"/>
                  </a:rPr>
                  <a:t> and </a:t>
                </a:r>
                <a14:m>
                  <m:oMath xmlns:m="http://schemas.openxmlformats.org/officeDocument/2006/math">
                    <m:r>
                      <a:rPr lang="en-IN" sz="2400" i="1">
                        <a:solidFill>
                          <a:schemeClr val="tx1"/>
                        </a:solidFill>
                        <a:latin typeface="Cambria Math" panose="02040503050406030204" pitchFamily="18" charset="0"/>
                      </a:rPr>
                      <m:t>𝑦</m:t>
                    </m:r>
                    <m:r>
                      <a:rPr lang="en-IN" sz="2400" i="1">
                        <a:solidFill>
                          <a:schemeClr val="tx1"/>
                        </a:solidFill>
                        <a:latin typeface="Cambria Math" panose="02040503050406030204" pitchFamily="18" charset="0"/>
                      </a:rPr>
                      <m:t>∈</m:t>
                    </m:r>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𝑆</m:t>
                        </m:r>
                      </m:e>
                      <m:sub>
                        <m:r>
                          <a:rPr lang="en-IN" sz="2400" i="1">
                            <a:solidFill>
                              <a:schemeClr val="tx1"/>
                            </a:solidFill>
                            <a:latin typeface="Cambria Math" panose="02040503050406030204" pitchFamily="18" charset="0"/>
                          </a:rPr>
                          <m:t>𝑌</m:t>
                        </m:r>
                      </m:sub>
                    </m:sSub>
                  </m:oMath>
                </a14:m>
                <a:r>
                  <a:rPr lang="en-IN" sz="2400" dirty="0">
                    <a:solidFill>
                      <a:schemeClr val="tx1"/>
                    </a:solidFill>
                    <a:latin typeface="+mj-lt"/>
                  </a:rPr>
                  <a:t> and gives us </a:t>
                </a:r>
                <a14:m>
                  <m:oMath xmlns:m="http://schemas.openxmlformats.org/officeDocument/2006/math">
                    <m:r>
                      <a:rPr lang="en-IN" sz="2400">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a:solidFill>
                              <a:schemeClr val="tx1"/>
                            </a:solidFill>
                            <a:latin typeface="Cambria Math" panose="02040503050406030204" pitchFamily="18" charset="0"/>
                            <a:ea typeface="Cambria Math" panose="02040503050406030204" pitchFamily="18" charset="0"/>
                          </a:rPr>
                          <m:t>𝑋</m:t>
                        </m:r>
                        <m:r>
                          <a:rPr lang="en-IN" sz="2400">
                            <a:solidFill>
                              <a:schemeClr val="tx1"/>
                            </a:solidFill>
                            <a:latin typeface="Cambria Math" panose="02040503050406030204" pitchFamily="18" charset="0"/>
                            <a:ea typeface="Cambria Math" panose="02040503050406030204" pitchFamily="18" charset="0"/>
                          </a:rPr>
                          <m:t>=</m:t>
                        </m:r>
                        <m:r>
                          <a:rPr lang="en-IN" sz="2400">
                            <a:solidFill>
                              <a:schemeClr val="tx1"/>
                            </a:solidFill>
                            <a:latin typeface="Cambria Math" panose="02040503050406030204" pitchFamily="18" charset="0"/>
                            <a:ea typeface="Cambria Math" panose="02040503050406030204" pitchFamily="18" charset="0"/>
                          </a:rPr>
                          <m:t>𝑥</m:t>
                        </m:r>
                        <m:r>
                          <a:rPr lang="en-IN" sz="2400" i="1">
                            <a:solidFill>
                              <a:schemeClr val="tx1"/>
                            </a:solidFill>
                            <a:latin typeface="Cambria Math" panose="02040503050406030204" pitchFamily="18" charset="0"/>
                            <a:ea typeface="Cambria Math" panose="02040503050406030204" pitchFamily="18" charset="0"/>
                          </a:rPr>
                          <m:t>∧</m:t>
                        </m:r>
                        <m:r>
                          <a:rPr lang="en-IN" sz="2400">
                            <a:solidFill>
                              <a:schemeClr val="tx1"/>
                            </a:solidFill>
                            <a:latin typeface="Cambria Math" panose="02040503050406030204" pitchFamily="18" charset="0"/>
                            <a:ea typeface="Cambria Math" panose="02040503050406030204" pitchFamily="18" charset="0"/>
                          </a:rPr>
                          <m:t>𝑌</m:t>
                        </m:r>
                        <m:r>
                          <a:rPr lang="en-IN" sz="2400">
                            <a:solidFill>
                              <a:schemeClr val="tx1"/>
                            </a:solidFill>
                            <a:latin typeface="Cambria Math" panose="02040503050406030204" pitchFamily="18" charset="0"/>
                            <a:ea typeface="Cambria Math" panose="02040503050406030204" pitchFamily="18" charset="0"/>
                          </a:rPr>
                          <m:t>=</m:t>
                        </m:r>
                        <m:r>
                          <a:rPr lang="en-IN" sz="2400">
                            <a:solidFill>
                              <a:schemeClr val="tx1"/>
                            </a:solidFill>
                            <a:latin typeface="Cambria Math" panose="02040503050406030204" pitchFamily="18" charset="0"/>
                            <a:ea typeface="Cambria Math" panose="02040503050406030204" pitchFamily="18" charset="0"/>
                          </a:rPr>
                          <m:t>𝑦</m:t>
                        </m:r>
                      </m:e>
                    </m:d>
                  </m:oMath>
                </a14:m>
                <a:r>
                  <a:rPr lang="en-IN" sz="2400" dirty="0" smtClean="0">
                    <a:solidFill>
                      <a:schemeClr val="tx1"/>
                    </a:solidFill>
                    <a:latin typeface="+mj-lt"/>
                  </a:rPr>
                  <a:t>. Often the notation </a:t>
                </a:r>
                <a14:m>
                  <m:oMath xmlns:m="http://schemas.openxmlformats.org/officeDocument/2006/math">
                    <m:r>
                      <a:rPr lang="en-IN" sz="2400" i="1" smtClean="0">
                        <a:solidFill>
                          <a:schemeClr val="tx1"/>
                        </a:solidFill>
                        <a:latin typeface="Cambria Math" panose="02040503050406030204" pitchFamily="18" charset="0"/>
                        <a:ea typeface="Cambria Math" panose="02040503050406030204" pitchFamily="18" charset="0"/>
                      </a:rPr>
                      <m:t>ℙ</m:t>
                    </m:r>
                    <m:d>
                      <m:dPr>
                        <m:begChr m:val="["/>
                        <m:endChr m:val="]"/>
                        <m:ctrlPr>
                          <a:rPr lang="en-US" sz="2400" b="0" i="1" smtClean="0">
                            <a:solidFill>
                              <a:schemeClr val="tx1"/>
                            </a:solidFill>
                            <a:latin typeface="Cambria Math" panose="02040503050406030204" pitchFamily="18" charset="0"/>
                            <a:ea typeface="Cambria Math" panose="02040503050406030204" pitchFamily="18" charset="0"/>
                          </a:rPr>
                        </m:ctrlPr>
                      </m:dPr>
                      <m:e>
                        <m:r>
                          <a:rPr lang="en-US" sz="2400" b="0" i="1" smtClean="0">
                            <a:solidFill>
                              <a:schemeClr val="tx1"/>
                            </a:solidFill>
                            <a:latin typeface="Cambria Math" panose="02040503050406030204" pitchFamily="18" charset="0"/>
                            <a:ea typeface="Cambria Math" panose="02040503050406030204" pitchFamily="18" charset="0"/>
                          </a:rPr>
                          <m:t>𝑋</m:t>
                        </m:r>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𝑌</m:t>
                        </m:r>
                      </m:e>
                    </m:d>
                  </m:oMath>
                </a14:m>
                <a:r>
                  <a:rPr lang="en-IN" sz="2400" dirty="0" smtClean="0">
                    <a:solidFill>
                      <a:schemeClr val="tx1"/>
                    </a:solidFill>
                    <a:latin typeface="+mj-lt"/>
                  </a:rPr>
                  <a:t> or </a:t>
                </a:r>
                <a14:m>
                  <m:oMath xmlns:m="http://schemas.openxmlformats.org/officeDocument/2006/math">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IN" sz="2400" i="1" smtClean="0">
                            <a:solidFill>
                              <a:schemeClr val="tx1"/>
                            </a:solidFill>
                            <a:latin typeface="Cambria Math" panose="02040503050406030204" pitchFamily="18" charset="0"/>
                            <a:ea typeface="Cambria Math" panose="02040503050406030204" pitchFamily="18" charset="0"/>
                          </a:rPr>
                          <m:t>ℙ</m:t>
                        </m:r>
                      </m:e>
                      <m:sub>
                        <m:r>
                          <a:rPr lang="en-US" sz="2400" b="0" i="1" smtClean="0">
                            <a:solidFill>
                              <a:schemeClr val="tx1"/>
                            </a:solidFill>
                            <a:latin typeface="Cambria Math" panose="02040503050406030204" pitchFamily="18" charset="0"/>
                            <a:ea typeface="Cambria Math" panose="02040503050406030204" pitchFamily="18" charset="0"/>
                          </a:rPr>
                          <m:t>𝑋</m:t>
                        </m:r>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𝑌</m:t>
                        </m:r>
                      </m:sub>
                    </m:sSub>
                    <m:d>
                      <m:dPr>
                        <m:begChr m:val="["/>
                        <m:endChr m:val="]"/>
                        <m:ctrlPr>
                          <a:rPr lang="en-US" sz="2400" b="0" i="1" smtClean="0">
                            <a:solidFill>
                              <a:schemeClr val="tx1"/>
                            </a:solidFill>
                            <a:latin typeface="Cambria Math" panose="02040503050406030204" pitchFamily="18" charset="0"/>
                            <a:ea typeface="Cambria Math" panose="02040503050406030204" pitchFamily="18" charset="0"/>
                          </a:rPr>
                        </m:ctrlPr>
                      </m:dPr>
                      <m:e>
                        <m:r>
                          <a:rPr lang="en-US" sz="2400" b="0" i="1" smtClean="0">
                            <a:solidFill>
                              <a:schemeClr val="tx1"/>
                            </a:solidFill>
                            <a:latin typeface="Cambria Math" panose="02040503050406030204" pitchFamily="18" charset="0"/>
                            <a:ea typeface="Cambria Math" panose="02040503050406030204" pitchFamily="18" charset="0"/>
                          </a:rPr>
                          <m:t>⋅</m:t>
                        </m:r>
                      </m:e>
                    </m:d>
                  </m:oMath>
                </a14:m>
                <a:r>
                  <a:rPr lang="en-IN" sz="2400" dirty="0" smtClean="0">
                    <a:solidFill>
                      <a:schemeClr val="tx1"/>
                    </a:solidFill>
                    <a:latin typeface="+mj-lt"/>
                  </a:rPr>
                  <a:t> is used to refer to this joint distribution</a:t>
                </a:r>
                <a:endParaRPr lang="en-IN" sz="2400" dirty="0">
                  <a:solidFill>
                    <a:schemeClr val="tx1"/>
                  </a:solidFill>
                  <a:latin typeface="+mj-lt"/>
                </a:endParaRPr>
              </a:p>
            </p:txBody>
          </p:sp>
        </mc:Choice>
        <mc:Fallback xmlns="">
          <p:sp>
            <p:nvSpPr>
              <p:cNvPr id="8" name="Rectangular Callout 7"/>
              <p:cNvSpPr>
                <a:spLocks noRot="1" noChangeAspect="1" noMove="1" noResize="1" noEditPoints="1" noAdjustHandles="1" noChangeArrowheads="1" noChangeShapeType="1" noTextEdit="1"/>
              </p:cNvSpPr>
              <p:nvPr/>
            </p:nvSpPr>
            <p:spPr>
              <a:xfrm>
                <a:off x="1297858" y="2289623"/>
                <a:ext cx="9106353" cy="1343941"/>
              </a:xfrm>
              <a:prstGeom prst="wedgeRectCallout">
                <a:avLst>
                  <a:gd name="adj1" fmla="val 58652"/>
                  <a:gd name="adj2" fmla="val 35766"/>
                </a:avLst>
              </a:prstGeom>
              <a:blipFill>
                <a:blip r:embed="rId4"/>
                <a:stretch>
                  <a:fillRect l="-613" b="-3097"/>
                </a:stretch>
              </a:blipFill>
              <a:ln w="38100">
                <a:solidFill>
                  <a:schemeClr val="accent1"/>
                </a:solidFill>
              </a:ln>
            </p:spPr>
            <p:txBody>
              <a:bodyPr/>
              <a:lstStyle/>
              <a:p>
                <a:r>
                  <a:rPr lang="en-IN">
                    <a:noFill/>
                  </a:rPr>
                  <a:t> </a:t>
                </a:r>
              </a:p>
            </p:txBody>
          </p:sp>
        </mc:Fallback>
      </mc:AlternateContent>
      <p:grpSp>
        <p:nvGrpSpPr>
          <p:cNvPr id="9" name="Group 8"/>
          <p:cNvGrpSpPr/>
          <p:nvPr/>
        </p:nvGrpSpPr>
        <p:grpSpPr>
          <a:xfrm>
            <a:off x="10621576" y="4340649"/>
            <a:ext cx="1468606" cy="1238929"/>
            <a:chOff x="12383748" y="1219011"/>
            <a:chExt cx="1862104" cy="1570887"/>
          </a:xfrm>
        </p:grpSpPr>
        <p:sp>
          <p:nvSpPr>
            <p:cNvPr id="10" name="Freeform 9"/>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reeform 10"/>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reeform 11"/>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15" name="Rectangular Callout 14"/>
              <p:cNvSpPr/>
              <p:nvPr/>
            </p:nvSpPr>
            <p:spPr>
              <a:xfrm>
                <a:off x="253353" y="3950709"/>
                <a:ext cx="9913382" cy="1326323"/>
              </a:xfrm>
              <a:prstGeom prst="wedgeRectCallout">
                <a:avLst>
                  <a:gd name="adj1" fmla="val 57310"/>
                  <a:gd name="adj2" fmla="val 55533"/>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mj-lt"/>
                  </a:rPr>
                  <a:t>Just as before, we can sample from this PMF except in this case, the PMF would return back two numbers instead of one i.e. </a:t>
                </a:r>
                <a14:m>
                  <m:oMath xmlns:m="http://schemas.openxmlformats.org/officeDocument/2006/math">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𝑥</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𝑦</m:t>
                        </m:r>
                      </m:e>
                    </m:d>
                    <m:r>
                      <a:rPr lang="en-US" sz="2400" b="0" i="1" smtClean="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ea typeface="Cambria Math" panose="02040503050406030204" pitchFamily="18" charset="0"/>
                          </a:rPr>
                        </m:ctrlPr>
                      </m:sSubPr>
                      <m:e>
                        <m:r>
                          <a:rPr lang="en-IN" sz="2400" i="1">
                            <a:solidFill>
                              <a:schemeClr val="tx1"/>
                            </a:solidFill>
                            <a:latin typeface="Cambria Math" panose="02040503050406030204" pitchFamily="18" charset="0"/>
                            <a:ea typeface="Cambria Math" panose="02040503050406030204" pitchFamily="18" charset="0"/>
                          </a:rPr>
                          <m:t>ℙ</m:t>
                        </m:r>
                      </m:e>
                      <m:sub>
                        <m:r>
                          <a:rPr lang="en-US" sz="2400" i="1">
                            <a:solidFill>
                              <a:schemeClr val="tx1"/>
                            </a:solidFill>
                            <a:latin typeface="Cambria Math" panose="02040503050406030204" pitchFamily="18" charset="0"/>
                            <a:ea typeface="Cambria Math" panose="02040503050406030204" pitchFamily="18" charset="0"/>
                          </a:rPr>
                          <m:t>𝑋</m:t>
                        </m:r>
                        <m:r>
                          <a:rPr lang="en-US" sz="2400" i="1">
                            <a:solidFill>
                              <a:schemeClr val="tx1"/>
                            </a:solidFill>
                            <a:latin typeface="Cambria Math" panose="02040503050406030204" pitchFamily="18" charset="0"/>
                            <a:ea typeface="Cambria Math" panose="02040503050406030204" pitchFamily="18" charset="0"/>
                          </a:rPr>
                          <m:t>,</m:t>
                        </m:r>
                        <m:r>
                          <a:rPr lang="en-US" sz="2400" i="1">
                            <a:solidFill>
                              <a:schemeClr val="tx1"/>
                            </a:solidFill>
                            <a:latin typeface="Cambria Math" panose="02040503050406030204" pitchFamily="18" charset="0"/>
                            <a:ea typeface="Cambria Math" panose="02040503050406030204" pitchFamily="18" charset="0"/>
                          </a:rPr>
                          <m:t>𝑌</m:t>
                        </m:r>
                      </m:sub>
                    </m:sSub>
                  </m:oMath>
                </a14:m>
                <a:r>
                  <a:rPr lang="en-US" sz="2400" dirty="0" smtClean="0">
                    <a:solidFill>
                      <a:schemeClr val="tx1"/>
                    </a:solidFill>
                    <a:latin typeface="+mj-lt"/>
                  </a:rPr>
                  <a:t> since what the PMF would do is obtain an outcome </a:t>
                </a:r>
                <a14:m>
                  <m:oMath xmlns:m="http://schemas.openxmlformats.org/officeDocument/2006/math">
                    <m:r>
                      <a:rPr lang="en-US" sz="2400" b="0" i="1" smtClean="0">
                        <a:solidFill>
                          <a:schemeClr val="tx1"/>
                        </a:solidFill>
                        <a:latin typeface="Cambria Math" panose="02040503050406030204" pitchFamily="18" charset="0"/>
                      </a:rPr>
                      <m:t>𝜔</m:t>
                    </m:r>
                    <m:r>
                      <a:rPr lang="en-US" sz="2400" b="0" i="1" smtClean="0">
                        <a:solidFill>
                          <a:schemeClr val="tx1"/>
                        </a:solidFill>
                        <a:latin typeface="Cambria Math" panose="02040503050406030204" pitchFamily="18" charset="0"/>
                      </a:rPr>
                      <m:t>∈</m:t>
                    </m:r>
                    <m:r>
                      <m:rPr>
                        <m:sty m:val="p"/>
                      </m:rPr>
                      <a:rPr lang="en-US" sz="2400" b="0" i="0" smtClean="0">
                        <a:solidFill>
                          <a:schemeClr val="tx1"/>
                        </a:solidFill>
                        <a:latin typeface="Cambria Math" panose="02040503050406030204" pitchFamily="18" charset="0"/>
                      </a:rPr>
                      <m:t>Ω</m:t>
                    </m:r>
                  </m:oMath>
                </a14:m>
                <a:r>
                  <a:rPr lang="en-US" sz="2400" dirty="0" smtClean="0">
                    <a:solidFill>
                      <a:schemeClr val="tx1"/>
                    </a:solidFill>
                    <a:latin typeface="+mj-lt"/>
                  </a:rPr>
                  <a:t> and simply return </a:t>
                </a:r>
                <a14:m>
                  <m:oMath xmlns:m="http://schemas.openxmlformats.org/officeDocument/2006/math">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𝑋</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𝜔</m:t>
                            </m:r>
                          </m:e>
                        </m:d>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𝑌</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𝜔</m:t>
                            </m:r>
                          </m:e>
                        </m:d>
                      </m:e>
                    </m:d>
                  </m:oMath>
                </a14:m>
                <a:endParaRPr lang="en-US" sz="2400" dirty="0">
                  <a:solidFill>
                    <a:schemeClr val="tx1"/>
                  </a:solidFill>
                  <a:latin typeface="+mj-lt"/>
                </a:endParaRPr>
              </a:p>
            </p:txBody>
          </p:sp>
        </mc:Choice>
        <mc:Fallback xmlns="">
          <p:sp>
            <p:nvSpPr>
              <p:cNvPr id="15" name="Rectangular Callout 14"/>
              <p:cNvSpPr>
                <a:spLocks noRot="1" noChangeAspect="1" noMove="1" noResize="1" noEditPoints="1" noAdjustHandles="1" noChangeArrowheads="1" noChangeShapeType="1" noTextEdit="1"/>
              </p:cNvSpPr>
              <p:nvPr/>
            </p:nvSpPr>
            <p:spPr>
              <a:xfrm>
                <a:off x="253353" y="3950709"/>
                <a:ext cx="9913382" cy="1326323"/>
              </a:xfrm>
              <a:prstGeom prst="wedgeRectCallout">
                <a:avLst>
                  <a:gd name="adj1" fmla="val 57310"/>
                  <a:gd name="adj2" fmla="val 55533"/>
                </a:avLst>
              </a:prstGeom>
              <a:blipFill>
                <a:blip r:embed="rId5"/>
                <a:stretch>
                  <a:fillRect l="-514"/>
                </a:stretch>
              </a:blipFill>
              <a:ln w="38100">
                <a:solidFill>
                  <a:schemeClr val="accent1"/>
                </a:solidFill>
              </a:ln>
            </p:spPr>
            <p:txBody>
              <a:bodyPr/>
              <a:lstStyle/>
              <a:p>
                <a:r>
                  <a:rPr lang="en-IN">
                    <a:noFill/>
                  </a:rPr>
                  <a:t> </a:t>
                </a:r>
              </a:p>
            </p:txBody>
          </p:sp>
        </mc:Fallback>
      </mc:AlternateContent>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71107" y="305493"/>
            <a:ext cx="1720892" cy="1720892"/>
          </a:xfrm>
          <a:prstGeom prst="rect">
            <a:avLst/>
          </a:prstGeom>
        </p:spPr>
      </p:pic>
      <mc:AlternateContent xmlns:mc="http://schemas.openxmlformats.org/markup-compatibility/2006" xmlns:a14="http://schemas.microsoft.com/office/drawing/2010/main">
        <mc:Choice Requires="a14">
          <p:sp>
            <p:nvSpPr>
              <p:cNvPr id="17" name="Rectangular Callout 16"/>
              <p:cNvSpPr/>
              <p:nvPr/>
            </p:nvSpPr>
            <p:spPr>
              <a:xfrm>
                <a:off x="945223" y="36190"/>
                <a:ext cx="9452356" cy="1990195"/>
              </a:xfrm>
              <a:prstGeom prst="wedgeRectCallout">
                <a:avLst>
                  <a:gd name="adj1" fmla="val 60929"/>
                  <a:gd name="adj2" fmla="val 25884"/>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Keep in mind that this result holds for </a:t>
                </a:r>
                <a:r>
                  <a:rPr lang="en-IN" sz="2400" i="1" dirty="0" smtClean="0">
                    <a:solidFill>
                      <a:schemeClr val="tx1"/>
                    </a:solidFill>
                    <a:latin typeface="+mj-lt"/>
                  </a:rPr>
                  <a:t>any two </a:t>
                </a:r>
                <a:r>
                  <a:rPr lang="en-IN" sz="2400" dirty="0" smtClean="0">
                    <a:solidFill>
                      <a:schemeClr val="tx1"/>
                    </a:solidFill>
                    <a:latin typeface="+mj-lt"/>
                  </a:rPr>
                  <a:t>(or even more than two) </a:t>
                </a:r>
                <a:r>
                  <a:rPr lang="en-IN" sz="2400" dirty="0" err="1" smtClean="0">
                    <a:solidFill>
                      <a:schemeClr val="tx1"/>
                    </a:solidFill>
                    <a:latin typeface="+mj-lt"/>
                  </a:rPr>
                  <a:t>r.v.s</a:t>
                </a:r>
                <a:r>
                  <a:rPr lang="en-IN" sz="2400" dirty="0" smtClean="0">
                    <a:solidFill>
                      <a:schemeClr val="tx1"/>
                    </a:solidFill>
                    <a:latin typeface="+mj-lt"/>
                  </a:rPr>
                  <a:t> no matter how they are defined. This result holds even if the two </a:t>
                </a:r>
                <a:r>
                  <a:rPr lang="en-IN" sz="2400" dirty="0" err="1" smtClean="0">
                    <a:solidFill>
                      <a:schemeClr val="tx1"/>
                    </a:solidFill>
                    <a:latin typeface="+mj-lt"/>
                  </a:rPr>
                  <a:t>r.v.s</a:t>
                </a:r>
                <a:r>
                  <a:rPr lang="en-IN" sz="2400" dirty="0" smtClean="0">
                    <a:solidFill>
                      <a:schemeClr val="tx1"/>
                    </a:solidFill>
                    <a:latin typeface="+mj-lt"/>
                  </a:rPr>
                  <a:t> are clones of each other! This is so because the proof of this result never uses facts such as </a:t>
                </a:r>
                <a14:m>
                  <m:oMath xmlns:m="http://schemas.openxmlformats.org/officeDocument/2006/math">
                    <m:r>
                      <a:rPr lang="en-IN" sz="2400" b="0" i="1" smtClean="0">
                        <a:solidFill>
                          <a:schemeClr val="tx1"/>
                        </a:solidFill>
                        <a:latin typeface="Cambria Math" panose="02040503050406030204" pitchFamily="18" charset="0"/>
                      </a:rPr>
                      <m:t>𝑌</m:t>
                    </m:r>
                  </m:oMath>
                </a14:m>
                <a:r>
                  <a:rPr lang="en-IN" sz="2400" dirty="0" smtClean="0">
                    <a:solidFill>
                      <a:schemeClr val="tx1"/>
                    </a:solidFill>
                    <a:latin typeface="+mj-lt"/>
                  </a:rPr>
                  <a:t> uses </a:t>
                </a:r>
                <a:r>
                  <a:rPr lang="en-IN" sz="2400" dirty="0" err="1" smtClean="0">
                    <a:solidFill>
                      <a:schemeClr val="tx1"/>
                    </a:solidFill>
                    <a:latin typeface="+mj-lt"/>
                  </a:rPr>
                  <a:t>color</a:t>
                </a:r>
                <a:r>
                  <a:rPr lang="en-IN" sz="2400" dirty="0" smtClean="0">
                    <a:solidFill>
                      <a:schemeClr val="tx1"/>
                    </a:solidFill>
                    <a:latin typeface="+mj-lt"/>
                  </a:rPr>
                  <a:t> in its definition and </a:t>
                </a:r>
                <a14:m>
                  <m:oMath xmlns:m="http://schemas.openxmlformats.org/officeDocument/2006/math">
                    <m:r>
                      <a:rPr lang="en-IN" sz="2400" b="0" i="1" smtClean="0">
                        <a:solidFill>
                          <a:schemeClr val="tx1"/>
                        </a:solidFill>
                        <a:latin typeface="Cambria Math" panose="02040503050406030204" pitchFamily="18" charset="0"/>
                      </a:rPr>
                      <m:t>𝑋</m:t>
                    </m:r>
                  </m:oMath>
                </a14:m>
                <a:r>
                  <a:rPr lang="en-IN" sz="2400" dirty="0" smtClean="0">
                    <a:solidFill>
                      <a:schemeClr val="tx1"/>
                    </a:solidFill>
                    <a:latin typeface="+mj-lt"/>
                  </a:rPr>
                  <a:t> does not etc. Even if both </a:t>
                </a:r>
                <a14:m>
                  <m:oMath xmlns:m="http://schemas.openxmlformats.org/officeDocument/2006/math">
                    <m:r>
                      <a:rPr lang="en-IN" sz="2400" b="0" i="1" smtClean="0">
                        <a:solidFill>
                          <a:schemeClr val="tx1"/>
                        </a:solidFill>
                        <a:latin typeface="Cambria Math" panose="02040503050406030204" pitchFamily="18" charset="0"/>
                      </a:rPr>
                      <m:t>𝑋</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𝑌</m:t>
                    </m:r>
                  </m:oMath>
                </a14:m>
                <a:r>
                  <a:rPr lang="en-IN" sz="2400" dirty="0" smtClean="0">
                    <a:solidFill>
                      <a:schemeClr val="tx1"/>
                    </a:solidFill>
                    <a:latin typeface="+mj-lt"/>
                  </a:rPr>
                  <a:t> were defined using </a:t>
                </a:r>
                <a:r>
                  <a:rPr lang="en-IN" sz="2400" dirty="0" err="1" smtClean="0">
                    <a:solidFill>
                      <a:schemeClr val="tx1"/>
                    </a:solidFill>
                    <a:latin typeface="+mj-lt"/>
                  </a:rPr>
                  <a:t>color</a:t>
                </a:r>
                <a:r>
                  <a:rPr lang="en-IN" sz="2400" dirty="0" smtClean="0">
                    <a:solidFill>
                      <a:schemeClr val="tx1"/>
                    </a:solidFill>
                    <a:latin typeface="+mj-lt"/>
                  </a:rPr>
                  <a:t> of the ball, this result would still be true </a:t>
                </a:r>
                <a:endParaRPr lang="en-IN" sz="2400" dirty="0">
                  <a:solidFill>
                    <a:schemeClr val="tx1"/>
                  </a:solidFill>
                  <a:latin typeface="+mj-lt"/>
                </a:endParaRPr>
              </a:p>
            </p:txBody>
          </p:sp>
        </mc:Choice>
        <mc:Fallback xmlns="">
          <p:sp>
            <p:nvSpPr>
              <p:cNvPr id="17" name="Rectangular Callout 16"/>
              <p:cNvSpPr>
                <a:spLocks noRot="1" noChangeAspect="1" noMove="1" noResize="1" noEditPoints="1" noAdjustHandles="1" noChangeArrowheads="1" noChangeShapeType="1" noTextEdit="1"/>
              </p:cNvSpPr>
              <p:nvPr/>
            </p:nvSpPr>
            <p:spPr>
              <a:xfrm>
                <a:off x="945223" y="36190"/>
                <a:ext cx="9452356" cy="1990195"/>
              </a:xfrm>
              <a:prstGeom prst="wedgeRectCallout">
                <a:avLst>
                  <a:gd name="adj1" fmla="val 60929"/>
                  <a:gd name="adj2" fmla="val 25884"/>
                </a:avLst>
              </a:prstGeom>
              <a:blipFill>
                <a:blip r:embed="rId7"/>
                <a:stretch>
                  <a:fillRect l="-232" b="-4518"/>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204190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par>
                          <p:cTn id="39" fill="hold">
                            <p:stCondLst>
                              <p:cond delay="0"/>
                            </p:stCondLst>
                            <p:childTnLst>
                              <p:par>
                                <p:cTn id="40" presetID="22" presetClass="entr" presetSubtype="2"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right)">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par>
                          <p:cTn id="47" fill="hold">
                            <p:stCondLst>
                              <p:cond delay="0"/>
                            </p:stCondLst>
                            <p:childTnLst>
                              <p:par>
                                <p:cTn id="48" presetID="22" presetClass="entr" presetSubtype="2" fill="hold" grpId="0" nodeType="after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wipe(right)">
                                      <p:cBhvr>
                                        <p:cTn id="50" dur="500"/>
                                        <p:tgtEl>
                                          <p:spTgt spid="8"/>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par>
                          <p:cTn id="55" fill="hold">
                            <p:stCondLst>
                              <p:cond delay="0"/>
                            </p:stCondLst>
                            <p:childTnLst>
                              <p:par>
                                <p:cTn id="56" presetID="22" presetClass="entr" presetSubtype="2" fill="hold" grpId="0" nodeType="after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wipe(right)">
                                      <p:cBhvr>
                                        <p:cTn id="5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15" grpId="0" animBg="1"/>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Joint Distributions on more R.V.s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6537862" cy="5746376"/>
              </a:xfrm>
            </p:spPr>
            <p:txBody>
              <a:bodyPr>
                <a:normAutofit/>
              </a:bodyPr>
              <a:lstStyle/>
              <a:p>
                <a:r>
                  <a:rPr lang="en-IN" dirty="0" smtClean="0"/>
                  <a:t>Suppose we had another </a:t>
                </a:r>
                <a:r>
                  <a:rPr lang="en-IN" dirty="0" err="1" smtClean="0"/>
                  <a:t>r.v</a:t>
                </a:r>
                <a:r>
                  <a:rPr lang="en-IN" dirty="0" smtClean="0"/>
                  <a:t>. say</a:t>
                </a:r>
                <a:br>
                  <a:rPr lang="en-IN" dirty="0" smtClean="0"/>
                </a:br>
                <a14:m>
                  <m:oMath xmlns:m="http://schemas.openxmlformats.org/officeDocument/2006/math">
                    <m:r>
                      <a:rPr lang="en-IN" b="0" i="1" smtClean="0">
                        <a:latin typeface="Cambria Math" panose="02040503050406030204" pitchFamily="18" charset="0"/>
                      </a:rPr>
                      <m:t>𝑍</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4</m:t>
                        </m:r>
                      </m:e>
                    </m:d>
                  </m:oMath>
                </a14:m>
                <a:r>
                  <a:rPr lang="en-IN" dirty="0" smtClean="0"/>
                  <a:t> indicating the row in</a:t>
                </a:r>
                <a:br>
                  <a:rPr lang="en-IN" dirty="0" smtClean="0"/>
                </a:br>
                <a:r>
                  <a:rPr lang="en-IN" dirty="0" smtClean="0"/>
                  <a:t>which the ball is listed i.e. </a:t>
                </a:r>
                <a14:m>
                  <m:oMath xmlns:m="http://schemas.openxmlformats.org/officeDocument/2006/math">
                    <m:r>
                      <a:rPr lang="en-IN" b="0" i="1" smtClean="0">
                        <a:latin typeface="Cambria Math" panose="02040503050406030204" pitchFamily="18" charset="0"/>
                      </a:rPr>
                      <m:t>𝑍</m:t>
                    </m:r>
                    <m:r>
                      <a:rPr lang="en-IN" b="0" i="1" smtClean="0">
                        <a:latin typeface="Cambria Math" panose="02040503050406030204" pitchFamily="18" charset="0"/>
                      </a:rPr>
                      <m:t>=1</m:t>
                    </m:r>
                  </m:oMath>
                </a14:m>
                <a:r>
                  <a:rPr lang="en-IN" b="0" dirty="0" smtClean="0"/>
                  <a:t/>
                </a:r>
                <a:br>
                  <a:rPr lang="en-IN" b="0" dirty="0" smtClean="0"/>
                </a:br>
                <a:r>
                  <a:rPr lang="en-IN" dirty="0" smtClean="0"/>
                  <a:t>if the ball is in the first row, etc.</a:t>
                </a:r>
              </a:p>
              <a:p>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𝑍</m:t>
                        </m:r>
                        <m:r>
                          <a:rPr lang="en-IN" b="0" i="1" smtClean="0">
                            <a:latin typeface="Cambria Math" panose="02040503050406030204" pitchFamily="18" charset="0"/>
                            <a:ea typeface="Cambria Math" panose="02040503050406030204" pitchFamily="18" charset="0"/>
                          </a:rPr>
                          <m:t>=1</m:t>
                        </m:r>
                      </m:e>
                    </m:d>
                    <m:r>
                      <a:rPr lang="en-IN" i="1">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30</m:t>
                        </m:r>
                      </m:num>
                      <m:den>
                        <m:r>
                          <a:rPr lang="en-IN" i="1">
                            <a:latin typeface="Cambria Math" panose="02040503050406030204" pitchFamily="18" charset="0"/>
                            <a:ea typeface="Cambria Math" panose="02040503050406030204" pitchFamily="18" charset="0"/>
                          </a:rPr>
                          <m:t>96</m:t>
                        </m:r>
                      </m:den>
                    </m:f>
                    <m:r>
                      <a:rPr lang="en-IN" b="0" i="1" smtClean="0">
                        <a:latin typeface="Cambria Math" panose="02040503050406030204" pitchFamily="18" charset="0"/>
                        <a:ea typeface="Cambria Math" panose="02040503050406030204" pitchFamily="18" charset="0"/>
                      </a:rPr>
                      <m:t>,</m:t>
                    </m:r>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𝑍</m:t>
                        </m:r>
                        <m:r>
                          <a:rPr lang="en-IN" b="0" i="1" smtClean="0">
                            <a:latin typeface="Cambria Math" panose="02040503050406030204" pitchFamily="18" charset="0"/>
                            <a:ea typeface="Cambria Math" panose="02040503050406030204" pitchFamily="18" charset="0"/>
                          </a:rPr>
                          <m:t>=2</m:t>
                        </m:r>
                      </m:e>
                    </m:d>
                    <m:r>
                      <a:rPr lang="en-IN" b="0" i="1" smtClean="0">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21</m:t>
                        </m:r>
                      </m:num>
                      <m:den>
                        <m:r>
                          <a:rPr lang="en-IN" i="1">
                            <a:latin typeface="Cambria Math" panose="02040503050406030204" pitchFamily="18" charset="0"/>
                            <a:ea typeface="Cambria Math" panose="02040503050406030204" pitchFamily="18" charset="0"/>
                          </a:rPr>
                          <m:t>96</m:t>
                        </m:r>
                      </m:den>
                    </m:f>
                    <m:r>
                      <a:rPr lang="en-IN" b="0" i="1" smtClean="0">
                        <a:latin typeface="Cambria Math" panose="02040503050406030204" pitchFamily="18" charset="0"/>
                        <a:ea typeface="Cambria Math" panose="02040503050406030204" pitchFamily="18" charset="0"/>
                      </a:rPr>
                      <m:t>, </m:t>
                    </m:r>
                  </m:oMath>
                </a14:m>
                <a:endParaRPr lang="en-IN" b="0" i="1" dirty="0" smtClean="0">
                  <a:latin typeface="Cambria Math" panose="02040503050406030204" pitchFamily="18" charset="0"/>
                  <a:ea typeface="Cambria Math" panose="02040503050406030204" pitchFamily="18" charset="0"/>
                </a:endParaRPr>
              </a:p>
              <a:p>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𝑍</m:t>
                        </m:r>
                        <m:r>
                          <a:rPr lang="en-IN" b="0" i="1" smtClean="0">
                            <a:latin typeface="Cambria Math" panose="02040503050406030204" pitchFamily="18" charset="0"/>
                            <a:ea typeface="Cambria Math" panose="02040503050406030204" pitchFamily="18" charset="0"/>
                          </a:rPr>
                          <m:t>=3</m:t>
                        </m:r>
                      </m:e>
                    </m:d>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22</m:t>
                        </m:r>
                      </m:num>
                      <m:den>
                        <m:r>
                          <a:rPr lang="en-IN" i="1">
                            <a:latin typeface="Cambria Math" panose="02040503050406030204" pitchFamily="18" charset="0"/>
                            <a:ea typeface="Cambria Math" panose="02040503050406030204" pitchFamily="18" charset="0"/>
                          </a:rPr>
                          <m:t>96</m:t>
                        </m:r>
                      </m:den>
                    </m:f>
                    <m:r>
                      <a:rPr lang="en-IN" b="0" i="1" smtClean="0">
                        <a:latin typeface="Cambria Math" panose="02040503050406030204" pitchFamily="18" charset="0"/>
                        <a:ea typeface="Cambria Math" panose="02040503050406030204" pitchFamily="18" charset="0"/>
                      </a:rPr>
                      <m:t>,</m:t>
                    </m:r>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𝑍</m:t>
                        </m:r>
                        <m:r>
                          <a:rPr lang="en-IN" b="0" i="1" smtClean="0">
                            <a:latin typeface="Cambria Math" panose="02040503050406030204" pitchFamily="18" charset="0"/>
                            <a:ea typeface="Cambria Math" panose="02040503050406030204" pitchFamily="18" charset="0"/>
                          </a:rPr>
                          <m:t>=4</m:t>
                        </m:r>
                      </m:e>
                    </m:d>
                    <m:r>
                      <a:rPr lang="en-IN" b="0" i="1" smtClean="0">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23</m:t>
                        </m:r>
                      </m:num>
                      <m:den>
                        <m:r>
                          <a:rPr lang="en-IN" i="1">
                            <a:latin typeface="Cambria Math" panose="02040503050406030204" pitchFamily="18" charset="0"/>
                            <a:ea typeface="Cambria Math" panose="02040503050406030204" pitchFamily="18" charset="0"/>
                          </a:rPr>
                          <m:t>96</m:t>
                        </m:r>
                      </m:den>
                    </m:f>
                  </m:oMath>
                </a14:m>
                <a:endParaRPr lang="en-IN" dirty="0" smtClean="0"/>
              </a:p>
              <a:p>
                <a:r>
                  <a:rPr lang="en-IN" dirty="0" smtClean="0"/>
                  <a:t>We could define a joint probability distributions on the three RVs now</a:t>
                </a:r>
              </a:p>
              <a:p>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𝑧</m:t>
                        </m:r>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𝑍</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𝑧</m:t>
                        </m:r>
                      </m:e>
                    </m:d>
                  </m:oMath>
                </a14:m>
                <a:endParaRPr lang="en-IN" dirty="0" smtClean="0"/>
              </a:p>
              <a:p>
                <a:endParaRPr lang="en-I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6537862" cy="5746376"/>
              </a:xfrm>
              <a:blipFill>
                <a:blip r:embed="rId2"/>
                <a:stretch>
                  <a:fillRect l="-1026" t="-25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17</a:t>
            </a:fld>
            <a:endParaRPr lang="en-US" dirty="0"/>
          </a:p>
        </p:txBody>
      </p:sp>
      <p:grpSp>
        <p:nvGrpSpPr>
          <p:cNvPr id="5" name="Group 4"/>
          <p:cNvGrpSpPr/>
          <p:nvPr/>
        </p:nvGrpSpPr>
        <p:grpSpPr>
          <a:xfrm>
            <a:off x="6173922" y="1111624"/>
            <a:ext cx="5674398" cy="4093341"/>
            <a:chOff x="6173922" y="1111624"/>
            <a:chExt cx="5674398" cy="4093341"/>
          </a:xfrm>
        </p:grpSpPr>
        <p:grpSp>
          <p:nvGrpSpPr>
            <p:cNvPr id="6" name="Group 5"/>
            <p:cNvGrpSpPr/>
            <p:nvPr/>
          </p:nvGrpSpPr>
          <p:grpSpPr>
            <a:xfrm>
              <a:off x="6173922" y="1111624"/>
              <a:ext cx="770562" cy="4093341"/>
              <a:chOff x="6173922" y="1111624"/>
              <a:chExt cx="770562" cy="4093341"/>
            </a:xfrm>
          </p:grpSpPr>
          <p:sp>
            <p:nvSpPr>
              <p:cNvPr id="32" name="Oval 31"/>
              <p:cNvSpPr/>
              <p:nvPr/>
            </p:nvSpPr>
            <p:spPr>
              <a:xfrm>
                <a:off x="6173922"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33" name="Oval 32"/>
              <p:cNvSpPr/>
              <p:nvPr/>
            </p:nvSpPr>
            <p:spPr>
              <a:xfrm>
                <a:off x="6173922"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34" name="Oval 33"/>
              <p:cNvSpPr/>
              <p:nvPr/>
            </p:nvSpPr>
            <p:spPr>
              <a:xfrm>
                <a:off x="6173922"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35" name="Oval 34"/>
              <p:cNvSpPr/>
              <p:nvPr/>
            </p:nvSpPr>
            <p:spPr>
              <a:xfrm>
                <a:off x="6173922" y="4434403"/>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grpSp>
        <p:grpSp>
          <p:nvGrpSpPr>
            <p:cNvPr id="7" name="Group 6"/>
            <p:cNvGrpSpPr/>
            <p:nvPr/>
          </p:nvGrpSpPr>
          <p:grpSpPr>
            <a:xfrm>
              <a:off x="7154689" y="1111624"/>
              <a:ext cx="770562" cy="4093341"/>
              <a:chOff x="7192390" y="1111624"/>
              <a:chExt cx="770562" cy="4093341"/>
            </a:xfrm>
          </p:grpSpPr>
          <p:sp>
            <p:nvSpPr>
              <p:cNvPr id="28" name="Oval 27"/>
              <p:cNvSpPr/>
              <p:nvPr/>
            </p:nvSpPr>
            <p:spPr>
              <a:xfrm>
                <a:off x="7192390"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29" name="Oval 28"/>
              <p:cNvSpPr/>
              <p:nvPr/>
            </p:nvSpPr>
            <p:spPr>
              <a:xfrm>
                <a:off x="7192390"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30" name="Oval 29"/>
              <p:cNvSpPr/>
              <p:nvPr/>
            </p:nvSpPr>
            <p:spPr>
              <a:xfrm>
                <a:off x="7192390"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31" name="Oval 30"/>
              <p:cNvSpPr/>
              <p:nvPr/>
            </p:nvSpPr>
            <p:spPr>
              <a:xfrm>
                <a:off x="7192390" y="4434403"/>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grpSp>
        <p:grpSp>
          <p:nvGrpSpPr>
            <p:cNvPr id="8" name="Group 7"/>
            <p:cNvGrpSpPr/>
            <p:nvPr/>
          </p:nvGrpSpPr>
          <p:grpSpPr>
            <a:xfrm>
              <a:off x="8135456" y="1111624"/>
              <a:ext cx="770562" cy="4093341"/>
              <a:chOff x="8159651" y="1111624"/>
              <a:chExt cx="770562" cy="4093341"/>
            </a:xfrm>
          </p:grpSpPr>
          <p:sp>
            <p:nvSpPr>
              <p:cNvPr id="24" name="Oval 23"/>
              <p:cNvSpPr/>
              <p:nvPr/>
            </p:nvSpPr>
            <p:spPr>
              <a:xfrm>
                <a:off x="8159651" y="1111624"/>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25" name="Oval 24"/>
              <p:cNvSpPr/>
              <p:nvPr/>
            </p:nvSpPr>
            <p:spPr>
              <a:xfrm>
                <a:off x="8159651"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26" name="Oval 25"/>
              <p:cNvSpPr/>
              <p:nvPr/>
            </p:nvSpPr>
            <p:spPr>
              <a:xfrm>
                <a:off x="8159651" y="3326810"/>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27" name="Oval 26"/>
              <p:cNvSpPr/>
              <p:nvPr/>
            </p:nvSpPr>
            <p:spPr>
              <a:xfrm>
                <a:off x="8159651"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grpSp>
        <p:grpSp>
          <p:nvGrpSpPr>
            <p:cNvPr id="9" name="Group 8"/>
            <p:cNvGrpSpPr/>
            <p:nvPr/>
          </p:nvGrpSpPr>
          <p:grpSpPr>
            <a:xfrm>
              <a:off x="9116223" y="1111624"/>
              <a:ext cx="770562" cy="4093341"/>
              <a:chOff x="9140294" y="1111624"/>
              <a:chExt cx="770562" cy="4093341"/>
            </a:xfrm>
          </p:grpSpPr>
          <p:sp>
            <p:nvSpPr>
              <p:cNvPr id="20" name="Oval 19"/>
              <p:cNvSpPr/>
              <p:nvPr/>
            </p:nvSpPr>
            <p:spPr>
              <a:xfrm>
                <a:off x="9140294"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21" name="Oval 20"/>
              <p:cNvSpPr/>
              <p:nvPr/>
            </p:nvSpPr>
            <p:spPr>
              <a:xfrm>
                <a:off x="9140294"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22" name="Oval 21"/>
              <p:cNvSpPr/>
              <p:nvPr/>
            </p:nvSpPr>
            <p:spPr>
              <a:xfrm>
                <a:off x="9140294"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23" name="Oval 22"/>
              <p:cNvSpPr/>
              <p:nvPr/>
            </p:nvSpPr>
            <p:spPr>
              <a:xfrm>
                <a:off x="9140294" y="4434403"/>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grpSp>
        <p:grpSp>
          <p:nvGrpSpPr>
            <p:cNvPr id="10" name="Group 9"/>
            <p:cNvGrpSpPr/>
            <p:nvPr/>
          </p:nvGrpSpPr>
          <p:grpSpPr>
            <a:xfrm>
              <a:off x="10096990" y="1111624"/>
              <a:ext cx="770562" cy="4093341"/>
              <a:chOff x="10120937" y="1111624"/>
              <a:chExt cx="770562" cy="4093341"/>
            </a:xfrm>
          </p:grpSpPr>
          <p:sp>
            <p:nvSpPr>
              <p:cNvPr id="16" name="Oval 15"/>
              <p:cNvSpPr/>
              <p:nvPr/>
            </p:nvSpPr>
            <p:spPr>
              <a:xfrm>
                <a:off x="10120937" y="1111624"/>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17" name="Oval 16"/>
              <p:cNvSpPr/>
              <p:nvPr/>
            </p:nvSpPr>
            <p:spPr>
              <a:xfrm>
                <a:off x="10120937"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18" name="Oval 17"/>
              <p:cNvSpPr/>
              <p:nvPr/>
            </p:nvSpPr>
            <p:spPr>
              <a:xfrm>
                <a:off x="10120937"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19" name="Oval 18"/>
              <p:cNvSpPr/>
              <p:nvPr/>
            </p:nvSpPr>
            <p:spPr>
              <a:xfrm>
                <a:off x="10120937"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grpSp>
        <p:grpSp>
          <p:nvGrpSpPr>
            <p:cNvPr id="11" name="Group 10"/>
            <p:cNvGrpSpPr/>
            <p:nvPr/>
          </p:nvGrpSpPr>
          <p:grpSpPr>
            <a:xfrm>
              <a:off x="11077758" y="1111624"/>
              <a:ext cx="770562" cy="4093341"/>
              <a:chOff x="11077758" y="1111624"/>
              <a:chExt cx="770562" cy="4093341"/>
            </a:xfrm>
          </p:grpSpPr>
          <p:sp>
            <p:nvSpPr>
              <p:cNvPr id="12" name="Oval 11"/>
              <p:cNvSpPr/>
              <p:nvPr/>
            </p:nvSpPr>
            <p:spPr>
              <a:xfrm>
                <a:off x="11077758"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13" name="Oval 12"/>
              <p:cNvSpPr/>
              <p:nvPr/>
            </p:nvSpPr>
            <p:spPr>
              <a:xfrm>
                <a:off x="11077758"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14" name="Oval 13"/>
              <p:cNvSpPr/>
              <p:nvPr/>
            </p:nvSpPr>
            <p:spPr>
              <a:xfrm>
                <a:off x="11077758" y="3326810"/>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15" name="Oval 14"/>
              <p:cNvSpPr/>
              <p:nvPr/>
            </p:nvSpPr>
            <p:spPr>
              <a:xfrm>
                <a:off x="11077758"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grpSp>
      </p:grpSp>
      <p:grpSp>
        <p:nvGrpSpPr>
          <p:cNvPr id="36" name="Group 35"/>
          <p:cNvGrpSpPr/>
          <p:nvPr/>
        </p:nvGrpSpPr>
        <p:grpSpPr>
          <a:xfrm>
            <a:off x="6635835" y="1634361"/>
            <a:ext cx="5521133" cy="3818428"/>
            <a:chOff x="6635835" y="1634361"/>
            <a:chExt cx="5521133" cy="3818428"/>
          </a:xfrm>
        </p:grpSpPr>
        <p:grpSp>
          <p:nvGrpSpPr>
            <p:cNvPr id="37" name="Group 36"/>
            <p:cNvGrpSpPr/>
            <p:nvPr/>
          </p:nvGrpSpPr>
          <p:grpSpPr>
            <a:xfrm>
              <a:off x="6635835" y="1634361"/>
              <a:ext cx="5521133" cy="495649"/>
              <a:chOff x="6635835" y="1634361"/>
              <a:chExt cx="5521133" cy="495649"/>
            </a:xfrm>
          </p:grpSpPr>
          <mc:AlternateContent xmlns:mc="http://schemas.openxmlformats.org/markup-compatibility/2006" xmlns:a14="http://schemas.microsoft.com/office/drawing/2010/main">
            <mc:Choice Requires="a14">
              <p:sp>
                <p:nvSpPr>
                  <p:cNvPr id="59" name="TextBox 58"/>
                  <p:cNvSpPr txBox="1"/>
                  <p:nvPr/>
                </p:nvSpPr>
                <p:spPr>
                  <a:xfrm>
                    <a:off x="663583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59" name="TextBox 58"/>
                  <p:cNvSpPr txBox="1">
                    <a:spLocks noRot="1" noChangeAspect="1" noMove="1" noResize="1" noEditPoints="1" noAdjustHandles="1" noChangeArrowheads="1" noChangeShapeType="1" noTextEdit="1"/>
                  </p:cNvSpPr>
                  <p:nvPr/>
                </p:nvSpPr>
                <p:spPr>
                  <a:xfrm>
                    <a:off x="6635835" y="1634361"/>
                    <a:ext cx="617296" cy="495649"/>
                  </a:xfrm>
                  <a:prstGeom prst="rect">
                    <a:avLst/>
                  </a:prstGeom>
                  <a:blipFill>
                    <a:blip r:embed="rId3"/>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761660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60" name="TextBox 59"/>
                  <p:cNvSpPr txBox="1">
                    <a:spLocks noRot="1" noChangeAspect="1" noMove="1" noResize="1" noEditPoints="1" noAdjustHandles="1" noChangeArrowheads="1" noChangeShapeType="1" noTextEdit="1"/>
                  </p:cNvSpPr>
                  <p:nvPr/>
                </p:nvSpPr>
                <p:spPr>
                  <a:xfrm>
                    <a:off x="7616602" y="1634361"/>
                    <a:ext cx="617296" cy="495649"/>
                  </a:xfrm>
                  <a:prstGeom prst="rect">
                    <a:avLst/>
                  </a:prstGeom>
                  <a:blipFill>
                    <a:blip r:embed="rId4"/>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8597369"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61" name="TextBox 60"/>
                  <p:cNvSpPr txBox="1">
                    <a:spLocks noRot="1" noChangeAspect="1" noMove="1" noResize="1" noEditPoints="1" noAdjustHandles="1" noChangeArrowheads="1" noChangeShapeType="1" noTextEdit="1"/>
                  </p:cNvSpPr>
                  <p:nvPr/>
                </p:nvSpPr>
                <p:spPr>
                  <a:xfrm>
                    <a:off x="8597369" y="1634361"/>
                    <a:ext cx="617296" cy="495649"/>
                  </a:xfrm>
                  <a:prstGeom prst="rect">
                    <a:avLst/>
                  </a:prstGeom>
                  <a:blipFill>
                    <a:blip r:embed="rId5"/>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9578136"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62" name="TextBox 61"/>
                  <p:cNvSpPr txBox="1">
                    <a:spLocks noRot="1" noChangeAspect="1" noMove="1" noResize="1" noEditPoints="1" noAdjustHandles="1" noChangeArrowheads="1" noChangeShapeType="1" noTextEdit="1"/>
                  </p:cNvSpPr>
                  <p:nvPr/>
                </p:nvSpPr>
                <p:spPr>
                  <a:xfrm>
                    <a:off x="9578136" y="1634361"/>
                    <a:ext cx="617296" cy="495649"/>
                  </a:xfrm>
                  <a:prstGeom prst="rect">
                    <a:avLst/>
                  </a:prstGeom>
                  <a:blipFill>
                    <a:blip r:embed="rId3"/>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1055890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6</m:t>
                              </m:r>
                            </m:den>
                          </m:f>
                        </m:oMath>
                      </m:oMathPara>
                    </a14:m>
                    <a:endParaRPr lang="en-IN" sz="1400" dirty="0"/>
                  </a:p>
                </p:txBody>
              </p:sp>
            </mc:Choice>
            <mc:Fallback xmlns="">
              <p:sp>
                <p:nvSpPr>
                  <p:cNvPr id="63" name="TextBox 62"/>
                  <p:cNvSpPr txBox="1">
                    <a:spLocks noRot="1" noChangeAspect="1" noMove="1" noResize="1" noEditPoints="1" noAdjustHandles="1" noChangeArrowheads="1" noChangeShapeType="1" noTextEdit="1"/>
                  </p:cNvSpPr>
                  <p:nvPr/>
                </p:nvSpPr>
                <p:spPr>
                  <a:xfrm>
                    <a:off x="10558905" y="1634361"/>
                    <a:ext cx="617296" cy="495649"/>
                  </a:xfrm>
                  <a:prstGeom prst="rect">
                    <a:avLst/>
                  </a:prstGeom>
                  <a:blipFill>
                    <a:blip r:embed="rId6"/>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1153967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64" name="TextBox 63"/>
                  <p:cNvSpPr txBox="1">
                    <a:spLocks noRot="1" noChangeAspect="1" noMove="1" noResize="1" noEditPoints="1" noAdjustHandles="1" noChangeArrowheads="1" noChangeShapeType="1" noTextEdit="1"/>
                  </p:cNvSpPr>
                  <p:nvPr/>
                </p:nvSpPr>
                <p:spPr>
                  <a:xfrm>
                    <a:off x="11539672" y="1634361"/>
                    <a:ext cx="617296" cy="495649"/>
                  </a:xfrm>
                  <a:prstGeom prst="rect">
                    <a:avLst/>
                  </a:prstGeom>
                  <a:blipFill>
                    <a:blip r:embed="rId7"/>
                    <a:stretch>
                      <a:fillRect b="-2469"/>
                    </a:stretch>
                  </a:blipFill>
                </p:spPr>
                <p:txBody>
                  <a:bodyPr/>
                  <a:lstStyle/>
                  <a:p>
                    <a:r>
                      <a:rPr lang="en-IN">
                        <a:noFill/>
                      </a:rPr>
                      <a:t> </a:t>
                    </a:r>
                  </a:p>
                </p:txBody>
              </p:sp>
            </mc:Fallback>
          </mc:AlternateContent>
        </p:grpSp>
        <p:grpSp>
          <p:nvGrpSpPr>
            <p:cNvPr id="38" name="Group 37"/>
            <p:cNvGrpSpPr/>
            <p:nvPr/>
          </p:nvGrpSpPr>
          <p:grpSpPr>
            <a:xfrm>
              <a:off x="6635835" y="2709794"/>
              <a:ext cx="5521133" cy="495649"/>
              <a:chOff x="6635835" y="1634361"/>
              <a:chExt cx="5521133" cy="495649"/>
            </a:xfrm>
          </p:grpSpPr>
          <mc:AlternateContent xmlns:mc="http://schemas.openxmlformats.org/markup-compatibility/2006" xmlns:a14="http://schemas.microsoft.com/office/drawing/2010/main">
            <mc:Choice Requires="a14">
              <p:sp>
                <p:nvSpPr>
                  <p:cNvPr id="53" name="TextBox 52"/>
                  <p:cNvSpPr txBox="1"/>
                  <p:nvPr/>
                </p:nvSpPr>
                <p:spPr>
                  <a:xfrm>
                    <a:off x="663583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48</m:t>
                              </m:r>
                            </m:den>
                          </m:f>
                        </m:oMath>
                      </m:oMathPara>
                    </a14:m>
                    <a:endParaRPr lang="en-IN" sz="1400" dirty="0"/>
                  </a:p>
                </p:txBody>
              </p:sp>
            </mc:Choice>
            <mc:Fallback xmlns="">
              <p:sp>
                <p:nvSpPr>
                  <p:cNvPr id="53" name="TextBox 52"/>
                  <p:cNvSpPr txBox="1">
                    <a:spLocks noRot="1" noChangeAspect="1" noMove="1" noResize="1" noEditPoints="1" noAdjustHandles="1" noChangeArrowheads="1" noChangeShapeType="1" noTextEdit="1"/>
                  </p:cNvSpPr>
                  <p:nvPr/>
                </p:nvSpPr>
                <p:spPr>
                  <a:xfrm>
                    <a:off x="6635835" y="1634361"/>
                    <a:ext cx="617296" cy="495649"/>
                  </a:xfrm>
                  <a:prstGeom prst="rect">
                    <a:avLst/>
                  </a:prstGeom>
                  <a:blipFill>
                    <a:blip r:embed="rId8"/>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761660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54" name="TextBox 53"/>
                  <p:cNvSpPr txBox="1">
                    <a:spLocks noRot="1" noChangeAspect="1" noMove="1" noResize="1" noEditPoints="1" noAdjustHandles="1" noChangeArrowheads="1" noChangeShapeType="1" noTextEdit="1"/>
                  </p:cNvSpPr>
                  <p:nvPr/>
                </p:nvSpPr>
                <p:spPr>
                  <a:xfrm>
                    <a:off x="7616602" y="1634361"/>
                    <a:ext cx="617296" cy="495649"/>
                  </a:xfrm>
                  <a:prstGeom prst="rect">
                    <a:avLst/>
                  </a:prstGeom>
                  <a:blipFill>
                    <a:blip r:embed="rId9"/>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8597369"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12</m:t>
                              </m:r>
                            </m:den>
                          </m:f>
                        </m:oMath>
                      </m:oMathPara>
                    </a14:m>
                    <a:endParaRPr lang="en-IN" sz="1400" dirty="0"/>
                  </a:p>
                </p:txBody>
              </p:sp>
            </mc:Choice>
            <mc:Fallback xmlns="">
              <p:sp>
                <p:nvSpPr>
                  <p:cNvPr id="55" name="TextBox 54"/>
                  <p:cNvSpPr txBox="1">
                    <a:spLocks noRot="1" noChangeAspect="1" noMove="1" noResize="1" noEditPoints="1" noAdjustHandles="1" noChangeArrowheads="1" noChangeShapeType="1" noTextEdit="1"/>
                  </p:cNvSpPr>
                  <p:nvPr/>
                </p:nvSpPr>
                <p:spPr>
                  <a:xfrm>
                    <a:off x="8597369" y="1634361"/>
                    <a:ext cx="617296" cy="495649"/>
                  </a:xfrm>
                  <a:prstGeom prst="rect">
                    <a:avLst/>
                  </a:prstGeom>
                  <a:blipFill>
                    <a:blip r:embed="rId10"/>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9578136"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56" name="TextBox 55"/>
                  <p:cNvSpPr txBox="1">
                    <a:spLocks noRot="1" noChangeAspect="1" noMove="1" noResize="1" noEditPoints="1" noAdjustHandles="1" noChangeArrowheads="1" noChangeShapeType="1" noTextEdit="1"/>
                  </p:cNvSpPr>
                  <p:nvPr/>
                </p:nvSpPr>
                <p:spPr>
                  <a:xfrm>
                    <a:off x="9578136" y="1634361"/>
                    <a:ext cx="617296" cy="495649"/>
                  </a:xfrm>
                  <a:prstGeom prst="rect">
                    <a:avLst/>
                  </a:prstGeom>
                  <a:blipFill>
                    <a:blip r:embed="rId11"/>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1055890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48</m:t>
                              </m:r>
                            </m:den>
                          </m:f>
                        </m:oMath>
                      </m:oMathPara>
                    </a14:m>
                    <a:endParaRPr lang="en-IN" sz="1400" dirty="0"/>
                  </a:p>
                </p:txBody>
              </p:sp>
            </mc:Choice>
            <mc:Fallback xmlns="">
              <p:sp>
                <p:nvSpPr>
                  <p:cNvPr id="57" name="TextBox 56"/>
                  <p:cNvSpPr txBox="1">
                    <a:spLocks noRot="1" noChangeAspect="1" noMove="1" noResize="1" noEditPoints="1" noAdjustHandles="1" noChangeArrowheads="1" noChangeShapeType="1" noTextEdit="1"/>
                  </p:cNvSpPr>
                  <p:nvPr/>
                </p:nvSpPr>
                <p:spPr>
                  <a:xfrm>
                    <a:off x="10558905" y="1634361"/>
                    <a:ext cx="617296" cy="495649"/>
                  </a:xfrm>
                  <a:prstGeom prst="rect">
                    <a:avLst/>
                  </a:prstGeom>
                  <a:blipFill>
                    <a:blip r:embed="rId8"/>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1153967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58" name="TextBox 57"/>
                  <p:cNvSpPr txBox="1">
                    <a:spLocks noRot="1" noChangeAspect="1" noMove="1" noResize="1" noEditPoints="1" noAdjustHandles="1" noChangeArrowheads="1" noChangeShapeType="1" noTextEdit="1"/>
                  </p:cNvSpPr>
                  <p:nvPr/>
                </p:nvSpPr>
                <p:spPr>
                  <a:xfrm>
                    <a:off x="11539672" y="1634361"/>
                    <a:ext cx="617296" cy="495649"/>
                  </a:xfrm>
                  <a:prstGeom prst="rect">
                    <a:avLst/>
                  </a:prstGeom>
                  <a:blipFill>
                    <a:blip r:embed="rId12"/>
                    <a:stretch>
                      <a:fillRect b="-1235"/>
                    </a:stretch>
                  </a:blipFill>
                </p:spPr>
                <p:txBody>
                  <a:bodyPr/>
                  <a:lstStyle/>
                  <a:p>
                    <a:r>
                      <a:rPr lang="en-IN">
                        <a:noFill/>
                      </a:rPr>
                      <a:t> </a:t>
                    </a:r>
                  </a:p>
                </p:txBody>
              </p:sp>
            </mc:Fallback>
          </mc:AlternateContent>
        </p:grpSp>
        <p:grpSp>
          <p:nvGrpSpPr>
            <p:cNvPr id="39" name="Group 38"/>
            <p:cNvGrpSpPr/>
            <p:nvPr/>
          </p:nvGrpSpPr>
          <p:grpSpPr>
            <a:xfrm>
              <a:off x="6635835" y="3849547"/>
              <a:ext cx="5521133" cy="495649"/>
              <a:chOff x="6635835" y="1634361"/>
              <a:chExt cx="5521133" cy="495649"/>
            </a:xfrm>
          </p:grpSpPr>
          <mc:AlternateContent xmlns:mc="http://schemas.openxmlformats.org/markup-compatibility/2006" xmlns:a14="http://schemas.microsoft.com/office/drawing/2010/main">
            <mc:Choice Requires="a14">
              <p:sp>
                <p:nvSpPr>
                  <p:cNvPr id="47" name="TextBox 46"/>
                  <p:cNvSpPr txBox="1"/>
                  <p:nvPr/>
                </p:nvSpPr>
                <p:spPr>
                  <a:xfrm>
                    <a:off x="663583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16</m:t>
                              </m:r>
                            </m:den>
                          </m:f>
                        </m:oMath>
                      </m:oMathPara>
                    </a14:m>
                    <a:endParaRPr lang="en-IN" sz="1400" dirty="0"/>
                  </a:p>
                </p:txBody>
              </p:sp>
            </mc:Choice>
            <mc:Fallback xmlns="">
              <p:sp>
                <p:nvSpPr>
                  <p:cNvPr id="47" name="TextBox 46"/>
                  <p:cNvSpPr txBox="1">
                    <a:spLocks noRot="1" noChangeAspect="1" noMove="1" noResize="1" noEditPoints="1" noAdjustHandles="1" noChangeArrowheads="1" noChangeShapeType="1" noTextEdit="1"/>
                  </p:cNvSpPr>
                  <p:nvPr/>
                </p:nvSpPr>
                <p:spPr>
                  <a:xfrm>
                    <a:off x="6635835" y="1634361"/>
                    <a:ext cx="617296" cy="495649"/>
                  </a:xfrm>
                  <a:prstGeom prst="rect">
                    <a:avLst/>
                  </a:prstGeom>
                  <a:blipFill>
                    <a:blip r:embed="rId13"/>
                    <a:stretch>
                      <a:fillRect b="-122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761660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48" name="TextBox 47"/>
                  <p:cNvSpPr txBox="1">
                    <a:spLocks noRot="1" noChangeAspect="1" noMove="1" noResize="1" noEditPoints="1" noAdjustHandles="1" noChangeArrowheads="1" noChangeShapeType="1" noTextEdit="1"/>
                  </p:cNvSpPr>
                  <p:nvPr/>
                </p:nvSpPr>
                <p:spPr>
                  <a:xfrm>
                    <a:off x="7616602" y="1634361"/>
                    <a:ext cx="617296" cy="495649"/>
                  </a:xfrm>
                  <a:prstGeom prst="rect">
                    <a:avLst/>
                  </a:prstGeom>
                  <a:blipFill>
                    <a:blip r:embed="rId4"/>
                    <a:stretch>
                      <a:fillRect b="-122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8597369"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48</m:t>
                              </m:r>
                            </m:den>
                          </m:f>
                        </m:oMath>
                      </m:oMathPara>
                    </a14:m>
                    <a:endParaRPr lang="en-IN" sz="1400" dirty="0"/>
                  </a:p>
                </p:txBody>
              </p:sp>
            </mc:Choice>
            <mc:Fallback xmlns="">
              <p:sp>
                <p:nvSpPr>
                  <p:cNvPr id="49" name="TextBox 48"/>
                  <p:cNvSpPr txBox="1">
                    <a:spLocks noRot="1" noChangeAspect="1" noMove="1" noResize="1" noEditPoints="1" noAdjustHandles="1" noChangeArrowheads="1" noChangeShapeType="1" noTextEdit="1"/>
                  </p:cNvSpPr>
                  <p:nvPr/>
                </p:nvSpPr>
                <p:spPr>
                  <a:xfrm>
                    <a:off x="8597369" y="1634361"/>
                    <a:ext cx="617296" cy="495649"/>
                  </a:xfrm>
                  <a:prstGeom prst="rect">
                    <a:avLst/>
                  </a:prstGeom>
                  <a:blipFill>
                    <a:blip r:embed="rId14"/>
                    <a:stretch>
                      <a:fillRect b="-122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9578136"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50" name="TextBox 49"/>
                  <p:cNvSpPr txBox="1">
                    <a:spLocks noRot="1" noChangeAspect="1" noMove="1" noResize="1" noEditPoints="1" noAdjustHandles="1" noChangeArrowheads="1" noChangeShapeType="1" noTextEdit="1"/>
                  </p:cNvSpPr>
                  <p:nvPr/>
                </p:nvSpPr>
                <p:spPr>
                  <a:xfrm>
                    <a:off x="9578136" y="1634361"/>
                    <a:ext cx="617296" cy="495649"/>
                  </a:xfrm>
                  <a:prstGeom prst="rect">
                    <a:avLst/>
                  </a:prstGeom>
                  <a:blipFill>
                    <a:blip r:embed="rId7"/>
                    <a:stretch>
                      <a:fillRect b="-122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1055890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12</m:t>
                              </m:r>
                            </m:den>
                          </m:f>
                        </m:oMath>
                      </m:oMathPara>
                    </a14:m>
                    <a:endParaRPr lang="en-IN" sz="1400" dirty="0"/>
                  </a:p>
                </p:txBody>
              </p:sp>
            </mc:Choice>
            <mc:Fallback xmlns="">
              <p:sp>
                <p:nvSpPr>
                  <p:cNvPr id="51" name="TextBox 50"/>
                  <p:cNvSpPr txBox="1">
                    <a:spLocks noRot="1" noChangeAspect="1" noMove="1" noResize="1" noEditPoints="1" noAdjustHandles="1" noChangeArrowheads="1" noChangeShapeType="1" noTextEdit="1"/>
                  </p:cNvSpPr>
                  <p:nvPr/>
                </p:nvSpPr>
                <p:spPr>
                  <a:xfrm>
                    <a:off x="10558905" y="1634361"/>
                    <a:ext cx="617296" cy="495649"/>
                  </a:xfrm>
                  <a:prstGeom prst="rect">
                    <a:avLst/>
                  </a:prstGeom>
                  <a:blipFill>
                    <a:blip r:embed="rId15"/>
                    <a:stretch>
                      <a:fillRect b="-122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1153967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52" name="TextBox 51"/>
                  <p:cNvSpPr txBox="1">
                    <a:spLocks noRot="1" noChangeAspect="1" noMove="1" noResize="1" noEditPoints="1" noAdjustHandles="1" noChangeArrowheads="1" noChangeShapeType="1" noTextEdit="1"/>
                  </p:cNvSpPr>
                  <p:nvPr/>
                </p:nvSpPr>
                <p:spPr>
                  <a:xfrm>
                    <a:off x="11539672" y="1634361"/>
                    <a:ext cx="617296" cy="495649"/>
                  </a:xfrm>
                  <a:prstGeom prst="rect">
                    <a:avLst/>
                  </a:prstGeom>
                  <a:blipFill>
                    <a:blip r:embed="rId7"/>
                    <a:stretch>
                      <a:fillRect b="-1220"/>
                    </a:stretch>
                  </a:blipFill>
                </p:spPr>
                <p:txBody>
                  <a:bodyPr/>
                  <a:lstStyle/>
                  <a:p>
                    <a:r>
                      <a:rPr lang="en-IN">
                        <a:noFill/>
                      </a:rPr>
                      <a:t> </a:t>
                    </a:r>
                  </a:p>
                </p:txBody>
              </p:sp>
            </mc:Fallback>
          </mc:AlternateContent>
        </p:grpSp>
        <p:grpSp>
          <p:nvGrpSpPr>
            <p:cNvPr id="40" name="Group 39"/>
            <p:cNvGrpSpPr/>
            <p:nvPr/>
          </p:nvGrpSpPr>
          <p:grpSpPr>
            <a:xfrm>
              <a:off x="6635835" y="4957140"/>
              <a:ext cx="5521133" cy="495649"/>
              <a:chOff x="6635835" y="1634361"/>
              <a:chExt cx="5521133" cy="495649"/>
            </a:xfrm>
          </p:grpSpPr>
          <mc:AlternateContent xmlns:mc="http://schemas.openxmlformats.org/markup-compatibility/2006" xmlns:a14="http://schemas.microsoft.com/office/drawing/2010/main">
            <mc:Choice Requires="a14">
              <p:sp>
                <p:nvSpPr>
                  <p:cNvPr id="41" name="TextBox 40"/>
                  <p:cNvSpPr txBox="1"/>
                  <p:nvPr/>
                </p:nvSpPr>
                <p:spPr>
                  <a:xfrm>
                    <a:off x="663583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41" name="TextBox 40"/>
                  <p:cNvSpPr txBox="1">
                    <a:spLocks noRot="1" noChangeAspect="1" noMove="1" noResize="1" noEditPoints="1" noAdjustHandles="1" noChangeArrowheads="1" noChangeShapeType="1" noTextEdit="1"/>
                  </p:cNvSpPr>
                  <p:nvPr/>
                </p:nvSpPr>
                <p:spPr>
                  <a:xfrm>
                    <a:off x="6635835" y="1634361"/>
                    <a:ext cx="617296" cy="495649"/>
                  </a:xfrm>
                  <a:prstGeom prst="rect">
                    <a:avLst/>
                  </a:prstGeom>
                  <a:blipFill>
                    <a:blip r:embed="rId7"/>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761660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42" name="TextBox 41"/>
                  <p:cNvSpPr txBox="1">
                    <a:spLocks noRot="1" noChangeAspect="1" noMove="1" noResize="1" noEditPoints="1" noAdjustHandles="1" noChangeArrowheads="1" noChangeShapeType="1" noTextEdit="1"/>
                  </p:cNvSpPr>
                  <p:nvPr/>
                </p:nvSpPr>
                <p:spPr>
                  <a:xfrm>
                    <a:off x="7616602" y="1634361"/>
                    <a:ext cx="617296" cy="495649"/>
                  </a:xfrm>
                  <a:prstGeom prst="rect">
                    <a:avLst/>
                  </a:prstGeom>
                  <a:blipFill>
                    <a:blip r:embed="rId4"/>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8597369"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43" name="TextBox 42"/>
                  <p:cNvSpPr txBox="1">
                    <a:spLocks noRot="1" noChangeAspect="1" noMove="1" noResize="1" noEditPoints="1" noAdjustHandles="1" noChangeArrowheads="1" noChangeShapeType="1" noTextEdit="1"/>
                  </p:cNvSpPr>
                  <p:nvPr/>
                </p:nvSpPr>
                <p:spPr>
                  <a:xfrm>
                    <a:off x="8597369" y="1634361"/>
                    <a:ext cx="617296" cy="495649"/>
                  </a:xfrm>
                  <a:prstGeom prst="rect">
                    <a:avLst/>
                  </a:prstGeom>
                  <a:blipFill>
                    <a:blip r:embed="rId4"/>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9578136"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48</m:t>
                              </m:r>
                            </m:den>
                          </m:f>
                        </m:oMath>
                      </m:oMathPara>
                    </a14:m>
                    <a:endParaRPr lang="en-IN" sz="1400" dirty="0"/>
                  </a:p>
                </p:txBody>
              </p:sp>
            </mc:Choice>
            <mc:Fallback xmlns="">
              <p:sp>
                <p:nvSpPr>
                  <p:cNvPr id="44" name="TextBox 43"/>
                  <p:cNvSpPr txBox="1">
                    <a:spLocks noRot="1" noChangeAspect="1" noMove="1" noResize="1" noEditPoints="1" noAdjustHandles="1" noChangeArrowheads="1" noChangeShapeType="1" noTextEdit="1"/>
                  </p:cNvSpPr>
                  <p:nvPr/>
                </p:nvSpPr>
                <p:spPr>
                  <a:xfrm>
                    <a:off x="9578136" y="1634361"/>
                    <a:ext cx="617296" cy="495649"/>
                  </a:xfrm>
                  <a:prstGeom prst="rect">
                    <a:avLst/>
                  </a:prstGeom>
                  <a:blipFill>
                    <a:blip r:embed="rId16"/>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1055890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45" name="TextBox 44"/>
                  <p:cNvSpPr txBox="1">
                    <a:spLocks noRot="1" noChangeAspect="1" noMove="1" noResize="1" noEditPoints="1" noAdjustHandles="1" noChangeArrowheads="1" noChangeShapeType="1" noTextEdit="1"/>
                  </p:cNvSpPr>
                  <p:nvPr/>
                </p:nvSpPr>
                <p:spPr>
                  <a:xfrm>
                    <a:off x="10558905" y="1634361"/>
                    <a:ext cx="617296" cy="495649"/>
                  </a:xfrm>
                  <a:prstGeom prst="rect">
                    <a:avLst/>
                  </a:prstGeom>
                  <a:blipFill>
                    <a:blip r:embed="rId3"/>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1153967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12</m:t>
                              </m:r>
                            </m:den>
                          </m:f>
                        </m:oMath>
                      </m:oMathPara>
                    </a14:m>
                    <a:endParaRPr lang="en-IN" sz="1400" dirty="0"/>
                  </a:p>
                </p:txBody>
              </p:sp>
            </mc:Choice>
            <mc:Fallback xmlns="">
              <p:sp>
                <p:nvSpPr>
                  <p:cNvPr id="46" name="TextBox 45"/>
                  <p:cNvSpPr txBox="1">
                    <a:spLocks noRot="1" noChangeAspect="1" noMove="1" noResize="1" noEditPoints="1" noAdjustHandles="1" noChangeArrowheads="1" noChangeShapeType="1" noTextEdit="1"/>
                  </p:cNvSpPr>
                  <p:nvPr/>
                </p:nvSpPr>
                <p:spPr>
                  <a:xfrm>
                    <a:off x="11539672" y="1634361"/>
                    <a:ext cx="617296" cy="495649"/>
                  </a:xfrm>
                  <a:prstGeom prst="rect">
                    <a:avLst/>
                  </a:prstGeom>
                  <a:blipFill>
                    <a:blip r:embed="rId15"/>
                    <a:stretch>
                      <a:fillRect b="-2469"/>
                    </a:stretch>
                  </a:blipFill>
                </p:spPr>
                <p:txBody>
                  <a:bodyPr/>
                  <a:lstStyle/>
                  <a:p>
                    <a:r>
                      <a:rPr lang="en-IN">
                        <a:noFill/>
                      </a:rPr>
                      <a:t> </a:t>
                    </a:r>
                  </a:p>
                </p:txBody>
              </p:sp>
            </mc:Fallback>
          </mc:AlternateContent>
        </p:grpSp>
      </p:grpSp>
      <mc:AlternateContent xmlns:mc="http://schemas.openxmlformats.org/markup-compatibility/2006" xmlns:a14="http://schemas.microsoft.com/office/drawing/2010/main">
        <mc:Choice Requires="a14">
          <p:sp>
            <p:nvSpPr>
              <p:cNvPr id="65" name="Right Arrow Callout 64"/>
              <p:cNvSpPr/>
              <p:nvPr/>
            </p:nvSpPr>
            <p:spPr>
              <a:xfrm>
                <a:off x="4217751" y="1148137"/>
                <a:ext cx="1818526" cy="691628"/>
              </a:xfrm>
              <a:prstGeom prst="rightArrowCallout">
                <a:avLst/>
              </a:prstGeom>
              <a:ln w="38100">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𝑍</m:t>
                      </m:r>
                      <m:r>
                        <a:rPr lang="en-IN" sz="2400" b="0" i="1" smtClean="0">
                          <a:latin typeface="Cambria Math" panose="02040503050406030204" pitchFamily="18" charset="0"/>
                        </a:rPr>
                        <m:t>=1</m:t>
                      </m:r>
                    </m:oMath>
                  </m:oMathPara>
                </a14:m>
                <a:endParaRPr lang="en-IN" sz="2400" dirty="0"/>
              </a:p>
            </p:txBody>
          </p:sp>
        </mc:Choice>
        <mc:Fallback xmlns="">
          <p:sp>
            <p:nvSpPr>
              <p:cNvPr id="65" name="Right Arrow Callout 64"/>
              <p:cNvSpPr>
                <a:spLocks noRot="1" noChangeAspect="1" noMove="1" noResize="1" noEditPoints="1" noAdjustHandles="1" noChangeArrowheads="1" noChangeShapeType="1" noTextEdit="1"/>
              </p:cNvSpPr>
              <p:nvPr/>
            </p:nvSpPr>
            <p:spPr>
              <a:xfrm>
                <a:off x="4217751" y="1148137"/>
                <a:ext cx="1818526" cy="691628"/>
              </a:xfrm>
              <a:prstGeom prst="rightArrowCallout">
                <a:avLst/>
              </a:prstGeom>
              <a:blipFill>
                <a:blip r:embed="rId17"/>
                <a:stretch>
                  <a:fillRect/>
                </a:stretch>
              </a:blipFill>
              <a:ln w="38100">
                <a:solidFill>
                  <a:schemeClr val="accent5"/>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6" name="Right Arrow Callout 65"/>
              <p:cNvSpPr/>
              <p:nvPr/>
            </p:nvSpPr>
            <p:spPr>
              <a:xfrm>
                <a:off x="4217751" y="2257207"/>
                <a:ext cx="1818526" cy="691628"/>
              </a:xfrm>
              <a:prstGeom prst="rightArrowCallout">
                <a:avLst/>
              </a:prstGeom>
              <a:ln w="38100">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𝑍</m:t>
                      </m:r>
                      <m:r>
                        <a:rPr lang="en-IN" sz="2400" b="0" i="1" smtClean="0">
                          <a:latin typeface="Cambria Math" panose="02040503050406030204" pitchFamily="18" charset="0"/>
                        </a:rPr>
                        <m:t>=2</m:t>
                      </m:r>
                    </m:oMath>
                  </m:oMathPara>
                </a14:m>
                <a:endParaRPr lang="en-IN" sz="2400" dirty="0"/>
              </a:p>
            </p:txBody>
          </p:sp>
        </mc:Choice>
        <mc:Fallback xmlns="">
          <p:sp>
            <p:nvSpPr>
              <p:cNvPr id="66" name="Right Arrow Callout 65"/>
              <p:cNvSpPr>
                <a:spLocks noRot="1" noChangeAspect="1" noMove="1" noResize="1" noEditPoints="1" noAdjustHandles="1" noChangeArrowheads="1" noChangeShapeType="1" noTextEdit="1"/>
              </p:cNvSpPr>
              <p:nvPr/>
            </p:nvSpPr>
            <p:spPr>
              <a:xfrm>
                <a:off x="4217751" y="2257207"/>
                <a:ext cx="1818526" cy="691628"/>
              </a:xfrm>
              <a:prstGeom prst="rightArrowCallout">
                <a:avLst/>
              </a:prstGeom>
              <a:blipFill>
                <a:blip r:embed="rId18"/>
                <a:stretch>
                  <a:fillRect/>
                </a:stretch>
              </a:blipFill>
              <a:ln w="38100">
                <a:solidFill>
                  <a:schemeClr val="accent5"/>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7" name="Right Arrow Callout 66"/>
              <p:cNvSpPr/>
              <p:nvPr/>
            </p:nvSpPr>
            <p:spPr>
              <a:xfrm>
                <a:off x="4217751" y="3366277"/>
                <a:ext cx="1818526" cy="691628"/>
              </a:xfrm>
              <a:prstGeom prst="rightArrowCallout">
                <a:avLst/>
              </a:prstGeom>
              <a:ln w="38100">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𝑍</m:t>
                      </m:r>
                      <m:r>
                        <a:rPr lang="en-IN" sz="2400" b="0" i="1" smtClean="0">
                          <a:latin typeface="Cambria Math" panose="02040503050406030204" pitchFamily="18" charset="0"/>
                        </a:rPr>
                        <m:t>=3</m:t>
                      </m:r>
                    </m:oMath>
                  </m:oMathPara>
                </a14:m>
                <a:endParaRPr lang="en-IN" sz="2400" dirty="0"/>
              </a:p>
            </p:txBody>
          </p:sp>
        </mc:Choice>
        <mc:Fallback xmlns="">
          <p:sp>
            <p:nvSpPr>
              <p:cNvPr id="67" name="Right Arrow Callout 66"/>
              <p:cNvSpPr>
                <a:spLocks noRot="1" noChangeAspect="1" noMove="1" noResize="1" noEditPoints="1" noAdjustHandles="1" noChangeArrowheads="1" noChangeShapeType="1" noTextEdit="1"/>
              </p:cNvSpPr>
              <p:nvPr/>
            </p:nvSpPr>
            <p:spPr>
              <a:xfrm>
                <a:off x="4217751" y="3366277"/>
                <a:ext cx="1818526" cy="691628"/>
              </a:xfrm>
              <a:prstGeom prst="rightArrowCallout">
                <a:avLst/>
              </a:prstGeom>
              <a:blipFill>
                <a:blip r:embed="rId19"/>
                <a:stretch>
                  <a:fillRect/>
                </a:stretch>
              </a:blipFill>
              <a:ln w="38100">
                <a:solidFill>
                  <a:schemeClr val="accent5"/>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0" name="Right Arrow Callout 69"/>
              <p:cNvSpPr/>
              <p:nvPr/>
            </p:nvSpPr>
            <p:spPr>
              <a:xfrm>
                <a:off x="4217751" y="4473870"/>
                <a:ext cx="1818526" cy="691628"/>
              </a:xfrm>
              <a:prstGeom prst="rightArrowCallout">
                <a:avLst/>
              </a:prstGeom>
              <a:ln w="38100">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𝑍</m:t>
                      </m:r>
                      <m:r>
                        <a:rPr lang="en-IN" sz="2400" b="0" i="1" smtClean="0">
                          <a:latin typeface="Cambria Math" panose="02040503050406030204" pitchFamily="18" charset="0"/>
                        </a:rPr>
                        <m:t>=4</m:t>
                      </m:r>
                    </m:oMath>
                  </m:oMathPara>
                </a14:m>
                <a:endParaRPr lang="en-IN" sz="2400" dirty="0"/>
              </a:p>
            </p:txBody>
          </p:sp>
        </mc:Choice>
        <mc:Fallback xmlns="">
          <p:sp>
            <p:nvSpPr>
              <p:cNvPr id="70" name="Right Arrow Callout 69"/>
              <p:cNvSpPr>
                <a:spLocks noRot="1" noChangeAspect="1" noMove="1" noResize="1" noEditPoints="1" noAdjustHandles="1" noChangeArrowheads="1" noChangeShapeType="1" noTextEdit="1"/>
              </p:cNvSpPr>
              <p:nvPr/>
            </p:nvSpPr>
            <p:spPr>
              <a:xfrm>
                <a:off x="4217751" y="4473870"/>
                <a:ext cx="1818526" cy="691628"/>
              </a:xfrm>
              <a:prstGeom prst="rightArrowCallout">
                <a:avLst/>
              </a:prstGeom>
              <a:blipFill>
                <a:blip r:embed="rId20"/>
                <a:stretch>
                  <a:fillRect/>
                </a:stretch>
              </a:blipFill>
              <a:ln w="38100">
                <a:solidFill>
                  <a:schemeClr val="accent5"/>
                </a:solidFill>
              </a:ln>
            </p:spPr>
            <p:txBody>
              <a:bodyPr/>
              <a:lstStyle/>
              <a:p>
                <a:r>
                  <a:rPr lang="en-IN">
                    <a:noFill/>
                  </a:rPr>
                  <a:t> </a:t>
                </a:r>
              </a:p>
            </p:txBody>
          </p:sp>
        </mc:Fallback>
      </mc:AlternateContent>
      <p:sp>
        <p:nvSpPr>
          <p:cNvPr id="71" name="Rectangle 70"/>
          <p:cNvSpPr/>
          <p:nvPr/>
        </p:nvSpPr>
        <p:spPr>
          <a:xfrm>
            <a:off x="6053517" y="1006867"/>
            <a:ext cx="5885054" cy="955497"/>
          </a:xfrm>
          <a:prstGeom prst="rect">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72" name="Rectangle 71"/>
          <p:cNvSpPr/>
          <p:nvPr/>
        </p:nvSpPr>
        <p:spPr>
          <a:xfrm>
            <a:off x="6053517" y="2148503"/>
            <a:ext cx="5885054" cy="955497"/>
          </a:xfrm>
          <a:prstGeom prst="rect">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73" name="Rectangle 72"/>
          <p:cNvSpPr/>
          <p:nvPr/>
        </p:nvSpPr>
        <p:spPr>
          <a:xfrm>
            <a:off x="6053517" y="3237603"/>
            <a:ext cx="5885054" cy="955497"/>
          </a:xfrm>
          <a:prstGeom prst="rect">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74" name="Rectangle 73"/>
          <p:cNvSpPr/>
          <p:nvPr/>
        </p:nvSpPr>
        <p:spPr>
          <a:xfrm>
            <a:off x="6053517" y="4359455"/>
            <a:ext cx="5885054" cy="955497"/>
          </a:xfrm>
          <a:prstGeom prst="rect">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673337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wipe(left)">
                                      <p:cBhvr>
                                        <p:cTn id="11" dur="500"/>
                                        <p:tgtEl>
                                          <p:spTgt spid="65"/>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66"/>
                                        </p:tgtEl>
                                        <p:attrNameLst>
                                          <p:attrName>style.visibility</p:attrName>
                                        </p:attrNameLst>
                                      </p:cBhvr>
                                      <p:to>
                                        <p:strVal val="visible"/>
                                      </p:to>
                                    </p:set>
                                    <p:animEffect transition="in" filter="wipe(left)">
                                      <p:cBhvr>
                                        <p:cTn id="14" dur="500"/>
                                        <p:tgtEl>
                                          <p:spTgt spid="66"/>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wipe(left)">
                                      <p:cBhvr>
                                        <p:cTn id="17" dur="500"/>
                                        <p:tgtEl>
                                          <p:spTgt spid="67"/>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70"/>
                                        </p:tgtEl>
                                        <p:attrNameLst>
                                          <p:attrName>style.visibility</p:attrName>
                                        </p:attrNameLst>
                                      </p:cBhvr>
                                      <p:to>
                                        <p:strVal val="visible"/>
                                      </p:to>
                                    </p:set>
                                    <p:animEffect transition="in" filter="wipe(left)">
                                      <p:cBhvr>
                                        <p:cTn id="20" dur="500"/>
                                        <p:tgtEl>
                                          <p:spTgt spid="70"/>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71"/>
                                        </p:tgtEl>
                                        <p:attrNameLst>
                                          <p:attrName>style.visibility</p:attrName>
                                        </p:attrNameLst>
                                      </p:cBhvr>
                                      <p:to>
                                        <p:strVal val="visible"/>
                                      </p:to>
                                    </p:set>
                                    <p:animEffect transition="in" filter="wipe(left)">
                                      <p:cBhvr>
                                        <p:cTn id="24" dur="500"/>
                                        <p:tgtEl>
                                          <p:spTgt spid="71"/>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animEffect transition="in" filter="wipe(left)">
                                      <p:cBhvr>
                                        <p:cTn id="27" dur="500"/>
                                        <p:tgtEl>
                                          <p:spTgt spid="72"/>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73"/>
                                        </p:tgtEl>
                                        <p:attrNameLst>
                                          <p:attrName>style.visibility</p:attrName>
                                        </p:attrNameLst>
                                      </p:cBhvr>
                                      <p:to>
                                        <p:strVal val="visible"/>
                                      </p:to>
                                    </p:set>
                                    <p:animEffect transition="in" filter="wipe(left)">
                                      <p:cBhvr>
                                        <p:cTn id="30" dur="500"/>
                                        <p:tgtEl>
                                          <p:spTgt spid="73"/>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74"/>
                                        </p:tgtEl>
                                        <p:attrNameLst>
                                          <p:attrName>style.visibility</p:attrName>
                                        </p:attrNameLst>
                                      </p:cBhvr>
                                      <p:to>
                                        <p:strVal val="visible"/>
                                      </p:to>
                                    </p:set>
                                    <p:animEffect transition="in" filter="wipe(left)">
                                      <p:cBhvr>
                                        <p:cTn id="33" dur="500"/>
                                        <p:tgtEl>
                                          <p:spTgt spid="74"/>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65"/>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66"/>
                                        </p:tgtEl>
                                        <p:attrNameLst>
                                          <p:attrName>style.visibility</p:attrName>
                                        </p:attrNameLst>
                                      </p:cBhvr>
                                      <p:to>
                                        <p:strVal val="hidden"/>
                                      </p:to>
                                    </p:set>
                                  </p:childTnLst>
                                </p:cTn>
                              </p:par>
                              <p:par>
                                <p:cTn id="40" presetID="1" presetClass="exit" presetSubtype="0" fill="hold" grpId="1" nodeType="withEffect">
                                  <p:stCondLst>
                                    <p:cond delay="0"/>
                                  </p:stCondLst>
                                  <p:childTnLst>
                                    <p:set>
                                      <p:cBhvr>
                                        <p:cTn id="41" dur="1" fill="hold">
                                          <p:stCondLst>
                                            <p:cond delay="0"/>
                                          </p:stCondLst>
                                        </p:cTn>
                                        <p:tgtEl>
                                          <p:spTgt spid="67"/>
                                        </p:tgtEl>
                                        <p:attrNameLst>
                                          <p:attrName>style.visibility</p:attrName>
                                        </p:attrNameLst>
                                      </p:cBhvr>
                                      <p:to>
                                        <p:strVal val="hidden"/>
                                      </p:to>
                                    </p:set>
                                  </p:childTnLst>
                                </p:cTn>
                              </p:par>
                              <p:par>
                                <p:cTn id="42" presetID="1" presetClass="exit" presetSubtype="0" fill="hold" grpId="1" nodeType="withEffect">
                                  <p:stCondLst>
                                    <p:cond delay="0"/>
                                  </p:stCondLst>
                                  <p:childTnLst>
                                    <p:set>
                                      <p:cBhvr>
                                        <p:cTn id="43" dur="1" fill="hold">
                                          <p:stCondLst>
                                            <p:cond delay="0"/>
                                          </p:stCondLst>
                                        </p:cTn>
                                        <p:tgtEl>
                                          <p:spTgt spid="70"/>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71"/>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72"/>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73"/>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74"/>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5" grpId="0" uiExpand="1" animBg="1"/>
      <p:bldP spid="65" grpId="1" uiExpand="1" animBg="1"/>
      <p:bldP spid="66" grpId="0" uiExpand="1" animBg="1"/>
      <p:bldP spid="66" grpId="1" uiExpand="1" animBg="1"/>
      <p:bldP spid="67" grpId="0" uiExpand="1" animBg="1"/>
      <p:bldP spid="67" grpId="1" uiExpand="1" animBg="1"/>
      <p:bldP spid="70" grpId="0" uiExpand="1" animBg="1"/>
      <p:bldP spid="70" grpId="1" uiExpand="1" animBg="1"/>
      <p:bldP spid="71" grpId="0" uiExpand="1" animBg="1"/>
      <p:bldP spid="71" grpId="1" animBg="1"/>
      <p:bldP spid="72" grpId="0" uiExpand="1" animBg="1"/>
      <p:bldP spid="72" grpId="1" animBg="1"/>
      <p:bldP spid="73" grpId="0" uiExpand="1" animBg="1"/>
      <p:bldP spid="73" grpId="1" animBg="1"/>
      <p:bldP spid="74" grpId="0" uiExpand="1" animBg="1"/>
      <p:bldP spid="74"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Marginal Probability</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746376"/>
              </a:xfrm>
            </p:spPr>
            <p:txBody>
              <a:bodyPr/>
              <a:lstStyle/>
              <a:p>
                <a:r>
                  <a:rPr lang="en-IN" dirty="0" smtClean="0"/>
                  <a:t>When we had only two RVs (namely </a:t>
                </a:r>
                <a14:m>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𝑌</m:t>
                    </m:r>
                  </m:oMath>
                </a14:m>
                <a:r>
                  <a:rPr lang="en-IN" dirty="0" smtClean="0"/>
                  <a:t>) we looked at how they behave at the same time (by looking at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IN" i="1" smtClean="0">
                            <a:latin typeface="Cambria Math" panose="02040503050406030204" pitchFamily="18" charset="0"/>
                            <a:ea typeface="Cambria Math" panose="02040503050406030204" pitchFamily="18" charset="0"/>
                          </a:rPr>
                          <m:t>ℙ</m:t>
                        </m:r>
                      </m:e>
                      <m:sub>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𝑌</m:t>
                        </m:r>
                      </m:sub>
                    </m:sSub>
                  </m:oMath>
                </a14:m>
                <a:r>
                  <a:rPr lang="en-IN" dirty="0" smtClean="0"/>
                  <a:t>) or how they behaved on their own (by looking at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IN" i="1" smtClean="0">
                            <a:latin typeface="Cambria Math" panose="02040503050406030204" pitchFamily="18" charset="0"/>
                            <a:ea typeface="Cambria Math" panose="02040503050406030204" pitchFamily="18" charset="0"/>
                          </a:rPr>
                          <m:t>ℙ</m:t>
                        </m:r>
                      </m:e>
                      <m:sub>
                        <m:r>
                          <a:rPr lang="en-US" b="0" i="1" smtClean="0">
                            <a:latin typeface="Cambria Math" panose="02040503050406030204" pitchFamily="18" charset="0"/>
                            <a:ea typeface="Cambria Math" panose="02040503050406030204" pitchFamily="18" charset="0"/>
                          </a:rPr>
                          <m:t>𝑋</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IN" i="1" smtClean="0">
                            <a:latin typeface="Cambria Math" panose="02040503050406030204" pitchFamily="18" charset="0"/>
                            <a:ea typeface="Cambria Math" panose="02040503050406030204" pitchFamily="18" charset="0"/>
                          </a:rPr>
                          <m:t>ℙ</m:t>
                        </m:r>
                      </m:e>
                      <m:sub>
                        <m:r>
                          <a:rPr lang="en-US" b="0" i="1" smtClean="0">
                            <a:latin typeface="Cambria Math" panose="02040503050406030204" pitchFamily="18" charset="0"/>
                            <a:ea typeface="Cambria Math" panose="02040503050406030204" pitchFamily="18" charset="0"/>
                          </a:rPr>
                          <m:t>𝑌</m:t>
                        </m:r>
                      </m:sub>
                    </m:sSub>
                  </m:oMath>
                </a14:m>
                <a:r>
                  <a:rPr lang="en-IN" dirty="0" smtClean="0"/>
                  <a:t>)</a:t>
                </a:r>
              </a:p>
              <a:p>
                <a:r>
                  <a:rPr lang="en-US" dirty="0" smtClean="0"/>
                  <a:t>Now that we have three RVs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𝑍</m:t>
                    </m:r>
                  </m:oMath>
                </a14:m>
                <a:r>
                  <a:rPr lang="en-IN" dirty="0" smtClean="0"/>
                  <a:t>) we can look at how they behave</a:t>
                </a:r>
              </a:p>
              <a:p>
                <a:pPr lvl="2"/>
                <a:r>
                  <a:rPr lang="en-US" dirty="0"/>
                  <a:t>At the same time, </a:t>
                </a:r>
                <a:r>
                  <a:rPr lang="en-IN" dirty="0"/>
                  <a:t>by looking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ℙ</m:t>
                        </m:r>
                      </m:e>
                      <m:sub>
                        <m:r>
                          <a:rPr lang="en-US">
                            <a:latin typeface="Cambria Math" panose="02040503050406030204" pitchFamily="18" charset="0"/>
                            <a:ea typeface="Cambria Math" panose="02040503050406030204" pitchFamily="18" charset="0"/>
                          </a:rPr>
                          <m:t>𝑋</m:t>
                        </m:r>
                        <m:r>
                          <a:rPr lang="en-US">
                            <a:latin typeface="Cambria Math" panose="02040503050406030204" pitchFamily="18" charset="0"/>
                            <a:ea typeface="Cambria Math" panose="02040503050406030204" pitchFamily="18" charset="0"/>
                          </a:rPr>
                          <m:t>,</m:t>
                        </m:r>
                        <m:r>
                          <a:rPr lang="en-US">
                            <a:latin typeface="Cambria Math" panose="02040503050406030204" pitchFamily="18" charset="0"/>
                            <a:ea typeface="Cambria Math" panose="02040503050406030204" pitchFamily="18" charset="0"/>
                          </a:rPr>
                          <m:t>𝑌</m:t>
                        </m:r>
                        <m:r>
                          <a:rPr lang="en-US">
                            <a:latin typeface="Cambria Math" panose="02040503050406030204" pitchFamily="18" charset="0"/>
                            <a:ea typeface="Cambria Math" panose="02040503050406030204" pitchFamily="18" charset="0"/>
                          </a:rPr>
                          <m:t>,</m:t>
                        </m:r>
                        <m:r>
                          <a:rPr lang="en-US">
                            <a:latin typeface="Cambria Math" panose="02040503050406030204" pitchFamily="18" charset="0"/>
                            <a:ea typeface="Cambria Math" panose="02040503050406030204" pitchFamily="18" charset="0"/>
                          </a:rPr>
                          <m:t>𝑍</m:t>
                        </m:r>
                      </m:sub>
                    </m:sSub>
                  </m:oMath>
                </a14:m>
                <a:endParaRPr lang="en-US" dirty="0" smtClean="0">
                  <a:ea typeface="Cambria Math" panose="02040503050406030204" pitchFamily="18" charset="0"/>
                </a:endParaRPr>
              </a:p>
              <a:p>
                <a:pPr lvl="2"/>
                <a:r>
                  <a:rPr lang="en-US" dirty="0" smtClean="0"/>
                  <a:t>On their own, </a:t>
                </a:r>
                <a:r>
                  <a:rPr lang="en-IN" dirty="0"/>
                  <a:t>by looking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ℙ</m:t>
                        </m:r>
                      </m:e>
                      <m:sub>
                        <m:r>
                          <a:rPr lang="en-US">
                            <a:latin typeface="Cambria Math" panose="02040503050406030204" pitchFamily="18" charset="0"/>
                            <a:ea typeface="Cambria Math" panose="02040503050406030204" pitchFamily="18" charset="0"/>
                          </a:rPr>
                          <m:t>𝑋</m:t>
                        </m:r>
                      </m:sub>
                    </m:sSub>
                    <m:r>
                      <a:rPr lang="en-US">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ℙ</m:t>
                        </m:r>
                      </m:e>
                      <m:sub>
                        <m:r>
                          <a:rPr lang="en-US">
                            <a:latin typeface="Cambria Math" panose="02040503050406030204" pitchFamily="18" charset="0"/>
                            <a:ea typeface="Cambria Math" panose="02040503050406030204" pitchFamily="18" charset="0"/>
                          </a:rPr>
                          <m:t>𝑌</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ℙ</m:t>
                        </m:r>
                      </m:e>
                      <m:sub>
                        <m:r>
                          <a:rPr lang="en-US" b="0" i="1" smtClean="0">
                            <a:latin typeface="Cambria Math" panose="02040503050406030204" pitchFamily="18" charset="0"/>
                            <a:ea typeface="Cambria Math" panose="02040503050406030204" pitchFamily="18" charset="0"/>
                          </a:rPr>
                          <m:t>𝑍</m:t>
                        </m:r>
                      </m:sub>
                    </m:sSub>
                  </m:oMath>
                </a14:m>
                <a:endParaRPr lang="en-IN" dirty="0" smtClean="0"/>
              </a:p>
              <a:p>
                <a:pPr lvl="2"/>
                <a:r>
                  <a:rPr lang="en-US" dirty="0" smtClean="0"/>
                  <a:t>Two at a time, </a:t>
                </a:r>
                <a:r>
                  <a:rPr lang="en-IN" dirty="0"/>
                  <a:t>by looking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ℙ</m:t>
                        </m:r>
                      </m:e>
                      <m:sub>
                        <m:r>
                          <a:rPr lang="en-US">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𝑌</m:t>
                        </m:r>
                      </m:sub>
                    </m:sSub>
                    <m:r>
                      <a:rPr lang="en-US">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ℙ</m:t>
                        </m:r>
                      </m:e>
                      <m:sub>
                        <m:r>
                          <a:rPr lang="en-US">
                            <a:latin typeface="Cambria Math" panose="02040503050406030204" pitchFamily="18" charset="0"/>
                            <a:ea typeface="Cambria Math" panose="02040503050406030204" pitchFamily="18" charset="0"/>
                          </a:rPr>
                          <m:t>𝑌</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𝑍</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ℙ</m:t>
                        </m:r>
                      </m:e>
                      <m:sub>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𝑍</m:t>
                        </m:r>
                      </m:sub>
                    </m:sSub>
                  </m:oMath>
                </a14:m>
                <a:endParaRPr lang="en-IN" dirty="0" smtClean="0"/>
              </a:p>
              <a:p>
                <a:r>
                  <a:rPr lang="en-US" dirty="0" smtClean="0"/>
                  <a:t>The distributions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ℙ</m:t>
                        </m:r>
                      </m:e>
                      <m:sub>
                        <m:r>
                          <a:rPr lang="en-US">
                            <a:latin typeface="Cambria Math" panose="02040503050406030204" pitchFamily="18" charset="0"/>
                            <a:ea typeface="Cambria Math" panose="02040503050406030204" pitchFamily="18" charset="0"/>
                          </a:rPr>
                          <m:t>𝑋</m:t>
                        </m:r>
                      </m:sub>
                    </m:sSub>
                    <m:r>
                      <a:rPr lang="en-US">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ℙ</m:t>
                        </m:r>
                      </m:e>
                      <m:sub>
                        <m:r>
                          <a:rPr lang="en-US">
                            <a:latin typeface="Cambria Math" panose="02040503050406030204" pitchFamily="18" charset="0"/>
                            <a:ea typeface="Cambria Math" panose="02040503050406030204" pitchFamily="18" charset="0"/>
                          </a:rPr>
                          <m:t>𝑌</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ℙ</m:t>
                        </m:r>
                      </m:e>
                      <m:sub>
                        <m:r>
                          <a:rPr lang="en-US" i="1">
                            <a:latin typeface="Cambria Math" panose="02040503050406030204" pitchFamily="18" charset="0"/>
                            <a:ea typeface="Cambria Math" panose="02040503050406030204" pitchFamily="18" charset="0"/>
                          </a:rPr>
                          <m:t>𝑍</m:t>
                        </m:r>
                      </m:sub>
                    </m:sSub>
                    <m:r>
                      <a:rPr lang="en-US" b="0" i="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ℙ</m:t>
                        </m:r>
                      </m:e>
                      <m:sub>
                        <m:r>
                          <a:rPr lang="en-US">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𝑌</m:t>
                        </m:r>
                      </m:sub>
                    </m:sSub>
                    <m:r>
                      <a:rPr lang="en-US">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ℙ</m:t>
                        </m:r>
                      </m:e>
                      <m:sub>
                        <m:r>
                          <a:rPr lang="en-US">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𝑍</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ℙ</m:t>
                        </m:r>
                      </m:e>
                      <m:sub>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𝑍</m:t>
                        </m:r>
                      </m:sub>
                    </m:sSub>
                  </m:oMath>
                </a14:m>
                <a:r>
                  <a:rPr lang="en-IN" dirty="0" smtClean="0"/>
                  <a:t> are called </a:t>
                </a:r>
                <a:r>
                  <a:rPr lang="en-IN" i="1" dirty="0" smtClean="0"/>
                  <a:t>marginal probability distributions</a:t>
                </a:r>
                <a:r>
                  <a:rPr lang="en-IN" dirty="0" smtClean="0"/>
                  <a:t> and they look at how a subset of RVs behave</a:t>
                </a:r>
              </a:p>
              <a:p>
                <a:r>
                  <a:rPr lang="en-US" dirty="0" smtClean="0"/>
                  <a:t>Marginal distributions are also proper distributions (same proof works) and hence they also have PMFs associated with them</a:t>
                </a:r>
                <a:endParaRPr lang="en-IN" dirty="0" smtClean="0"/>
              </a:p>
              <a:p>
                <a:pPr marL="0" indent="0">
                  <a:buNone/>
                </a:pP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746376"/>
              </a:xfrm>
              <a:blipFill>
                <a:blip r:embed="rId2"/>
                <a:stretch>
                  <a:fillRect l="-562" t="-2545" r="-970"/>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18</a:t>
            </a:fld>
            <a:endParaRPr lang="en-US"/>
          </a:p>
        </p:txBody>
      </p:sp>
    </p:spTree>
    <p:extLst>
      <p:ext uri="{BB962C8B-B14F-4D97-AF65-F5344CB8AC3E}">
        <p14:creationId xmlns:p14="http://schemas.microsoft.com/office/powerpoint/2010/main" val="977328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Marginal PMF from Joint PMF</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300823"/>
              </a:xfrm>
            </p:spPr>
            <p:txBody>
              <a:bodyPr>
                <a:normAutofit/>
              </a:bodyPr>
              <a:lstStyle/>
              <a:p>
                <a:r>
                  <a:rPr lang="en-US" dirty="0" smtClean="0"/>
                  <a:t>If we have the joint PMF for a set of RVs, say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𝑍</m:t>
                    </m:r>
                  </m:oMath>
                </a14:m>
                <a:r>
                  <a:rPr lang="en-IN" dirty="0" smtClean="0"/>
                  <a:t>, then obtaining the marginal PMF for any subset of these RVs is very simple</a:t>
                </a:r>
              </a:p>
              <a:p>
                <a:r>
                  <a:rPr lang="en-US" dirty="0" smtClean="0"/>
                  <a:t>Involves a process called </a:t>
                </a:r>
                <a:r>
                  <a:rPr lang="en-US" i="1" dirty="0" smtClean="0"/>
                  <a:t>marginalization</a:t>
                </a:r>
                <a:r>
                  <a:rPr lang="en-US" i="0" dirty="0" smtClean="0"/>
                  <a:t>: </a:t>
                </a:r>
                <a:r>
                  <a:rPr lang="en-US" dirty="0" smtClean="0"/>
                  <a:t>uses the proof we saw earlier</a:t>
                </a:r>
              </a:p>
              <a:p>
                <a:r>
                  <a:rPr lang="en-US" dirty="0" smtClean="0"/>
                  <a:t>Suppose we </a:t>
                </a:r>
                <a:r>
                  <a:rPr lang="en-US" dirty="0"/>
                  <a:t>are interested in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ℙ</m:t>
                        </m:r>
                      </m:e>
                      <m:sub>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𝑍</m:t>
                        </m:r>
                      </m:sub>
                    </m:sSub>
                  </m:oMath>
                </a14:m>
                <a:r>
                  <a:rPr lang="en-US" dirty="0"/>
                  <a:t> i.e. we don’t care about </a:t>
                </a:r>
                <a14:m>
                  <m:oMath xmlns:m="http://schemas.openxmlformats.org/officeDocument/2006/math">
                    <m:r>
                      <a:rPr lang="en-US" i="1">
                        <a:latin typeface="Cambria Math" panose="02040503050406030204" pitchFamily="18" charset="0"/>
                      </a:rPr>
                      <m:t>𝑌</m:t>
                    </m:r>
                  </m:oMath>
                </a14:m>
                <a:endParaRPr lang="en-US" dirty="0"/>
              </a:p>
              <a:p>
                <a:pPr lvl="2"/>
                <a:r>
                  <a:rPr lang="en-US" dirty="0"/>
                  <a:t>In this case we say that </a:t>
                </a:r>
                <a14:m>
                  <m:oMath xmlns:m="http://schemas.openxmlformats.org/officeDocument/2006/math">
                    <m:r>
                      <a:rPr lang="en-US">
                        <a:latin typeface="Cambria Math" panose="02040503050406030204" pitchFamily="18" charset="0"/>
                      </a:rPr>
                      <m:t>𝑌</m:t>
                    </m:r>
                  </m:oMath>
                </a14:m>
                <a:r>
                  <a:rPr lang="en-US" dirty="0"/>
                  <a:t> has been </a:t>
                </a:r>
                <a:r>
                  <a:rPr lang="en-US" i="0" dirty="0"/>
                  <a:t>marginalized out</a:t>
                </a:r>
              </a:p>
              <a:p>
                <a:pPr lvl="2"/>
                <a:r>
                  <a:rPr lang="en-US" dirty="0"/>
                  <a:t>Earlier argument can be reused to show that for any </a:t>
                </a:r>
                <a14:m>
                  <m:oMath xmlns:m="http://schemas.openxmlformats.org/officeDocument/2006/math">
                    <m:r>
                      <a:rPr lang="en-US">
                        <a:latin typeface="Cambria Math" panose="02040503050406030204" pitchFamily="18" charset="0"/>
                      </a:rPr>
                      <m:t>𝑥</m:t>
                    </m:r>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𝑆</m:t>
                        </m:r>
                      </m:e>
                      <m:sub>
                        <m:r>
                          <a:rPr lang="en-US">
                            <a:latin typeface="Cambria Math" panose="02040503050406030204" pitchFamily="18" charset="0"/>
                          </a:rPr>
                          <m:t>𝑋</m:t>
                        </m:r>
                      </m:sub>
                    </m:sSub>
                    <m:r>
                      <a:rPr lang="en-US">
                        <a:latin typeface="Cambria Math" panose="02040503050406030204" pitchFamily="18" charset="0"/>
                      </a:rPr>
                      <m:t>,</m:t>
                    </m:r>
                    <m:r>
                      <a:rPr lang="en-US">
                        <a:latin typeface="Cambria Math" panose="02040503050406030204" pitchFamily="18" charset="0"/>
                      </a:rPr>
                      <m:t>𝑧</m:t>
                    </m:r>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𝑆</m:t>
                        </m:r>
                      </m:e>
                      <m:sub>
                        <m:r>
                          <a:rPr lang="en-US">
                            <a:latin typeface="Cambria Math" panose="02040503050406030204" pitchFamily="18" charset="0"/>
                          </a:rPr>
                          <m:t>𝑍</m:t>
                        </m:r>
                      </m:sub>
                    </m:sSub>
                  </m:oMath>
                </a14:m>
                <a:endParaRPr lang="en-US" i="0" dirty="0"/>
              </a:p>
              <a:p>
                <a:pPr algn="ctr"/>
                <a14:m>
                  <m:oMath xmlns:m="http://schemas.openxmlformats.org/officeDocument/2006/math">
                    <m:d>
                      <m:dPr>
                        <m:begChr m:val="{"/>
                        <m:endChr m:val="}"/>
                        <m:ctrlPr>
                          <a:rPr lang="en-IN" sz="2400" i="1">
                            <a:latin typeface="Cambria Math" panose="02040503050406030204" pitchFamily="18" charset="0"/>
                          </a:rPr>
                        </m:ctrlPr>
                      </m:dPr>
                      <m:e>
                        <m:r>
                          <a:rPr lang="en-IN" sz="2400">
                            <a:latin typeface="Cambria Math" panose="02040503050406030204" pitchFamily="18" charset="0"/>
                            <a:ea typeface="Cambria Math" panose="02040503050406030204" pitchFamily="18" charset="0"/>
                          </a:rPr>
                          <m:t>𝜔</m:t>
                        </m:r>
                        <m:r>
                          <a:rPr lang="en-IN" sz="2400">
                            <a:latin typeface="Cambria Math" panose="02040503050406030204" pitchFamily="18" charset="0"/>
                            <a:ea typeface="Cambria Math" panose="02040503050406030204" pitchFamily="18" charset="0"/>
                          </a:rPr>
                          <m:t>∈</m:t>
                        </m:r>
                        <m:r>
                          <m:rPr>
                            <m:sty m:val="p"/>
                          </m:rPr>
                          <a:rPr lang="en-IN" sz="2400">
                            <a:latin typeface="Cambria Math" panose="02040503050406030204" pitchFamily="18" charset="0"/>
                            <a:ea typeface="Cambria Math" panose="02040503050406030204" pitchFamily="18" charset="0"/>
                          </a:rPr>
                          <m:t>Ω</m:t>
                        </m:r>
                        <m:r>
                          <a:rPr lang="en-IN" sz="2400">
                            <a:latin typeface="Cambria Math" panose="02040503050406030204" pitchFamily="18" charset="0"/>
                            <a:ea typeface="Cambria Math" panose="02040503050406030204" pitchFamily="18" charset="0"/>
                          </a:rPr>
                          <m:t>:</m:t>
                        </m:r>
                        <m:r>
                          <a:rPr lang="en-IN" sz="2400">
                            <a:latin typeface="Cambria Math" panose="02040503050406030204" pitchFamily="18" charset="0"/>
                            <a:ea typeface="Cambria Math" panose="02040503050406030204" pitchFamily="18" charset="0"/>
                          </a:rPr>
                          <m:t>𝑋</m:t>
                        </m:r>
                        <m:d>
                          <m:dPr>
                            <m:ctrlPr>
                              <a:rPr lang="en-IN" sz="2400" i="1">
                                <a:latin typeface="Cambria Math" panose="02040503050406030204" pitchFamily="18" charset="0"/>
                                <a:ea typeface="Cambria Math" panose="02040503050406030204" pitchFamily="18" charset="0"/>
                              </a:rPr>
                            </m:ctrlPr>
                          </m:dPr>
                          <m:e>
                            <m:r>
                              <a:rPr lang="en-IN" sz="2400">
                                <a:latin typeface="Cambria Math" panose="02040503050406030204" pitchFamily="18" charset="0"/>
                                <a:ea typeface="Cambria Math" panose="02040503050406030204" pitchFamily="18" charset="0"/>
                              </a:rPr>
                              <m:t>𝜔</m:t>
                            </m:r>
                          </m:e>
                        </m:d>
                        <m:r>
                          <a:rPr lang="en-IN" sz="2400">
                            <a:latin typeface="Cambria Math" panose="02040503050406030204" pitchFamily="18" charset="0"/>
                            <a:ea typeface="Cambria Math" panose="02040503050406030204" pitchFamily="18" charset="0"/>
                          </a:rPr>
                          <m:t>=</m:t>
                        </m:r>
                        <m:r>
                          <a:rPr lang="en-IN" sz="2400">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r>
                          <a:rPr lang="en-US" sz="2400">
                            <a:latin typeface="Cambria Math" panose="02040503050406030204" pitchFamily="18" charset="0"/>
                            <a:ea typeface="Cambria Math" panose="02040503050406030204" pitchFamily="18" charset="0"/>
                          </a:rPr>
                          <m:t>𝑍</m:t>
                        </m:r>
                        <m:d>
                          <m:dPr>
                            <m:ctrlPr>
                              <a:rPr lang="en-US" sz="2400" i="1">
                                <a:latin typeface="Cambria Math" panose="02040503050406030204" pitchFamily="18" charset="0"/>
                                <a:ea typeface="Cambria Math" panose="02040503050406030204" pitchFamily="18" charset="0"/>
                              </a:rPr>
                            </m:ctrlPr>
                          </m:dPr>
                          <m:e>
                            <m:r>
                              <a:rPr lang="en-US" sz="2400">
                                <a:latin typeface="Cambria Math" panose="02040503050406030204" pitchFamily="18" charset="0"/>
                                <a:ea typeface="Cambria Math" panose="02040503050406030204" pitchFamily="18" charset="0"/>
                              </a:rPr>
                              <m:t>𝜔</m:t>
                            </m:r>
                          </m:e>
                        </m:d>
                        <m:r>
                          <a:rPr lang="en-US" sz="2400">
                            <a:latin typeface="Cambria Math" panose="02040503050406030204" pitchFamily="18" charset="0"/>
                            <a:ea typeface="Cambria Math" panose="02040503050406030204" pitchFamily="18" charset="0"/>
                          </a:rPr>
                          <m:t>=</m:t>
                        </m:r>
                        <m:r>
                          <a:rPr lang="en-US" sz="2400">
                            <a:latin typeface="Cambria Math" panose="02040503050406030204" pitchFamily="18" charset="0"/>
                            <a:ea typeface="Cambria Math" panose="02040503050406030204" pitchFamily="18" charset="0"/>
                          </a:rPr>
                          <m:t>𝑧</m:t>
                        </m:r>
                      </m:e>
                    </m:d>
                    <m:r>
                      <a:rPr lang="en-IN" sz="2400">
                        <a:latin typeface="Cambria Math" panose="02040503050406030204" pitchFamily="18" charset="0"/>
                      </a:rPr>
                      <m:t>=</m:t>
                    </m:r>
                    <m:nary>
                      <m:naryPr>
                        <m:chr m:val="⋃"/>
                        <m:limLoc m:val="subSup"/>
                        <m:supHide m:val="on"/>
                        <m:ctrlPr>
                          <a:rPr lang="en-IN" sz="2400" i="1">
                            <a:latin typeface="Cambria Math" panose="02040503050406030204" pitchFamily="18" charset="0"/>
                          </a:rPr>
                        </m:ctrlPr>
                      </m:naryPr>
                      <m:sub>
                        <m:r>
                          <m:rPr>
                            <m:brk m:alnAt="9"/>
                          </m:rPr>
                          <a:rPr lang="en-IN" sz="2400">
                            <a:latin typeface="Cambria Math" panose="02040503050406030204" pitchFamily="18" charset="0"/>
                          </a:rPr>
                          <m:t>𝑦</m:t>
                        </m:r>
                        <m:r>
                          <a:rPr lang="en-IN" sz="2400">
                            <a:latin typeface="Cambria Math" panose="02040503050406030204" pitchFamily="18" charset="0"/>
                          </a:rPr>
                          <m:t>∈</m:t>
                        </m:r>
                        <m:sSub>
                          <m:sSubPr>
                            <m:ctrlPr>
                              <a:rPr lang="en-IN" sz="2400" i="1">
                                <a:latin typeface="Cambria Math" panose="02040503050406030204" pitchFamily="18" charset="0"/>
                              </a:rPr>
                            </m:ctrlPr>
                          </m:sSubPr>
                          <m:e>
                            <m:r>
                              <a:rPr lang="en-IN" sz="2400">
                                <a:latin typeface="Cambria Math" panose="02040503050406030204" pitchFamily="18" charset="0"/>
                              </a:rPr>
                              <m:t>𝑆</m:t>
                            </m:r>
                          </m:e>
                          <m:sub>
                            <m:r>
                              <a:rPr lang="en-IN" sz="2400">
                                <a:latin typeface="Cambria Math" panose="02040503050406030204" pitchFamily="18" charset="0"/>
                              </a:rPr>
                              <m:t>𝑌</m:t>
                            </m:r>
                          </m:sub>
                        </m:sSub>
                      </m:sub>
                      <m:sup/>
                      <m:e>
                        <m:d>
                          <m:dPr>
                            <m:begChr m:val="{"/>
                            <m:endChr m:val="}"/>
                            <m:ctrlPr>
                              <a:rPr lang="en-IN" sz="2400" i="1">
                                <a:latin typeface="Cambria Math" panose="02040503050406030204" pitchFamily="18" charset="0"/>
                              </a:rPr>
                            </m:ctrlPr>
                          </m:dPr>
                          <m:e>
                            <m:r>
                              <a:rPr lang="en-IN" sz="2400">
                                <a:latin typeface="Cambria Math" panose="02040503050406030204" pitchFamily="18" charset="0"/>
                                <a:ea typeface="Cambria Math" panose="02040503050406030204" pitchFamily="18" charset="0"/>
                              </a:rPr>
                              <m:t>𝜔</m:t>
                            </m:r>
                            <m:r>
                              <a:rPr lang="en-IN" sz="2400">
                                <a:latin typeface="Cambria Math" panose="02040503050406030204" pitchFamily="18" charset="0"/>
                                <a:ea typeface="Cambria Math" panose="02040503050406030204" pitchFamily="18" charset="0"/>
                              </a:rPr>
                              <m:t>∈</m:t>
                            </m:r>
                            <m:r>
                              <m:rPr>
                                <m:sty m:val="p"/>
                              </m:rPr>
                              <a:rPr lang="en-IN" sz="2400">
                                <a:latin typeface="Cambria Math" panose="02040503050406030204" pitchFamily="18" charset="0"/>
                                <a:ea typeface="Cambria Math" panose="02040503050406030204" pitchFamily="18" charset="0"/>
                              </a:rPr>
                              <m:t>Ω</m:t>
                            </m:r>
                            <m:r>
                              <a:rPr lang="en-IN" sz="2400">
                                <a:latin typeface="Cambria Math" panose="02040503050406030204" pitchFamily="18" charset="0"/>
                                <a:ea typeface="Cambria Math" panose="02040503050406030204" pitchFamily="18" charset="0"/>
                              </a:rPr>
                              <m:t>:</m:t>
                            </m:r>
                            <m:r>
                              <a:rPr lang="en-IN" sz="2400">
                                <a:latin typeface="Cambria Math" panose="02040503050406030204" pitchFamily="18" charset="0"/>
                                <a:ea typeface="Cambria Math" panose="02040503050406030204" pitchFamily="18" charset="0"/>
                              </a:rPr>
                              <m:t>𝑋</m:t>
                            </m:r>
                            <m:d>
                              <m:dPr>
                                <m:ctrlPr>
                                  <a:rPr lang="en-IN" sz="2400" i="1">
                                    <a:latin typeface="Cambria Math" panose="02040503050406030204" pitchFamily="18" charset="0"/>
                                    <a:ea typeface="Cambria Math" panose="02040503050406030204" pitchFamily="18" charset="0"/>
                                  </a:rPr>
                                </m:ctrlPr>
                              </m:dPr>
                              <m:e>
                                <m:r>
                                  <a:rPr lang="en-IN" sz="2400">
                                    <a:latin typeface="Cambria Math" panose="02040503050406030204" pitchFamily="18" charset="0"/>
                                    <a:ea typeface="Cambria Math" panose="02040503050406030204" pitchFamily="18" charset="0"/>
                                  </a:rPr>
                                  <m:t>𝜔</m:t>
                                </m:r>
                              </m:e>
                            </m:d>
                            <m:r>
                              <a:rPr lang="en-IN" sz="2400">
                                <a:latin typeface="Cambria Math" panose="02040503050406030204" pitchFamily="18" charset="0"/>
                                <a:ea typeface="Cambria Math" panose="02040503050406030204" pitchFamily="18" charset="0"/>
                              </a:rPr>
                              <m:t>=</m:t>
                            </m:r>
                            <m:r>
                              <a:rPr lang="en-IN" sz="2400">
                                <a:latin typeface="Cambria Math" panose="02040503050406030204" pitchFamily="18" charset="0"/>
                                <a:ea typeface="Cambria Math" panose="02040503050406030204" pitchFamily="18" charset="0"/>
                              </a:rPr>
                              <m:t>𝑥</m:t>
                            </m:r>
                            <m:r>
                              <a:rPr lang="en-IN" sz="2400">
                                <a:latin typeface="Cambria Math" panose="02040503050406030204" pitchFamily="18" charset="0"/>
                                <a:ea typeface="Cambria Math" panose="02040503050406030204" pitchFamily="18" charset="0"/>
                              </a:rPr>
                              <m:t>∧</m:t>
                            </m:r>
                            <m:r>
                              <a:rPr lang="en-IN" sz="2400">
                                <a:latin typeface="Cambria Math" panose="02040503050406030204" pitchFamily="18" charset="0"/>
                                <a:ea typeface="Cambria Math" panose="02040503050406030204" pitchFamily="18" charset="0"/>
                              </a:rPr>
                              <m:t>𝑌</m:t>
                            </m:r>
                            <m:d>
                              <m:dPr>
                                <m:ctrlPr>
                                  <a:rPr lang="en-IN" sz="2400" i="1">
                                    <a:latin typeface="Cambria Math" panose="02040503050406030204" pitchFamily="18" charset="0"/>
                                    <a:ea typeface="Cambria Math" panose="02040503050406030204" pitchFamily="18" charset="0"/>
                                  </a:rPr>
                                </m:ctrlPr>
                              </m:dPr>
                              <m:e>
                                <m:r>
                                  <a:rPr lang="en-IN" sz="2400">
                                    <a:latin typeface="Cambria Math" panose="02040503050406030204" pitchFamily="18" charset="0"/>
                                    <a:ea typeface="Cambria Math" panose="02040503050406030204" pitchFamily="18" charset="0"/>
                                  </a:rPr>
                                  <m:t>𝜔</m:t>
                                </m:r>
                              </m:e>
                            </m:d>
                            <m:r>
                              <a:rPr lang="en-IN" sz="2400">
                                <a:latin typeface="Cambria Math" panose="02040503050406030204" pitchFamily="18" charset="0"/>
                                <a:ea typeface="Cambria Math" panose="02040503050406030204" pitchFamily="18" charset="0"/>
                              </a:rPr>
                              <m:t>=</m:t>
                            </m:r>
                            <m:r>
                              <a:rPr lang="en-IN" sz="2400">
                                <a:latin typeface="Cambria Math" panose="02040503050406030204" pitchFamily="18" charset="0"/>
                                <a:ea typeface="Cambria Math" panose="02040503050406030204" pitchFamily="18" charset="0"/>
                              </a:rPr>
                              <m:t>𝑦</m:t>
                            </m:r>
                            <m:r>
                              <a:rPr lang="en-US" sz="2400" i="1">
                                <a:latin typeface="Cambria Math" panose="02040503050406030204" pitchFamily="18" charset="0"/>
                                <a:ea typeface="Cambria Math" panose="02040503050406030204" pitchFamily="18" charset="0"/>
                              </a:rPr>
                              <m:t>∧</m:t>
                            </m:r>
                            <m:r>
                              <a:rPr lang="en-US" sz="2400">
                                <a:latin typeface="Cambria Math" panose="02040503050406030204" pitchFamily="18" charset="0"/>
                                <a:ea typeface="Cambria Math" panose="02040503050406030204" pitchFamily="18" charset="0"/>
                              </a:rPr>
                              <m:t>𝑍</m:t>
                            </m:r>
                            <m:d>
                              <m:dPr>
                                <m:ctrlPr>
                                  <a:rPr lang="en-US" sz="2400" i="1">
                                    <a:latin typeface="Cambria Math" panose="02040503050406030204" pitchFamily="18" charset="0"/>
                                    <a:ea typeface="Cambria Math" panose="02040503050406030204" pitchFamily="18" charset="0"/>
                                  </a:rPr>
                                </m:ctrlPr>
                              </m:dPr>
                              <m:e>
                                <m:r>
                                  <a:rPr lang="en-US" sz="2400">
                                    <a:latin typeface="Cambria Math" panose="02040503050406030204" pitchFamily="18" charset="0"/>
                                    <a:ea typeface="Cambria Math" panose="02040503050406030204" pitchFamily="18" charset="0"/>
                                  </a:rPr>
                                  <m:t>𝜔</m:t>
                                </m:r>
                              </m:e>
                            </m:d>
                            <m:r>
                              <a:rPr lang="en-US" sz="2400">
                                <a:latin typeface="Cambria Math" panose="02040503050406030204" pitchFamily="18" charset="0"/>
                                <a:ea typeface="Cambria Math" panose="02040503050406030204" pitchFamily="18" charset="0"/>
                              </a:rPr>
                              <m:t>=</m:t>
                            </m:r>
                            <m:r>
                              <a:rPr lang="en-US" sz="2400">
                                <a:latin typeface="Cambria Math" panose="02040503050406030204" pitchFamily="18" charset="0"/>
                                <a:ea typeface="Cambria Math" panose="02040503050406030204" pitchFamily="18" charset="0"/>
                              </a:rPr>
                              <m:t>𝑧</m:t>
                            </m:r>
                          </m:e>
                        </m:d>
                      </m:e>
                    </m:nary>
                  </m:oMath>
                </a14:m>
                <a:endParaRPr lang="en-US" dirty="0" smtClean="0"/>
              </a:p>
              <a:p>
                <a:pPr lvl="2"/>
                <a:r>
                  <a:rPr lang="en-US" dirty="0" smtClean="0"/>
                  <a:t>This shows that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𝑍</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e>
                    </m:d>
                    <m:r>
                      <a:rPr lang="en-IN">
                        <a:latin typeface="Cambria Math" panose="02040503050406030204" pitchFamily="18" charset="0"/>
                        <a:ea typeface="Cambria Math" panose="02040503050406030204" pitchFamily="18" charset="0"/>
                      </a:rPr>
                      <m:t>=</m:t>
                    </m:r>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9"/>
                          </m:rPr>
                          <a:rPr lang="en-IN">
                            <a:latin typeface="Cambria Math" panose="02040503050406030204" pitchFamily="18" charset="0"/>
                            <a:ea typeface="Cambria Math" panose="02040503050406030204" pitchFamily="18" charset="0"/>
                          </a:rPr>
                          <m:t>𝑦</m:t>
                        </m:r>
                        <m:r>
                          <a:rPr lang="en-IN">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𝑆</m:t>
                            </m:r>
                          </m:e>
                          <m:sub>
                            <m:r>
                              <a:rPr lang="en-IN">
                                <a:latin typeface="Cambria Math" panose="02040503050406030204" pitchFamily="18" charset="0"/>
                                <a:ea typeface="Cambria Math" panose="02040503050406030204" pitchFamily="18" charset="0"/>
                              </a:rPr>
                              <m:t>𝑌</m:t>
                            </m:r>
                          </m:sub>
                        </m:sSub>
                      </m:sub>
                      <m:sup/>
                      <m:e>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𝑌</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𝑍</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e>
                        </m:d>
                      </m:e>
                    </m:nary>
                  </m:oMath>
                </a14:m>
                <a:endParaRPr lang="en-US" dirty="0" smtClean="0"/>
              </a:p>
              <a:p>
                <a:r>
                  <a:rPr lang="en-US" dirty="0" smtClean="0"/>
                  <a:t>Similarly,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𝑍</m:t>
                        </m:r>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e>
                    </m:d>
                    <m:r>
                      <a:rPr lang="en-IN">
                        <a:latin typeface="Cambria Math" panose="02040503050406030204" pitchFamily="18" charset="0"/>
                        <a:ea typeface="Cambria Math" panose="02040503050406030204" pitchFamily="18" charset="0"/>
                      </a:rPr>
                      <m:t>=</m:t>
                    </m:r>
                    <m:nary>
                      <m:naryPr>
                        <m:chr m:val="∑"/>
                        <m:limLoc m:val="subSup"/>
                        <m:supHide m:val="on"/>
                        <m:ctrlPr>
                          <a:rPr lang="en-IN" i="1" smtClean="0">
                            <a:latin typeface="Cambria Math" panose="02040503050406030204" pitchFamily="18" charset="0"/>
                            <a:ea typeface="Cambria Math" panose="02040503050406030204" pitchFamily="18" charset="0"/>
                          </a:rPr>
                        </m:ctrlPr>
                      </m:naryPr>
                      <m:sub>
                        <m:r>
                          <m:rPr>
                            <m:brk m:alnAt="9"/>
                          </m:rP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b="0" i="1" smtClean="0">
                                <a:latin typeface="Cambria Math" panose="02040503050406030204" pitchFamily="18" charset="0"/>
                                <a:ea typeface="Cambria Math" panose="02040503050406030204" pitchFamily="18" charset="0"/>
                              </a:rPr>
                              <m:t>𝑋</m:t>
                            </m:r>
                          </m:sub>
                        </m:sSub>
                      </m:sub>
                      <m:sup/>
                      <m:e>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9"/>
                              </m:rPr>
                              <a:rPr lang="en-IN">
                                <a:latin typeface="Cambria Math" panose="02040503050406030204" pitchFamily="18" charset="0"/>
                                <a:ea typeface="Cambria Math" panose="02040503050406030204" pitchFamily="18" charset="0"/>
                              </a:rPr>
                              <m:t>𝑦</m:t>
                            </m:r>
                            <m:r>
                              <a:rPr lang="en-IN">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𝑆</m:t>
                                </m:r>
                              </m:e>
                              <m:sub>
                                <m:r>
                                  <a:rPr lang="en-IN">
                                    <a:latin typeface="Cambria Math" panose="02040503050406030204" pitchFamily="18" charset="0"/>
                                    <a:ea typeface="Cambria Math" panose="02040503050406030204" pitchFamily="18" charset="0"/>
                                  </a:rPr>
                                  <m:t>𝑌</m:t>
                                </m:r>
                              </m:sub>
                            </m:sSub>
                          </m:sub>
                          <m:sup/>
                          <m:e>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𝑌</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𝑍</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e>
                            </m:d>
                          </m:e>
                        </m:nary>
                      </m:e>
                    </m:nary>
                  </m:oMath>
                </a14:m>
                <a:endParaRPr lang="en-US" dirty="0" smtClean="0"/>
              </a:p>
              <a:p>
                <a:pPr lvl="2"/>
                <a:r>
                  <a:rPr lang="en-US" dirty="0"/>
                  <a:t>In this case we say </a:t>
                </a:r>
                <a:r>
                  <a:rPr lang="en-US" dirty="0" smtClean="0"/>
                  <a:t>that both </a:t>
                </a:r>
                <a14:m>
                  <m:oMath xmlns:m="http://schemas.openxmlformats.org/officeDocument/2006/math">
                    <m:r>
                      <a:rPr lang="en-US" b="0" i="1" smtClean="0">
                        <a:latin typeface="Cambria Math" panose="02040503050406030204" pitchFamily="18" charset="0"/>
                      </a:rPr>
                      <m:t>𝑋</m:t>
                    </m:r>
                  </m:oMath>
                </a14:m>
                <a:r>
                  <a:rPr lang="en-US" dirty="0" smtClean="0"/>
                  <a:t> and </a:t>
                </a:r>
                <a14:m>
                  <m:oMath xmlns:m="http://schemas.openxmlformats.org/officeDocument/2006/math">
                    <m:r>
                      <a:rPr lang="en-US">
                        <a:latin typeface="Cambria Math" panose="02040503050406030204" pitchFamily="18" charset="0"/>
                      </a:rPr>
                      <m:t>𝑌</m:t>
                    </m:r>
                  </m:oMath>
                </a14:m>
                <a:r>
                  <a:rPr lang="en-US" dirty="0"/>
                  <a:t> </a:t>
                </a:r>
                <a:r>
                  <a:rPr lang="en-US" dirty="0" smtClean="0"/>
                  <a:t>have </a:t>
                </a:r>
                <a:r>
                  <a:rPr lang="en-US" dirty="0"/>
                  <a:t>been </a:t>
                </a:r>
                <a:r>
                  <a:rPr lang="en-US" i="0" dirty="0"/>
                  <a:t>marginalized </a:t>
                </a:r>
                <a:r>
                  <a:rPr lang="en-US" i="0" dirty="0" smtClean="0"/>
                  <a:t>out</a:t>
                </a:r>
                <a:endParaRPr lang="en-US" i="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300823"/>
              </a:xfrm>
              <a:blipFill>
                <a:blip r:embed="rId2"/>
                <a:stretch>
                  <a:fillRect l="-562" t="-2759" r="-1328"/>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19</a:t>
            </a:fld>
            <a:endParaRPr lang="en-US"/>
          </a:p>
        </p:txBody>
      </p:sp>
    </p:spTree>
    <p:extLst>
      <p:ext uri="{BB962C8B-B14F-4D97-AF65-F5344CB8AC3E}">
        <p14:creationId xmlns:p14="http://schemas.microsoft.com/office/powerpoint/2010/main" val="1754064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What is Probability</a:t>
            </a:r>
            <a:endParaRPr lang="en-IN" dirty="0"/>
          </a:p>
        </p:txBody>
      </p:sp>
      <p:sp>
        <p:nvSpPr>
          <p:cNvPr id="3" name="Content Placeholder 2"/>
          <p:cNvSpPr>
            <a:spLocks noGrp="1"/>
          </p:cNvSpPr>
          <p:nvPr>
            <p:ph idx="1"/>
          </p:nvPr>
        </p:nvSpPr>
        <p:spPr>
          <a:xfrm>
            <a:off x="253353" y="1111624"/>
            <a:ext cx="11938645" cy="5746376"/>
          </a:xfrm>
        </p:spPr>
        <p:txBody>
          <a:bodyPr>
            <a:normAutofit/>
          </a:bodyPr>
          <a:lstStyle/>
          <a:p>
            <a:r>
              <a:rPr lang="en-IN" dirty="0" smtClean="0"/>
              <a:t>Depends on whom we ask this question</a:t>
            </a:r>
          </a:p>
          <a:p>
            <a:pPr lvl="2"/>
            <a:r>
              <a:rPr lang="en-IN" i="0" dirty="0"/>
              <a:t>A statistician </a:t>
            </a:r>
            <a:r>
              <a:rPr lang="en-IN" i="0" dirty="0" smtClean="0"/>
              <a:t>may </a:t>
            </a:r>
            <a:r>
              <a:rPr lang="en-IN" i="0" dirty="0"/>
              <a:t>claim </a:t>
            </a:r>
            <a:r>
              <a:rPr lang="en-IN" i="0" dirty="0" smtClean="0"/>
              <a:t>probability is a way of measuring how frequently does something happen</a:t>
            </a:r>
          </a:p>
          <a:p>
            <a:pPr lvl="2"/>
            <a:r>
              <a:rPr lang="en-IN" dirty="0" smtClean="0"/>
              <a:t>“If I recommend an iPhone to 1000 female customers aged 25-30 years, roughly 600 of them will make a purchase”</a:t>
            </a:r>
            <a:endParaRPr lang="en-IN" dirty="0"/>
          </a:p>
          <a:p>
            <a:pPr lvl="2"/>
            <a:r>
              <a:rPr lang="en-IN" i="0" dirty="0"/>
              <a:t>A logician </a:t>
            </a:r>
            <a:r>
              <a:rPr lang="en-IN" i="0" dirty="0" smtClean="0"/>
              <a:t>may claim that probability is a way of measuring the amount of uncertainty in a certain statement</a:t>
            </a:r>
          </a:p>
          <a:p>
            <a:pPr lvl="2"/>
            <a:r>
              <a:rPr lang="en-IN" dirty="0" smtClean="0"/>
              <a:t>“If John makes a credit card transaction worth </a:t>
            </a:r>
            <a:r>
              <a:rPr lang="en-IN" dirty="0"/>
              <a:t>more than </a:t>
            </a:r>
            <a:r>
              <a:rPr lang="en-IN" dirty="0" smtClean="0"/>
              <a:t>₹10,000, then there is a 70% chance it is fraudulent since he never spends so much”</a:t>
            </a:r>
            <a:endParaRPr lang="en-IN" dirty="0"/>
          </a:p>
          <a:p>
            <a:pPr lvl="2"/>
            <a:r>
              <a:rPr lang="en-IN" i="0" dirty="0" smtClean="0"/>
              <a:t>A measure theoretician may claim probability is a way of assigning positive scores in a way so that two scores can be easily compared</a:t>
            </a:r>
          </a:p>
          <a:p>
            <a:pPr lvl="2"/>
            <a:r>
              <a:rPr lang="en-IN" dirty="0" smtClean="0"/>
              <a:t>“This customer is more likely to be in the 20-30 age group than the 50+ group”</a:t>
            </a:r>
          </a:p>
          <a:p>
            <a:r>
              <a:rPr lang="en-IN" dirty="0" smtClean="0"/>
              <a:t>Machine Learning subscribes to all these views in one way or another </a:t>
            </a:r>
          </a:p>
        </p:txBody>
      </p:sp>
      <p:sp>
        <p:nvSpPr>
          <p:cNvPr id="4" name="Slide Number Placeholder 3"/>
          <p:cNvSpPr>
            <a:spLocks noGrp="1"/>
          </p:cNvSpPr>
          <p:nvPr>
            <p:ph type="sldNum" sz="quarter" idx="12"/>
          </p:nvPr>
        </p:nvSpPr>
        <p:spPr/>
        <p:txBody>
          <a:bodyPr/>
          <a:lstStyle/>
          <a:p>
            <a:fld id="{157B8E69-23A9-4619-9CFE-E27BFD8A78F9}" type="slidenum">
              <a:rPr lang="en-US" smtClean="0"/>
              <a:t>2</a:t>
            </a:fld>
            <a:endParaRPr lang="en-US"/>
          </a:p>
        </p:txBody>
      </p:sp>
    </p:spTree>
    <p:extLst>
      <p:ext uri="{BB962C8B-B14F-4D97-AF65-F5344CB8AC3E}">
        <p14:creationId xmlns:p14="http://schemas.microsoft.com/office/powerpoint/2010/main" val="1214459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Conditional </a:t>
            </a:r>
            <a:r>
              <a:rPr lang="en-IN" dirty="0"/>
              <a:t>Probability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6024156" cy="5746376"/>
              </a:xfrm>
            </p:spPr>
            <p:txBody>
              <a:bodyPr>
                <a:normAutofit/>
              </a:bodyPr>
              <a:lstStyle/>
              <a:p>
                <a:r>
                  <a:rPr lang="en-US" dirty="0" smtClean="0"/>
                  <a:t>Perhaps one of the most important concepts w.r.t ML applications</a:t>
                </a:r>
              </a:p>
              <a:p>
                <a:r>
                  <a:rPr lang="en-US" dirty="0" smtClean="0"/>
                  <a:t>Let us look at uniform case first</a:t>
                </a:r>
              </a:p>
              <a:p>
                <a:r>
                  <a:rPr lang="en-US" b="1" dirty="0" smtClean="0"/>
                  <a:t>Notice</a:t>
                </a:r>
                <a:r>
                  <a:rPr lang="en-US" dirty="0" smtClean="0"/>
                  <a:t>: if we focus only on balls with number 2 written on them, most (3/4) of those balls are red</a:t>
                </a:r>
              </a:p>
              <a:p>
                <a:r>
                  <a:rPr lang="en-US" b="1" dirty="0" smtClean="0"/>
                  <a:t>Contrast</a:t>
                </a:r>
                <a:r>
                  <a:rPr lang="en-US" dirty="0" smtClean="0"/>
                  <a:t>: if the number on the ball is 3, nothing as strong can be said</a:t>
                </a:r>
              </a:p>
              <a:p>
                <a14:m>
                  <m:oMath xmlns:m="http://schemas.openxmlformats.org/officeDocument/2006/math">
                    <m:r>
                      <a:rPr lang="en-US" i="1" smtClean="0">
                        <a:latin typeface="Cambria Math" panose="02040503050406030204" pitchFamily="18" charset="0"/>
                        <a:ea typeface="Cambria Math" panose="02040503050406030204" pitchFamily="18" charset="0"/>
                      </a:rPr>
                      <m:t>ℙ</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𝑌</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=2</m:t>
                        </m:r>
                      </m:e>
                    </m:d>
                    <m:r>
                      <a:rPr lang="en-US" b="0" i="1" smtClean="0">
                        <a:latin typeface="Cambria Math" panose="02040503050406030204" pitchFamily="18" charset="0"/>
                        <a:ea typeface="Cambria Math" panose="02040503050406030204" pitchFamily="18" charset="0"/>
                      </a:rPr>
                      <m:t>≜</m:t>
                    </m:r>
                  </m:oMath>
                </a14:m>
                <a:r>
                  <a:rPr lang="en-US" dirty="0" smtClean="0"/>
                  <a:t> </a:t>
                </a:r>
                <a:r>
                  <a:rPr lang="en-IN" dirty="0"/>
                  <a:t>proportion of </a:t>
                </a:r>
                <a:r>
                  <a:rPr lang="en-US" dirty="0" smtClean="0"/>
                  <a:t>samples with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=1</m:t>
                    </m:r>
                  </m:oMath>
                </a14:m>
                <a:r>
                  <a:rPr lang="en-US" dirty="0" smtClean="0"/>
                  <a:t> among those samples where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=2</m:t>
                    </m:r>
                  </m:oMath>
                </a14:m>
                <a:endParaRPr lang="en-US" dirty="0" smtClean="0"/>
              </a:p>
              <a:p>
                <a:endParaRPr lang="en-I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6024156" cy="5746376"/>
              </a:xfrm>
              <a:blipFill>
                <a:blip r:embed="rId2"/>
                <a:stretch>
                  <a:fillRect l="-1113" t="-2545" r="-37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20</a:t>
            </a:fld>
            <a:endParaRPr lang="en-US" dirty="0"/>
          </a:p>
        </p:txBody>
      </p:sp>
      <p:grpSp>
        <p:nvGrpSpPr>
          <p:cNvPr id="5" name="Group 4"/>
          <p:cNvGrpSpPr/>
          <p:nvPr/>
        </p:nvGrpSpPr>
        <p:grpSpPr>
          <a:xfrm>
            <a:off x="6173922" y="1111624"/>
            <a:ext cx="5674398" cy="4093341"/>
            <a:chOff x="6173922" y="1111624"/>
            <a:chExt cx="5674398" cy="4093341"/>
          </a:xfrm>
        </p:grpSpPr>
        <p:grpSp>
          <p:nvGrpSpPr>
            <p:cNvPr id="6" name="Group 5"/>
            <p:cNvGrpSpPr/>
            <p:nvPr/>
          </p:nvGrpSpPr>
          <p:grpSpPr>
            <a:xfrm>
              <a:off x="6173922" y="1111624"/>
              <a:ext cx="770562" cy="4093341"/>
              <a:chOff x="6173922" y="1111624"/>
              <a:chExt cx="770562" cy="4093341"/>
            </a:xfrm>
          </p:grpSpPr>
          <p:sp>
            <p:nvSpPr>
              <p:cNvPr id="32" name="Oval 31"/>
              <p:cNvSpPr/>
              <p:nvPr/>
            </p:nvSpPr>
            <p:spPr>
              <a:xfrm>
                <a:off x="6173922"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33" name="Oval 32"/>
              <p:cNvSpPr/>
              <p:nvPr/>
            </p:nvSpPr>
            <p:spPr>
              <a:xfrm>
                <a:off x="6173922"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34" name="Oval 33"/>
              <p:cNvSpPr/>
              <p:nvPr/>
            </p:nvSpPr>
            <p:spPr>
              <a:xfrm>
                <a:off x="6173922"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35" name="Oval 34"/>
              <p:cNvSpPr/>
              <p:nvPr/>
            </p:nvSpPr>
            <p:spPr>
              <a:xfrm>
                <a:off x="6173922" y="4434403"/>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grpSp>
        <p:grpSp>
          <p:nvGrpSpPr>
            <p:cNvPr id="7" name="Group 6"/>
            <p:cNvGrpSpPr/>
            <p:nvPr/>
          </p:nvGrpSpPr>
          <p:grpSpPr>
            <a:xfrm>
              <a:off x="7154689" y="1111624"/>
              <a:ext cx="770562" cy="4093341"/>
              <a:chOff x="7192390" y="1111624"/>
              <a:chExt cx="770562" cy="4093341"/>
            </a:xfrm>
          </p:grpSpPr>
          <p:sp>
            <p:nvSpPr>
              <p:cNvPr id="28" name="Oval 27"/>
              <p:cNvSpPr/>
              <p:nvPr/>
            </p:nvSpPr>
            <p:spPr>
              <a:xfrm>
                <a:off x="7192390"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29" name="Oval 28"/>
              <p:cNvSpPr/>
              <p:nvPr/>
            </p:nvSpPr>
            <p:spPr>
              <a:xfrm>
                <a:off x="7192390"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30" name="Oval 29"/>
              <p:cNvSpPr/>
              <p:nvPr/>
            </p:nvSpPr>
            <p:spPr>
              <a:xfrm>
                <a:off x="7192390"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31" name="Oval 30"/>
              <p:cNvSpPr/>
              <p:nvPr/>
            </p:nvSpPr>
            <p:spPr>
              <a:xfrm>
                <a:off x="7192390" y="4434403"/>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grpSp>
        <p:grpSp>
          <p:nvGrpSpPr>
            <p:cNvPr id="8" name="Group 7"/>
            <p:cNvGrpSpPr/>
            <p:nvPr/>
          </p:nvGrpSpPr>
          <p:grpSpPr>
            <a:xfrm>
              <a:off x="8135456" y="1111624"/>
              <a:ext cx="770562" cy="4093341"/>
              <a:chOff x="8159651" y="1111624"/>
              <a:chExt cx="770562" cy="4093341"/>
            </a:xfrm>
          </p:grpSpPr>
          <p:sp>
            <p:nvSpPr>
              <p:cNvPr id="24" name="Oval 23"/>
              <p:cNvSpPr/>
              <p:nvPr/>
            </p:nvSpPr>
            <p:spPr>
              <a:xfrm>
                <a:off x="8159651" y="1111624"/>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25" name="Oval 24"/>
              <p:cNvSpPr/>
              <p:nvPr/>
            </p:nvSpPr>
            <p:spPr>
              <a:xfrm>
                <a:off x="8159651"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26" name="Oval 25"/>
              <p:cNvSpPr/>
              <p:nvPr/>
            </p:nvSpPr>
            <p:spPr>
              <a:xfrm>
                <a:off x="8159651" y="3326810"/>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27" name="Oval 26"/>
              <p:cNvSpPr/>
              <p:nvPr/>
            </p:nvSpPr>
            <p:spPr>
              <a:xfrm>
                <a:off x="8159651"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grpSp>
        <p:grpSp>
          <p:nvGrpSpPr>
            <p:cNvPr id="9" name="Group 8"/>
            <p:cNvGrpSpPr/>
            <p:nvPr/>
          </p:nvGrpSpPr>
          <p:grpSpPr>
            <a:xfrm>
              <a:off x="9116223" y="1111624"/>
              <a:ext cx="770562" cy="4093341"/>
              <a:chOff x="9140294" y="1111624"/>
              <a:chExt cx="770562" cy="4093341"/>
            </a:xfrm>
          </p:grpSpPr>
          <p:sp>
            <p:nvSpPr>
              <p:cNvPr id="20" name="Oval 19"/>
              <p:cNvSpPr/>
              <p:nvPr/>
            </p:nvSpPr>
            <p:spPr>
              <a:xfrm>
                <a:off x="9140294"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21" name="Oval 20"/>
              <p:cNvSpPr/>
              <p:nvPr/>
            </p:nvSpPr>
            <p:spPr>
              <a:xfrm>
                <a:off x="9140294"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22" name="Oval 21"/>
              <p:cNvSpPr/>
              <p:nvPr/>
            </p:nvSpPr>
            <p:spPr>
              <a:xfrm>
                <a:off x="9140294"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23" name="Oval 22"/>
              <p:cNvSpPr/>
              <p:nvPr/>
            </p:nvSpPr>
            <p:spPr>
              <a:xfrm>
                <a:off x="9140294" y="4434403"/>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grpSp>
        <p:grpSp>
          <p:nvGrpSpPr>
            <p:cNvPr id="10" name="Group 9"/>
            <p:cNvGrpSpPr/>
            <p:nvPr/>
          </p:nvGrpSpPr>
          <p:grpSpPr>
            <a:xfrm>
              <a:off x="10096990" y="1111624"/>
              <a:ext cx="770562" cy="4093341"/>
              <a:chOff x="10120937" y="1111624"/>
              <a:chExt cx="770562" cy="4093341"/>
            </a:xfrm>
          </p:grpSpPr>
          <p:sp>
            <p:nvSpPr>
              <p:cNvPr id="16" name="Oval 15"/>
              <p:cNvSpPr/>
              <p:nvPr/>
            </p:nvSpPr>
            <p:spPr>
              <a:xfrm>
                <a:off x="10120937" y="1111624"/>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17" name="Oval 16"/>
              <p:cNvSpPr/>
              <p:nvPr/>
            </p:nvSpPr>
            <p:spPr>
              <a:xfrm>
                <a:off x="10120937"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18" name="Oval 17"/>
              <p:cNvSpPr/>
              <p:nvPr/>
            </p:nvSpPr>
            <p:spPr>
              <a:xfrm>
                <a:off x="10120937"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19" name="Oval 18"/>
              <p:cNvSpPr/>
              <p:nvPr/>
            </p:nvSpPr>
            <p:spPr>
              <a:xfrm>
                <a:off x="10120937"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grpSp>
        <p:grpSp>
          <p:nvGrpSpPr>
            <p:cNvPr id="11" name="Group 10"/>
            <p:cNvGrpSpPr/>
            <p:nvPr/>
          </p:nvGrpSpPr>
          <p:grpSpPr>
            <a:xfrm>
              <a:off x="11077758" y="1111624"/>
              <a:ext cx="770562" cy="4093341"/>
              <a:chOff x="11077758" y="1111624"/>
              <a:chExt cx="770562" cy="4093341"/>
            </a:xfrm>
          </p:grpSpPr>
          <p:sp>
            <p:nvSpPr>
              <p:cNvPr id="12" name="Oval 11"/>
              <p:cNvSpPr/>
              <p:nvPr/>
            </p:nvSpPr>
            <p:spPr>
              <a:xfrm>
                <a:off x="11077758"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13" name="Oval 12"/>
              <p:cNvSpPr/>
              <p:nvPr/>
            </p:nvSpPr>
            <p:spPr>
              <a:xfrm>
                <a:off x="11077758"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14" name="Oval 13"/>
              <p:cNvSpPr/>
              <p:nvPr/>
            </p:nvSpPr>
            <p:spPr>
              <a:xfrm>
                <a:off x="11077758" y="3326810"/>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15" name="Oval 14"/>
              <p:cNvSpPr/>
              <p:nvPr/>
            </p:nvSpPr>
            <p:spPr>
              <a:xfrm>
                <a:off x="11077758"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grpSp>
      </p:grpSp>
      <p:grpSp>
        <p:nvGrpSpPr>
          <p:cNvPr id="65" name="Group 64"/>
          <p:cNvGrpSpPr/>
          <p:nvPr/>
        </p:nvGrpSpPr>
        <p:grpSpPr>
          <a:xfrm>
            <a:off x="10621576" y="5592616"/>
            <a:ext cx="1468606" cy="1238929"/>
            <a:chOff x="12383748" y="1219011"/>
            <a:chExt cx="1862104" cy="1570887"/>
          </a:xfrm>
        </p:grpSpPr>
        <p:sp>
          <p:nvSpPr>
            <p:cNvPr id="66" name="Freeform 65"/>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Freeform 66"/>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Freeform 67"/>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Oval 68"/>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Oval 69"/>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71" name="Rectangular Callout 70"/>
              <p:cNvSpPr/>
              <p:nvPr/>
            </p:nvSpPr>
            <p:spPr>
              <a:xfrm>
                <a:off x="5995329" y="5363109"/>
                <a:ext cx="4259095" cy="1184773"/>
              </a:xfrm>
              <a:prstGeom prst="wedgeRectCallout">
                <a:avLst>
                  <a:gd name="adj1" fmla="val 66477"/>
                  <a:gd name="adj2" fmla="val 60059"/>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mj-lt"/>
                  </a:rPr>
                  <a:t>In this case </a:t>
                </a:r>
                <a14:m>
                  <m:oMath xmlns:m="http://schemas.openxmlformats.org/officeDocument/2006/math">
                    <m:r>
                      <a:rPr lang="en-US" sz="2400" i="1" smtClean="0">
                        <a:solidFill>
                          <a:schemeClr val="tx1"/>
                        </a:solidFill>
                        <a:latin typeface="Cambria Math" panose="02040503050406030204" pitchFamily="18" charset="0"/>
                        <a:ea typeface="Cambria Math" panose="02040503050406030204" pitchFamily="18" charset="0"/>
                      </a:rPr>
                      <m:t>ℙ</m:t>
                    </m:r>
                    <m:d>
                      <m:dPr>
                        <m:begChr m:val="["/>
                        <m:endChr m:val="]"/>
                        <m:ctrlPr>
                          <a:rPr lang="en-US" sz="2400" b="0" i="1" smtClean="0">
                            <a:solidFill>
                              <a:schemeClr val="tx1"/>
                            </a:solidFill>
                            <a:latin typeface="Cambria Math" panose="02040503050406030204" pitchFamily="18" charset="0"/>
                            <a:ea typeface="Cambria Math" panose="02040503050406030204" pitchFamily="18" charset="0"/>
                          </a:rPr>
                        </m:ctrlPr>
                      </m:dPr>
                      <m:e>
                        <m:r>
                          <a:rPr lang="en-US" sz="2400" b="0" i="1" smtClean="0">
                            <a:solidFill>
                              <a:schemeClr val="tx1"/>
                            </a:solidFill>
                            <a:latin typeface="Cambria Math" panose="02040503050406030204" pitchFamily="18" charset="0"/>
                            <a:ea typeface="Cambria Math" panose="02040503050406030204" pitchFamily="18" charset="0"/>
                          </a:rPr>
                          <m:t>𝑌</m:t>
                        </m:r>
                        <m:r>
                          <a:rPr lang="en-US" sz="2400" b="0" i="1" smtClean="0">
                            <a:solidFill>
                              <a:schemeClr val="tx1"/>
                            </a:solidFill>
                            <a:latin typeface="Cambria Math" panose="02040503050406030204" pitchFamily="18" charset="0"/>
                            <a:ea typeface="Cambria Math" panose="02040503050406030204" pitchFamily="18" charset="0"/>
                          </a:rPr>
                          <m:t>=1|</m:t>
                        </m:r>
                        <m:r>
                          <a:rPr lang="en-US" sz="2400" b="0" i="1" smtClean="0">
                            <a:solidFill>
                              <a:schemeClr val="tx1"/>
                            </a:solidFill>
                            <a:latin typeface="Cambria Math" panose="02040503050406030204" pitchFamily="18" charset="0"/>
                            <a:ea typeface="Cambria Math" panose="02040503050406030204" pitchFamily="18" charset="0"/>
                          </a:rPr>
                          <m:t>𝑋</m:t>
                        </m:r>
                        <m:r>
                          <a:rPr lang="en-US" sz="2400" b="0" i="1" smtClean="0">
                            <a:solidFill>
                              <a:schemeClr val="tx1"/>
                            </a:solidFill>
                            <a:latin typeface="Cambria Math" panose="02040503050406030204" pitchFamily="18" charset="0"/>
                            <a:ea typeface="Cambria Math" panose="02040503050406030204" pitchFamily="18" charset="0"/>
                          </a:rPr>
                          <m:t>=2</m:t>
                        </m:r>
                      </m:e>
                    </m:d>
                    <m:r>
                      <a:rPr lang="en-US" sz="2400" b="0" i="1" smtClean="0">
                        <a:solidFill>
                          <a:schemeClr val="tx1"/>
                        </a:solidFill>
                        <a:latin typeface="Cambria Math" panose="02040503050406030204" pitchFamily="18" charset="0"/>
                        <a:ea typeface="Cambria Math" panose="02040503050406030204" pitchFamily="18" charset="0"/>
                      </a:rPr>
                      <m:t>=</m:t>
                    </m:r>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3</m:t>
                        </m:r>
                      </m:num>
                      <m:den>
                        <m:r>
                          <a:rPr lang="en-US" sz="2400" b="0" i="1" smtClean="0">
                            <a:solidFill>
                              <a:schemeClr val="tx1"/>
                            </a:solidFill>
                            <a:latin typeface="Cambria Math" panose="02040503050406030204" pitchFamily="18" charset="0"/>
                            <a:ea typeface="Cambria Math" panose="02040503050406030204" pitchFamily="18" charset="0"/>
                          </a:rPr>
                          <m:t>4</m:t>
                        </m:r>
                      </m:den>
                    </m:f>
                  </m:oMath>
                </a14:m>
                <a:r>
                  <a:rPr lang="en-US" sz="2400" dirty="0" smtClean="0">
                    <a:solidFill>
                      <a:schemeClr val="tx1"/>
                    </a:solidFill>
                    <a:latin typeface="+mj-lt"/>
                  </a:rPr>
                  <a:t> and </a:t>
                </a:r>
                <a14:m>
                  <m:oMath xmlns:m="http://schemas.openxmlformats.org/officeDocument/2006/math">
                    <m:r>
                      <a:rPr lang="en-US" sz="2400" i="1">
                        <a:solidFill>
                          <a:schemeClr val="tx1"/>
                        </a:solidFill>
                        <a:latin typeface="Cambria Math" panose="02040503050406030204" pitchFamily="18" charset="0"/>
                        <a:ea typeface="Cambria Math" panose="02040503050406030204" pitchFamily="18" charset="0"/>
                      </a:rPr>
                      <m:t>ℙ</m:t>
                    </m:r>
                    <m:d>
                      <m:dPr>
                        <m:begChr m:val="["/>
                        <m:endChr m:val="]"/>
                        <m:ctrlPr>
                          <a:rPr lang="en-US" sz="2400" i="1">
                            <a:solidFill>
                              <a:schemeClr val="tx1"/>
                            </a:solidFill>
                            <a:latin typeface="Cambria Math" panose="02040503050406030204" pitchFamily="18" charset="0"/>
                            <a:ea typeface="Cambria Math" panose="02040503050406030204" pitchFamily="18" charset="0"/>
                          </a:rPr>
                        </m:ctrlPr>
                      </m:dPr>
                      <m:e>
                        <m:r>
                          <a:rPr lang="en-US" sz="2400" i="1">
                            <a:solidFill>
                              <a:schemeClr val="tx1"/>
                            </a:solidFill>
                            <a:latin typeface="Cambria Math" panose="02040503050406030204" pitchFamily="18" charset="0"/>
                            <a:ea typeface="Cambria Math" panose="02040503050406030204" pitchFamily="18" charset="0"/>
                          </a:rPr>
                          <m:t>𝑌</m:t>
                        </m:r>
                        <m:r>
                          <a:rPr lang="en-US" sz="2400" i="1">
                            <a:solidFill>
                              <a:schemeClr val="tx1"/>
                            </a:solidFill>
                            <a:latin typeface="Cambria Math" panose="02040503050406030204" pitchFamily="18" charset="0"/>
                            <a:ea typeface="Cambria Math" panose="02040503050406030204" pitchFamily="18" charset="0"/>
                          </a:rPr>
                          <m:t>=1|</m:t>
                        </m:r>
                        <m:r>
                          <a:rPr lang="en-US" sz="2400" i="1">
                            <a:solidFill>
                              <a:schemeClr val="tx1"/>
                            </a:solidFill>
                            <a:latin typeface="Cambria Math" panose="02040503050406030204" pitchFamily="18" charset="0"/>
                            <a:ea typeface="Cambria Math" panose="02040503050406030204" pitchFamily="18" charset="0"/>
                          </a:rPr>
                          <m:t>𝑋</m:t>
                        </m:r>
                        <m:r>
                          <a:rPr lang="en-US" sz="2400" i="1">
                            <a:solidFill>
                              <a:schemeClr val="tx1"/>
                            </a:solidFill>
                            <a:latin typeface="Cambria Math" panose="02040503050406030204" pitchFamily="18" charset="0"/>
                            <a:ea typeface="Cambria Math" panose="02040503050406030204" pitchFamily="18" charset="0"/>
                          </a:rPr>
                          <m:t>=3</m:t>
                        </m:r>
                      </m:e>
                    </m:d>
                    <m:r>
                      <a:rPr lang="en-US" sz="2400" i="1">
                        <a:solidFill>
                          <a:schemeClr val="tx1"/>
                        </a:solidFill>
                        <a:latin typeface="Cambria Math" panose="02040503050406030204" pitchFamily="18" charset="0"/>
                        <a:ea typeface="Cambria Math" panose="02040503050406030204" pitchFamily="18" charset="0"/>
                      </a:rPr>
                      <m:t>=</m:t>
                    </m:r>
                    <m:f>
                      <m:fPr>
                        <m:ctrlPr>
                          <a:rPr lang="en-US" sz="2400" i="1">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1</m:t>
                        </m:r>
                      </m:num>
                      <m:den>
                        <m:r>
                          <a:rPr lang="en-US" sz="2400" i="1">
                            <a:solidFill>
                              <a:schemeClr val="tx1"/>
                            </a:solidFill>
                            <a:latin typeface="Cambria Math" panose="02040503050406030204" pitchFamily="18" charset="0"/>
                            <a:ea typeface="Cambria Math" panose="02040503050406030204" pitchFamily="18" charset="0"/>
                          </a:rPr>
                          <m:t>4</m:t>
                        </m:r>
                      </m:den>
                    </m:f>
                  </m:oMath>
                </a14:m>
                <a:endParaRPr lang="en-US" sz="2400" dirty="0">
                  <a:solidFill>
                    <a:schemeClr val="tx1"/>
                  </a:solidFill>
                  <a:latin typeface="+mj-lt"/>
                </a:endParaRPr>
              </a:p>
            </p:txBody>
          </p:sp>
        </mc:Choice>
        <mc:Fallback xmlns="">
          <p:sp>
            <p:nvSpPr>
              <p:cNvPr id="71" name="Rectangular Callout 70"/>
              <p:cNvSpPr>
                <a:spLocks noRot="1" noChangeAspect="1" noMove="1" noResize="1" noEditPoints="1" noAdjustHandles="1" noChangeArrowheads="1" noChangeShapeType="1" noTextEdit="1"/>
              </p:cNvSpPr>
              <p:nvPr/>
            </p:nvSpPr>
            <p:spPr>
              <a:xfrm>
                <a:off x="5995329" y="5363109"/>
                <a:ext cx="4259095" cy="1184773"/>
              </a:xfrm>
              <a:prstGeom prst="wedgeRectCallout">
                <a:avLst>
                  <a:gd name="adj1" fmla="val 66477"/>
                  <a:gd name="adj2" fmla="val 60059"/>
                </a:avLst>
              </a:prstGeom>
              <a:blipFill>
                <a:blip r:embed="rId3"/>
                <a:stretch>
                  <a:fillRect l="-731"/>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174722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childTnLst>
                          </p:cTn>
                        </p:par>
                        <p:par>
                          <p:cTn id="27" fill="hold">
                            <p:stCondLst>
                              <p:cond delay="0"/>
                            </p:stCondLst>
                            <p:childTnLst>
                              <p:par>
                                <p:cTn id="28" presetID="22" presetClass="entr" presetSubtype="2" fill="hold" grpId="0" nodeType="after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wipe(right)">
                                      <p:cBhvr>
                                        <p:cTn id="30"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Probability</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t>The previous way of defining the conditional probability is makes it cumbersome to extend to more general settings</a:t>
                </a:r>
              </a:p>
              <a:p>
                <a:pPr lvl="2"/>
                <a:r>
                  <a:rPr lang="en-US" dirty="0" smtClean="0"/>
                  <a:t>Let us use a different (but equivalent) way of defining conditional probability</a:t>
                </a:r>
              </a:p>
              <a:p>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=2</m:t>
                        </m:r>
                      </m:e>
                    </m:d>
                    <m:r>
                      <a:rPr lang="en-US" i="1">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nor/>
                          </m:rPr>
                          <a:rPr lang="en-US" b="0" i="0" dirty="0" smtClean="0"/>
                          <m:t>number</m:t>
                        </m:r>
                        <m:r>
                          <m:rPr>
                            <m:nor/>
                          </m:rPr>
                          <a:rPr lang="en-IN" dirty="0"/>
                          <m:t> </m:t>
                        </m:r>
                        <m:r>
                          <m:rPr>
                            <m:nor/>
                          </m:rPr>
                          <a:rPr lang="en-IN" dirty="0"/>
                          <m:t>of</m:t>
                        </m:r>
                        <m:r>
                          <m:rPr>
                            <m:nor/>
                          </m:rPr>
                          <a:rPr lang="en-IN" dirty="0"/>
                          <m:t> </m:t>
                        </m:r>
                        <m:r>
                          <m:rPr>
                            <m:nor/>
                          </m:rPr>
                          <a:rPr lang="en-US" dirty="0"/>
                          <m:t>samples</m:t>
                        </m:r>
                        <m:r>
                          <m:rPr>
                            <m:nor/>
                          </m:rPr>
                          <a:rPr lang="en-US" dirty="0"/>
                          <m:t> </m:t>
                        </m:r>
                        <m:r>
                          <m:rPr>
                            <m:nor/>
                          </m:rPr>
                          <a:rPr lang="en-US" dirty="0"/>
                          <m:t>with</m:t>
                        </m:r>
                        <m:r>
                          <m:rPr>
                            <m:nor/>
                          </m:rPr>
                          <a:rPr lang="en-US" dirty="0"/>
                          <m:t> </m:t>
                        </m:r>
                        <m:r>
                          <a:rPr lang="en-US" i="1">
                            <a:latin typeface="Cambria Math" panose="02040503050406030204" pitchFamily="18" charset="0"/>
                          </a:rPr>
                          <m:t>𝑌</m:t>
                        </m:r>
                        <m:r>
                          <a:rPr lang="en-US" i="1">
                            <a:latin typeface="Cambria Math" panose="02040503050406030204" pitchFamily="18" charset="0"/>
                          </a:rPr>
                          <m:t>=1</m:t>
                        </m:r>
                        <m:r>
                          <m:rPr>
                            <m:nor/>
                          </m:rPr>
                          <a:rPr lang="en-US" dirty="0"/>
                          <m:t> </m:t>
                        </m:r>
                        <m:r>
                          <m:rPr>
                            <m:nor/>
                          </m:rPr>
                          <a:rPr lang="en-US" b="0" i="0" dirty="0" smtClean="0"/>
                          <m:t>and</m:t>
                        </m:r>
                        <m:r>
                          <m:rPr>
                            <m:nor/>
                          </m:rPr>
                          <a:rPr lang="en-US" dirty="0" smtClean="0"/>
                          <m:t> </m:t>
                        </m:r>
                        <m:r>
                          <a:rPr lang="en-US" i="1">
                            <a:latin typeface="Cambria Math" panose="02040503050406030204" pitchFamily="18" charset="0"/>
                          </a:rPr>
                          <m:t>𝑋</m:t>
                        </m:r>
                        <m:r>
                          <a:rPr lang="en-US" i="1">
                            <a:latin typeface="Cambria Math" panose="02040503050406030204" pitchFamily="18" charset="0"/>
                          </a:rPr>
                          <m:t>=2</m:t>
                        </m:r>
                      </m:num>
                      <m:den>
                        <m:r>
                          <m:rPr>
                            <m:nor/>
                          </m:rPr>
                          <a:rPr lang="en-US" b="0" i="0" dirty="0" smtClean="0"/>
                          <m:t>number</m:t>
                        </m:r>
                        <m:r>
                          <m:rPr>
                            <m:nor/>
                          </m:rPr>
                          <a:rPr lang="en-IN" dirty="0"/>
                          <m:t> </m:t>
                        </m:r>
                        <m:r>
                          <m:rPr>
                            <m:nor/>
                          </m:rPr>
                          <a:rPr lang="en-IN" dirty="0"/>
                          <m:t>of</m:t>
                        </m:r>
                        <m:r>
                          <m:rPr>
                            <m:nor/>
                          </m:rPr>
                          <a:rPr lang="en-IN" dirty="0"/>
                          <m:t> </m:t>
                        </m:r>
                        <m:r>
                          <m:rPr>
                            <m:nor/>
                          </m:rPr>
                          <a:rPr lang="en-US" dirty="0"/>
                          <m:t>samples</m:t>
                        </m:r>
                        <m:r>
                          <m:rPr>
                            <m:nor/>
                          </m:rPr>
                          <a:rPr lang="en-US" dirty="0"/>
                          <m:t> </m:t>
                        </m:r>
                        <m:r>
                          <m:rPr>
                            <m:nor/>
                          </m:rPr>
                          <a:rPr lang="en-US" dirty="0"/>
                          <m:t>with</m:t>
                        </m:r>
                        <m:r>
                          <m:rPr>
                            <m:nor/>
                          </m:rPr>
                          <a:rPr lang="en-US" dirty="0"/>
                          <m:t> </m:t>
                        </m:r>
                        <m:r>
                          <a:rPr lang="en-US" i="1">
                            <a:latin typeface="Cambria Math" panose="02040503050406030204" pitchFamily="18" charset="0"/>
                          </a:rPr>
                          <m:t>𝑋</m:t>
                        </m:r>
                        <m:r>
                          <a:rPr lang="en-US" i="1">
                            <a:latin typeface="Cambria Math" panose="02040503050406030204" pitchFamily="18" charset="0"/>
                          </a:rPr>
                          <m:t>=2</m:t>
                        </m:r>
                      </m:den>
                    </m:f>
                  </m:oMath>
                </a14:m>
                <a:endParaRPr lang="en-IN" dirty="0" smtClean="0"/>
              </a:p>
              <a:p>
                <a:pPr lvl="2"/>
                <a:r>
                  <a:rPr lang="en-US" dirty="0" smtClean="0"/>
                  <a:t>Dividing numerator and denominator by possible number of samples i.e. 24</a:t>
                </a:r>
              </a:p>
              <a:p>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=2</m:t>
                        </m:r>
                      </m:e>
                    </m:d>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m:rPr>
                            <m:nor/>
                          </m:rPr>
                          <a:rPr lang="en-US" b="0" i="0" dirty="0" smtClean="0"/>
                          <m:t>proportion</m:t>
                        </m:r>
                        <m:r>
                          <m:rPr>
                            <m:nor/>
                          </m:rPr>
                          <a:rPr lang="en-IN" dirty="0"/>
                          <m:t> </m:t>
                        </m:r>
                        <m:r>
                          <m:rPr>
                            <m:nor/>
                          </m:rPr>
                          <a:rPr lang="en-IN" dirty="0"/>
                          <m:t>of</m:t>
                        </m:r>
                        <m:r>
                          <m:rPr>
                            <m:nor/>
                          </m:rPr>
                          <a:rPr lang="en-IN" dirty="0"/>
                          <m:t> </m:t>
                        </m:r>
                        <m:r>
                          <m:rPr>
                            <m:nor/>
                          </m:rPr>
                          <a:rPr lang="en-US" dirty="0"/>
                          <m:t>samples</m:t>
                        </m:r>
                        <m:r>
                          <m:rPr>
                            <m:nor/>
                          </m:rPr>
                          <a:rPr lang="en-US" dirty="0"/>
                          <m:t> </m:t>
                        </m:r>
                        <m:r>
                          <m:rPr>
                            <m:nor/>
                          </m:rPr>
                          <a:rPr lang="en-US" dirty="0"/>
                          <m:t>with</m:t>
                        </m:r>
                        <m:r>
                          <m:rPr>
                            <m:nor/>
                          </m:rPr>
                          <a:rPr lang="en-US" dirty="0"/>
                          <m:t> </m:t>
                        </m:r>
                        <m:r>
                          <a:rPr lang="en-US" i="1">
                            <a:latin typeface="Cambria Math" panose="02040503050406030204" pitchFamily="18" charset="0"/>
                          </a:rPr>
                          <m:t>𝑌</m:t>
                        </m:r>
                        <m:r>
                          <a:rPr lang="en-US" i="1">
                            <a:latin typeface="Cambria Math" panose="02040503050406030204" pitchFamily="18" charset="0"/>
                          </a:rPr>
                          <m:t>=1</m:t>
                        </m:r>
                        <m:r>
                          <m:rPr>
                            <m:nor/>
                          </m:rPr>
                          <a:rPr lang="en-US" dirty="0"/>
                          <m:t> </m:t>
                        </m:r>
                        <m:r>
                          <m:rPr>
                            <m:nor/>
                          </m:rPr>
                          <a:rPr lang="en-US" dirty="0"/>
                          <m:t>and</m:t>
                        </m:r>
                        <m:r>
                          <m:rPr>
                            <m:nor/>
                          </m:rPr>
                          <a:rPr lang="en-US" dirty="0"/>
                          <m:t> </m:t>
                        </m:r>
                        <m:r>
                          <a:rPr lang="en-US" i="1">
                            <a:latin typeface="Cambria Math" panose="02040503050406030204" pitchFamily="18" charset="0"/>
                          </a:rPr>
                          <m:t>𝑋</m:t>
                        </m:r>
                        <m:r>
                          <a:rPr lang="en-US" i="1">
                            <a:latin typeface="Cambria Math" panose="02040503050406030204" pitchFamily="18" charset="0"/>
                          </a:rPr>
                          <m:t>=2</m:t>
                        </m:r>
                      </m:num>
                      <m:den>
                        <m:r>
                          <m:rPr>
                            <m:nor/>
                          </m:rPr>
                          <a:rPr lang="en-US" b="0" i="0" dirty="0" smtClean="0"/>
                          <m:t>proportion</m:t>
                        </m:r>
                        <m:r>
                          <m:rPr>
                            <m:nor/>
                          </m:rPr>
                          <a:rPr lang="en-IN" dirty="0"/>
                          <m:t> </m:t>
                        </m:r>
                        <m:r>
                          <m:rPr>
                            <m:nor/>
                          </m:rPr>
                          <a:rPr lang="en-IN" dirty="0"/>
                          <m:t>of</m:t>
                        </m:r>
                        <m:r>
                          <m:rPr>
                            <m:nor/>
                          </m:rPr>
                          <a:rPr lang="en-IN" dirty="0"/>
                          <m:t> </m:t>
                        </m:r>
                        <m:r>
                          <m:rPr>
                            <m:nor/>
                          </m:rPr>
                          <a:rPr lang="en-US" dirty="0"/>
                          <m:t>samples</m:t>
                        </m:r>
                        <m:r>
                          <m:rPr>
                            <m:nor/>
                          </m:rPr>
                          <a:rPr lang="en-US" dirty="0"/>
                          <m:t> </m:t>
                        </m:r>
                        <m:r>
                          <m:rPr>
                            <m:nor/>
                          </m:rPr>
                          <a:rPr lang="en-US" dirty="0"/>
                          <m:t>with</m:t>
                        </m:r>
                        <m:r>
                          <m:rPr>
                            <m:nor/>
                          </m:rPr>
                          <a:rPr lang="en-US" dirty="0"/>
                          <m:t> </m:t>
                        </m:r>
                        <m:r>
                          <a:rPr lang="en-US" i="1">
                            <a:latin typeface="Cambria Math" panose="02040503050406030204" pitchFamily="18" charset="0"/>
                          </a:rPr>
                          <m:t>𝑋</m:t>
                        </m:r>
                        <m:r>
                          <a:rPr lang="en-US" i="1">
                            <a:latin typeface="Cambria Math" panose="02040503050406030204" pitchFamily="18" charset="0"/>
                          </a:rPr>
                          <m:t>=2</m:t>
                        </m:r>
                      </m:den>
                    </m:f>
                  </m:oMath>
                </a14:m>
                <a:endParaRPr lang="en-IN" dirty="0" smtClean="0"/>
              </a:p>
              <a:p>
                <a:pPr lvl="2"/>
                <a:r>
                  <a:rPr lang="en-US" dirty="0" smtClean="0"/>
                  <a:t>The above is just another way of saying</a:t>
                </a:r>
              </a:p>
              <a:p>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=2</m:t>
                        </m:r>
                      </m:e>
                    </m:d>
                    <m:r>
                      <a:rPr lang="en-US" i="1">
                        <a:latin typeface="Cambria Math" panose="02040503050406030204" pitchFamily="18" charset="0"/>
                        <a:ea typeface="Cambria Math" panose="02040503050406030204" pitchFamily="18" charset="0"/>
                      </a:rPr>
                      <m:t>≜</m:t>
                    </m:r>
                  </m:oMath>
                </a14:m>
                <a:r>
                  <a:rPr lang="en-US" i="1" dirty="0" smtClean="0">
                    <a:latin typeface="Cambria Math" panose="02040503050406030204" pitchFamily="18" charset="0"/>
                    <a:ea typeface="Cambria Math" panose="02040503050406030204" pitchFamily="18" charset="0"/>
                  </a:rPr>
                  <a:t> </a:t>
                </a:r>
                <a14:m>
                  <m:oMath xmlns:m="http://schemas.openxmlformats.org/officeDocument/2006/math">
                    <m:f>
                      <m:fPr>
                        <m:ctrlPr>
                          <a:rPr lang="en-US" sz="4400" i="1">
                            <a:latin typeface="Cambria Math" panose="02040503050406030204" pitchFamily="18" charset="0"/>
                            <a:ea typeface="Cambria Math" panose="02040503050406030204" pitchFamily="18" charset="0"/>
                          </a:rPr>
                        </m:ctrlPr>
                      </m:fPr>
                      <m:num>
                        <m:r>
                          <a:rPr lang="en-US" sz="4400" i="1">
                            <a:latin typeface="Cambria Math" panose="02040503050406030204" pitchFamily="18" charset="0"/>
                            <a:ea typeface="Cambria Math" panose="02040503050406030204" pitchFamily="18" charset="0"/>
                          </a:rPr>
                          <m:t>ℙ</m:t>
                        </m:r>
                        <m:d>
                          <m:dPr>
                            <m:begChr m:val="["/>
                            <m:endChr m:val="]"/>
                            <m:ctrlPr>
                              <a:rPr lang="en-US" sz="4400" i="1">
                                <a:latin typeface="Cambria Math" panose="02040503050406030204" pitchFamily="18" charset="0"/>
                                <a:ea typeface="Cambria Math" panose="02040503050406030204" pitchFamily="18" charset="0"/>
                              </a:rPr>
                            </m:ctrlPr>
                          </m:dPr>
                          <m:e>
                            <m:r>
                              <a:rPr lang="en-US" sz="4400" i="1">
                                <a:latin typeface="Cambria Math" panose="02040503050406030204" pitchFamily="18" charset="0"/>
                                <a:ea typeface="Cambria Math" panose="02040503050406030204" pitchFamily="18" charset="0"/>
                              </a:rPr>
                              <m:t>𝑌</m:t>
                            </m:r>
                            <m:r>
                              <a:rPr lang="en-US" sz="4400" i="1">
                                <a:latin typeface="Cambria Math" panose="02040503050406030204" pitchFamily="18" charset="0"/>
                                <a:ea typeface="Cambria Math" panose="02040503050406030204" pitchFamily="18" charset="0"/>
                              </a:rPr>
                              <m:t>=1 ∧ </m:t>
                            </m:r>
                            <m:r>
                              <a:rPr lang="en-US" sz="4400" i="1">
                                <a:latin typeface="Cambria Math" panose="02040503050406030204" pitchFamily="18" charset="0"/>
                                <a:ea typeface="Cambria Math" panose="02040503050406030204" pitchFamily="18" charset="0"/>
                              </a:rPr>
                              <m:t>𝑋</m:t>
                            </m:r>
                            <m:r>
                              <a:rPr lang="en-US" sz="4400" i="1">
                                <a:latin typeface="Cambria Math" panose="02040503050406030204" pitchFamily="18" charset="0"/>
                                <a:ea typeface="Cambria Math" panose="02040503050406030204" pitchFamily="18" charset="0"/>
                              </a:rPr>
                              <m:t>=2</m:t>
                            </m:r>
                          </m:e>
                        </m:d>
                      </m:num>
                      <m:den>
                        <m:r>
                          <a:rPr lang="en-US" sz="4400" i="1">
                            <a:latin typeface="Cambria Math" panose="02040503050406030204" pitchFamily="18" charset="0"/>
                            <a:ea typeface="Cambria Math" panose="02040503050406030204" pitchFamily="18" charset="0"/>
                          </a:rPr>
                          <m:t>ℙ</m:t>
                        </m:r>
                        <m:d>
                          <m:dPr>
                            <m:begChr m:val="["/>
                            <m:endChr m:val="]"/>
                            <m:ctrlPr>
                              <a:rPr lang="en-US" sz="4400" i="1">
                                <a:latin typeface="Cambria Math" panose="02040503050406030204" pitchFamily="18" charset="0"/>
                                <a:ea typeface="Cambria Math" panose="02040503050406030204" pitchFamily="18" charset="0"/>
                              </a:rPr>
                            </m:ctrlPr>
                          </m:dPr>
                          <m:e>
                            <m:r>
                              <a:rPr lang="en-US" sz="4400" i="1">
                                <a:latin typeface="Cambria Math" panose="02040503050406030204" pitchFamily="18" charset="0"/>
                                <a:ea typeface="Cambria Math" panose="02040503050406030204" pitchFamily="18" charset="0"/>
                              </a:rPr>
                              <m:t>𝑋</m:t>
                            </m:r>
                            <m:r>
                              <a:rPr lang="en-US" sz="4400" i="1">
                                <a:latin typeface="Cambria Math" panose="02040503050406030204" pitchFamily="18" charset="0"/>
                                <a:ea typeface="Cambria Math" panose="02040503050406030204" pitchFamily="18" charset="0"/>
                              </a:rPr>
                              <m:t>=2</m:t>
                            </m:r>
                          </m:e>
                        </m:d>
                      </m:den>
                    </m:f>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78" t="-2759" r="-52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21</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74331" y="545758"/>
            <a:ext cx="1817669" cy="1817669"/>
          </a:xfrm>
          <a:prstGeom prst="rect">
            <a:avLst/>
          </a:prstGeom>
        </p:spPr>
      </p:pic>
      <mc:AlternateContent xmlns:mc="http://schemas.openxmlformats.org/markup-compatibility/2006" xmlns:a14="http://schemas.microsoft.com/office/drawing/2010/main">
        <mc:Choice Requires="a14">
          <p:sp>
            <p:nvSpPr>
              <p:cNvPr id="6" name="Rectangular Callout 5"/>
              <p:cNvSpPr/>
              <p:nvPr/>
            </p:nvSpPr>
            <p:spPr>
              <a:xfrm>
                <a:off x="5663381" y="277919"/>
                <a:ext cx="4710949" cy="868956"/>
              </a:xfrm>
              <a:prstGeom prst="wedgeRectCallout">
                <a:avLst>
                  <a:gd name="adj1" fmla="val 62287"/>
                  <a:gd name="adj2" fmla="val 52693"/>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What if </a:t>
                </a:r>
                <a14:m>
                  <m:oMath xmlns:m="http://schemas.openxmlformats.org/officeDocument/2006/math">
                    <m:r>
                      <a:rPr lang="en-IN" sz="2400" i="1" smtClean="0">
                        <a:solidFill>
                          <a:schemeClr val="tx1"/>
                        </a:solidFill>
                        <a:latin typeface="Cambria Math" panose="02040503050406030204" pitchFamily="18" charset="0"/>
                        <a:ea typeface="Cambria Math" panose="02040503050406030204" pitchFamily="18" charset="0"/>
                      </a:rPr>
                      <m:t>ℙ</m:t>
                    </m:r>
                    <m:d>
                      <m:dPr>
                        <m:begChr m:val="["/>
                        <m:endChr m:val="]"/>
                        <m:ctrlPr>
                          <a:rPr lang="en-IN" sz="2400" b="0" i="1" smtClean="0">
                            <a:solidFill>
                              <a:schemeClr val="tx1"/>
                            </a:solidFill>
                            <a:latin typeface="Cambria Math" panose="02040503050406030204" pitchFamily="18" charset="0"/>
                            <a:ea typeface="Cambria Math" panose="02040503050406030204" pitchFamily="18" charset="0"/>
                          </a:rPr>
                        </m:ctrlPr>
                      </m:dPr>
                      <m:e>
                        <m:r>
                          <a:rPr lang="en-IN" sz="2400" b="0" i="1" smtClean="0">
                            <a:solidFill>
                              <a:schemeClr val="tx1"/>
                            </a:solidFill>
                            <a:latin typeface="Cambria Math" panose="02040503050406030204" pitchFamily="18" charset="0"/>
                            <a:ea typeface="Cambria Math" panose="02040503050406030204" pitchFamily="18" charset="0"/>
                          </a:rPr>
                          <m:t>𝑋</m:t>
                        </m:r>
                        <m:r>
                          <a:rPr lang="en-IN" sz="2400" b="0" i="1" smtClean="0">
                            <a:solidFill>
                              <a:schemeClr val="tx1"/>
                            </a:solidFill>
                            <a:latin typeface="Cambria Math" panose="02040503050406030204" pitchFamily="18" charset="0"/>
                            <a:ea typeface="Cambria Math" panose="02040503050406030204" pitchFamily="18" charset="0"/>
                          </a:rPr>
                          <m:t>=2</m:t>
                        </m:r>
                      </m:e>
                    </m:d>
                  </m:oMath>
                </a14:m>
                <a:r>
                  <a:rPr lang="en-IN" sz="2400" dirty="0" smtClean="0">
                    <a:solidFill>
                      <a:schemeClr val="tx1"/>
                    </a:solidFill>
                    <a:latin typeface="+mj-lt"/>
                  </a:rPr>
                  <a:t> happens to be </a:t>
                </a:r>
                <a14:m>
                  <m:oMath xmlns:m="http://schemas.openxmlformats.org/officeDocument/2006/math">
                    <m:r>
                      <a:rPr lang="en-IN" sz="2400" b="0" i="1" smtClean="0">
                        <a:solidFill>
                          <a:schemeClr val="tx1"/>
                        </a:solidFill>
                        <a:latin typeface="Cambria Math" panose="02040503050406030204" pitchFamily="18" charset="0"/>
                      </a:rPr>
                      <m:t>0</m:t>
                    </m:r>
                  </m:oMath>
                </a14:m>
                <a:r>
                  <a:rPr lang="en-IN" sz="2400" dirty="0" smtClean="0">
                    <a:solidFill>
                      <a:schemeClr val="tx1"/>
                    </a:solidFill>
                    <a:latin typeface="+mj-lt"/>
                  </a:rPr>
                  <a:t>?</a:t>
                </a:r>
              </a:p>
              <a:p>
                <a:pPr algn="ctr"/>
                <a:r>
                  <a:rPr lang="en-IN" sz="2400" dirty="0" smtClean="0">
                    <a:solidFill>
                      <a:schemeClr val="tx1"/>
                    </a:solidFill>
                    <a:latin typeface="+mj-lt"/>
                  </a:rPr>
                  <a:t>Won’t we get a divide-by-zero error?</a:t>
                </a:r>
                <a:endParaRPr lang="en-IN" sz="2400" dirty="0">
                  <a:solidFill>
                    <a:schemeClr val="tx1"/>
                  </a:solidFill>
                  <a:latin typeface="+mj-lt"/>
                </a:endParaRPr>
              </a:p>
            </p:txBody>
          </p:sp>
        </mc:Choice>
        <mc:Fallback xmlns="">
          <p:sp>
            <p:nvSpPr>
              <p:cNvPr id="6" name="Rectangular Callout 5"/>
              <p:cNvSpPr>
                <a:spLocks noRot="1" noChangeAspect="1" noMove="1" noResize="1" noEditPoints="1" noAdjustHandles="1" noChangeArrowheads="1" noChangeShapeType="1" noTextEdit="1"/>
              </p:cNvSpPr>
              <p:nvPr/>
            </p:nvSpPr>
            <p:spPr>
              <a:xfrm>
                <a:off x="5663381" y="277919"/>
                <a:ext cx="4710949" cy="868956"/>
              </a:xfrm>
              <a:prstGeom prst="wedgeRectCallout">
                <a:avLst>
                  <a:gd name="adj1" fmla="val 62287"/>
                  <a:gd name="adj2" fmla="val 52693"/>
                </a:avLst>
              </a:prstGeom>
              <a:blipFill>
                <a:blip r:embed="rId4"/>
                <a:stretch>
                  <a:fillRect l="-915" t="-1316" b="-7895"/>
                </a:stretch>
              </a:blipFill>
              <a:ln w="38100">
                <a:solidFill>
                  <a:schemeClr val="accent1"/>
                </a:solidFill>
              </a:ln>
            </p:spPr>
            <p:txBody>
              <a:bodyPr/>
              <a:lstStyle/>
              <a:p>
                <a:r>
                  <a:rPr lang="en-IN">
                    <a:noFill/>
                  </a:rPr>
                  <a:t> </a:t>
                </a:r>
              </a:p>
            </p:txBody>
          </p:sp>
        </mc:Fallback>
      </mc:AlternateContent>
      <p:grpSp>
        <p:nvGrpSpPr>
          <p:cNvPr id="7" name="Group 6"/>
          <p:cNvGrpSpPr/>
          <p:nvPr/>
        </p:nvGrpSpPr>
        <p:grpSpPr>
          <a:xfrm>
            <a:off x="10581804" y="2450913"/>
            <a:ext cx="1468606" cy="1238929"/>
            <a:chOff x="12383748" y="1219011"/>
            <a:chExt cx="1862104" cy="1570887"/>
          </a:xfrm>
        </p:grpSpPr>
        <p:sp>
          <p:nvSpPr>
            <p:cNvPr id="8" name="Freeform 7"/>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reeform 8"/>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reeform 9"/>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13" name="Rectangular Callout 12"/>
              <p:cNvSpPr/>
              <p:nvPr/>
            </p:nvSpPr>
            <p:spPr>
              <a:xfrm>
                <a:off x="1877910" y="2708357"/>
                <a:ext cx="8462299" cy="1077061"/>
              </a:xfrm>
              <a:prstGeom prst="wedgeRectCallout">
                <a:avLst>
                  <a:gd name="adj1" fmla="val 61075"/>
                  <a:gd name="adj2" fmla="val 3498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Yes, although there are ways to get around this, for this course, we will avoid such cases or else, if convenient, define </a:t>
                </a:r>
                <a14:m>
                  <m:oMath xmlns:m="http://schemas.openxmlformats.org/officeDocument/2006/math">
                    <m:f>
                      <m:fPr>
                        <m:ctrlPr>
                          <a:rPr lang="en-IN" sz="2400" b="0" i="1" smtClean="0">
                            <a:solidFill>
                              <a:schemeClr val="tx1"/>
                            </a:solidFill>
                            <a:latin typeface="Cambria Math" panose="02040503050406030204" pitchFamily="18" charset="0"/>
                          </a:rPr>
                        </m:ctrlPr>
                      </m:fPr>
                      <m:num>
                        <m:r>
                          <a:rPr lang="en-IN" sz="2400" b="0" i="1" smtClean="0">
                            <a:solidFill>
                              <a:schemeClr val="tx1"/>
                            </a:solidFill>
                            <a:latin typeface="Cambria Math" panose="02040503050406030204" pitchFamily="18" charset="0"/>
                          </a:rPr>
                          <m:t>0</m:t>
                        </m:r>
                      </m:num>
                      <m:den>
                        <m:r>
                          <a:rPr lang="en-IN" sz="2400" b="0" i="1" smtClean="0">
                            <a:solidFill>
                              <a:schemeClr val="tx1"/>
                            </a:solidFill>
                            <a:latin typeface="Cambria Math" panose="02040503050406030204" pitchFamily="18" charset="0"/>
                          </a:rPr>
                          <m:t>0</m:t>
                        </m:r>
                      </m:den>
                    </m:f>
                    <m:r>
                      <a:rPr lang="en-IN" sz="2400" b="0" i="1" smtClean="0">
                        <a:solidFill>
                          <a:schemeClr val="tx1"/>
                        </a:solidFill>
                        <a:latin typeface="Cambria Math" panose="02040503050406030204" pitchFamily="18" charset="0"/>
                      </a:rPr>
                      <m:t>=0</m:t>
                    </m:r>
                  </m:oMath>
                </a14:m>
                <a:endParaRPr lang="en-US" sz="2400" i="1" dirty="0">
                  <a:solidFill>
                    <a:schemeClr val="tx1"/>
                  </a:solidFill>
                  <a:latin typeface="+mj-lt"/>
                </a:endParaRPr>
              </a:p>
            </p:txBody>
          </p:sp>
        </mc:Choice>
        <mc:Fallback xmlns="">
          <p:sp>
            <p:nvSpPr>
              <p:cNvPr id="13" name="Rectangular Callout 12"/>
              <p:cNvSpPr>
                <a:spLocks noRot="1" noChangeAspect="1" noMove="1" noResize="1" noEditPoints="1" noAdjustHandles="1" noChangeArrowheads="1" noChangeShapeType="1" noTextEdit="1"/>
              </p:cNvSpPr>
              <p:nvPr/>
            </p:nvSpPr>
            <p:spPr>
              <a:xfrm>
                <a:off x="1877910" y="2708357"/>
                <a:ext cx="8462299" cy="1077061"/>
              </a:xfrm>
              <a:prstGeom prst="wedgeRectCallout">
                <a:avLst>
                  <a:gd name="adj1" fmla="val 61075"/>
                  <a:gd name="adj2" fmla="val 34980"/>
                </a:avLst>
              </a:prstGeom>
              <a:blipFill>
                <a:blip r:embed="rId5"/>
                <a:stretch>
                  <a:fillRect/>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90517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22" presetClass="entr" presetSubtype="2"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par>
                          <p:cTn id="15" fill="hold">
                            <p:stCondLst>
                              <p:cond delay="0"/>
                            </p:stCondLst>
                            <p:childTnLst>
                              <p:par>
                                <p:cTn id="16" presetID="22" presetClass="entr" presetSubtype="2"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right)">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Conditional </a:t>
            </a:r>
            <a:r>
              <a:rPr lang="en-IN" dirty="0"/>
              <a:t>Probability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6024156" cy="5746376"/>
              </a:xfrm>
            </p:spPr>
            <p:txBody>
              <a:bodyPr>
                <a:norm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ℙ</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𝑌</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=2</m:t>
                        </m:r>
                      </m:e>
                    </m:d>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=1 ∧ </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=2</m:t>
                            </m:r>
                          </m:e>
                        </m:d>
                      </m:num>
                      <m:den>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=2</m:t>
                            </m:r>
                          </m:e>
                        </m:d>
                      </m:den>
                    </m:f>
                  </m:oMath>
                </a14:m>
                <a:endParaRPr lang="en-US" dirty="0" smtClean="0">
                  <a:ea typeface="Cambria Math" panose="02040503050406030204" pitchFamily="18" charset="0"/>
                </a:endParaRPr>
              </a:p>
              <a:p>
                <a14:m>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24</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24</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24</m:t>
                            </m:r>
                          </m:den>
                        </m:f>
                      </m:num>
                      <m:den>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24</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24</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24</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24</m:t>
                            </m:r>
                          </m:den>
                        </m:f>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4</m:t>
                        </m:r>
                      </m:den>
                    </m:f>
                  </m:oMath>
                </a14:m>
                <a:endParaRPr lang="en-IN" dirty="0" smtClean="0"/>
              </a:p>
              <a:p>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=3</m:t>
                        </m:r>
                      </m:e>
                    </m:d>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=1 ∧ </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=3</m:t>
                            </m:r>
                          </m:e>
                        </m:d>
                      </m:num>
                      <m:den>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=3</m:t>
                            </m:r>
                          </m:e>
                        </m:d>
                      </m:den>
                    </m:f>
                  </m:oMath>
                </a14:m>
                <a:endParaRPr lang="en-US" dirty="0">
                  <a:ea typeface="Cambria Math" panose="02040503050406030204" pitchFamily="18" charset="0"/>
                </a:endParaRPr>
              </a:p>
              <a:p>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24</m:t>
                            </m:r>
                          </m:den>
                        </m:f>
                      </m:num>
                      <m:den>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96</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48</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24</m:t>
                            </m:r>
                          </m:den>
                        </m:f>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4</m:t>
                        </m:r>
                      </m:num>
                      <m:den>
                        <m:r>
                          <a:rPr lang="en-US" b="0" i="1" smtClean="0">
                            <a:latin typeface="Cambria Math" panose="02040503050406030204" pitchFamily="18" charset="0"/>
                          </a:rPr>
                          <m:t>15</m:t>
                        </m:r>
                      </m:den>
                    </m:f>
                  </m:oMath>
                </a14:m>
                <a:endParaRPr lang="en-IN" dirty="0" smtClean="0"/>
              </a:p>
              <a:p>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=3|</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=6</m:t>
                        </m:r>
                      </m:e>
                    </m:d>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=3 ∧ </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=6</m:t>
                            </m:r>
                          </m:e>
                        </m:d>
                      </m:num>
                      <m:den>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=6</m:t>
                            </m:r>
                          </m:e>
                        </m:d>
                      </m:den>
                    </m:f>
                  </m:oMath>
                </a14:m>
                <a:endParaRPr lang="en-IN" dirty="0" smtClean="0"/>
              </a:p>
              <a:p>
                <a14:m>
                  <m:oMath xmlns:m="http://schemas.openxmlformats.org/officeDocument/2006/math">
                    <m:r>
                      <a:rPr lang="en-IN" b="0" i="1" smtClean="0">
                        <a:latin typeface="Cambria Math" panose="02040503050406030204" pitchFamily="18" charset="0"/>
                      </a:rPr>
                      <m:t>=0</m:t>
                    </m:r>
                  </m:oMath>
                </a14:m>
                <a:endParaRPr lang="en-I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6024156" cy="5746376"/>
              </a:xfrm>
              <a:blipFill>
                <a:blip r:embed="rId2"/>
                <a:stretch>
                  <a:fillRect/>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22</a:t>
            </a:fld>
            <a:endParaRPr lang="en-US" dirty="0"/>
          </a:p>
        </p:txBody>
      </p:sp>
      <p:grpSp>
        <p:nvGrpSpPr>
          <p:cNvPr id="5" name="Group 4"/>
          <p:cNvGrpSpPr/>
          <p:nvPr/>
        </p:nvGrpSpPr>
        <p:grpSpPr>
          <a:xfrm>
            <a:off x="6173922" y="1111624"/>
            <a:ext cx="5674398" cy="4093341"/>
            <a:chOff x="6173922" y="1111624"/>
            <a:chExt cx="5674398" cy="4093341"/>
          </a:xfrm>
        </p:grpSpPr>
        <p:grpSp>
          <p:nvGrpSpPr>
            <p:cNvPr id="6" name="Group 5"/>
            <p:cNvGrpSpPr/>
            <p:nvPr/>
          </p:nvGrpSpPr>
          <p:grpSpPr>
            <a:xfrm>
              <a:off x="6173922" y="1111624"/>
              <a:ext cx="770562" cy="4093341"/>
              <a:chOff x="6173922" y="1111624"/>
              <a:chExt cx="770562" cy="4093341"/>
            </a:xfrm>
          </p:grpSpPr>
          <p:sp>
            <p:nvSpPr>
              <p:cNvPr id="32" name="Oval 31"/>
              <p:cNvSpPr/>
              <p:nvPr/>
            </p:nvSpPr>
            <p:spPr>
              <a:xfrm>
                <a:off x="6173922"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33" name="Oval 32"/>
              <p:cNvSpPr/>
              <p:nvPr/>
            </p:nvSpPr>
            <p:spPr>
              <a:xfrm>
                <a:off x="6173922"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34" name="Oval 33"/>
              <p:cNvSpPr/>
              <p:nvPr/>
            </p:nvSpPr>
            <p:spPr>
              <a:xfrm>
                <a:off x="6173922"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35" name="Oval 34"/>
              <p:cNvSpPr/>
              <p:nvPr/>
            </p:nvSpPr>
            <p:spPr>
              <a:xfrm>
                <a:off x="6173922" y="4434403"/>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grpSp>
        <p:grpSp>
          <p:nvGrpSpPr>
            <p:cNvPr id="7" name="Group 6"/>
            <p:cNvGrpSpPr/>
            <p:nvPr/>
          </p:nvGrpSpPr>
          <p:grpSpPr>
            <a:xfrm>
              <a:off x="7154689" y="1111624"/>
              <a:ext cx="770562" cy="4093341"/>
              <a:chOff x="7192390" y="1111624"/>
              <a:chExt cx="770562" cy="4093341"/>
            </a:xfrm>
          </p:grpSpPr>
          <p:sp>
            <p:nvSpPr>
              <p:cNvPr id="28" name="Oval 27"/>
              <p:cNvSpPr/>
              <p:nvPr/>
            </p:nvSpPr>
            <p:spPr>
              <a:xfrm>
                <a:off x="7192390"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29" name="Oval 28"/>
              <p:cNvSpPr/>
              <p:nvPr/>
            </p:nvSpPr>
            <p:spPr>
              <a:xfrm>
                <a:off x="7192390"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30" name="Oval 29"/>
              <p:cNvSpPr/>
              <p:nvPr/>
            </p:nvSpPr>
            <p:spPr>
              <a:xfrm>
                <a:off x="7192390"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31" name="Oval 30"/>
              <p:cNvSpPr/>
              <p:nvPr/>
            </p:nvSpPr>
            <p:spPr>
              <a:xfrm>
                <a:off x="7192390" y="4434403"/>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grpSp>
        <p:grpSp>
          <p:nvGrpSpPr>
            <p:cNvPr id="8" name="Group 7"/>
            <p:cNvGrpSpPr/>
            <p:nvPr/>
          </p:nvGrpSpPr>
          <p:grpSpPr>
            <a:xfrm>
              <a:off x="8135456" y="1111624"/>
              <a:ext cx="770562" cy="4093341"/>
              <a:chOff x="8159651" y="1111624"/>
              <a:chExt cx="770562" cy="4093341"/>
            </a:xfrm>
          </p:grpSpPr>
          <p:sp>
            <p:nvSpPr>
              <p:cNvPr id="24" name="Oval 23"/>
              <p:cNvSpPr/>
              <p:nvPr/>
            </p:nvSpPr>
            <p:spPr>
              <a:xfrm>
                <a:off x="8159651" y="1111624"/>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25" name="Oval 24"/>
              <p:cNvSpPr/>
              <p:nvPr/>
            </p:nvSpPr>
            <p:spPr>
              <a:xfrm>
                <a:off x="8159651"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26" name="Oval 25"/>
              <p:cNvSpPr/>
              <p:nvPr/>
            </p:nvSpPr>
            <p:spPr>
              <a:xfrm>
                <a:off x="8159651" y="3326810"/>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27" name="Oval 26"/>
              <p:cNvSpPr/>
              <p:nvPr/>
            </p:nvSpPr>
            <p:spPr>
              <a:xfrm>
                <a:off x="8159651"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grpSp>
        <p:grpSp>
          <p:nvGrpSpPr>
            <p:cNvPr id="9" name="Group 8"/>
            <p:cNvGrpSpPr/>
            <p:nvPr/>
          </p:nvGrpSpPr>
          <p:grpSpPr>
            <a:xfrm>
              <a:off x="9116223" y="1111624"/>
              <a:ext cx="770562" cy="4093341"/>
              <a:chOff x="9140294" y="1111624"/>
              <a:chExt cx="770562" cy="4093341"/>
            </a:xfrm>
          </p:grpSpPr>
          <p:sp>
            <p:nvSpPr>
              <p:cNvPr id="20" name="Oval 19"/>
              <p:cNvSpPr/>
              <p:nvPr/>
            </p:nvSpPr>
            <p:spPr>
              <a:xfrm>
                <a:off x="9140294"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21" name="Oval 20"/>
              <p:cNvSpPr/>
              <p:nvPr/>
            </p:nvSpPr>
            <p:spPr>
              <a:xfrm>
                <a:off x="9140294"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22" name="Oval 21"/>
              <p:cNvSpPr/>
              <p:nvPr/>
            </p:nvSpPr>
            <p:spPr>
              <a:xfrm>
                <a:off x="9140294"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23" name="Oval 22"/>
              <p:cNvSpPr/>
              <p:nvPr/>
            </p:nvSpPr>
            <p:spPr>
              <a:xfrm>
                <a:off x="9140294" y="4434403"/>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grpSp>
        <p:grpSp>
          <p:nvGrpSpPr>
            <p:cNvPr id="10" name="Group 9"/>
            <p:cNvGrpSpPr/>
            <p:nvPr/>
          </p:nvGrpSpPr>
          <p:grpSpPr>
            <a:xfrm>
              <a:off x="10096990" y="1111624"/>
              <a:ext cx="770562" cy="4093341"/>
              <a:chOff x="10120937" y="1111624"/>
              <a:chExt cx="770562" cy="4093341"/>
            </a:xfrm>
          </p:grpSpPr>
          <p:sp>
            <p:nvSpPr>
              <p:cNvPr id="16" name="Oval 15"/>
              <p:cNvSpPr/>
              <p:nvPr/>
            </p:nvSpPr>
            <p:spPr>
              <a:xfrm>
                <a:off x="10120937" y="1111624"/>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17" name="Oval 16"/>
              <p:cNvSpPr/>
              <p:nvPr/>
            </p:nvSpPr>
            <p:spPr>
              <a:xfrm>
                <a:off x="10120937"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18" name="Oval 17"/>
              <p:cNvSpPr/>
              <p:nvPr/>
            </p:nvSpPr>
            <p:spPr>
              <a:xfrm>
                <a:off x="10120937"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19" name="Oval 18"/>
              <p:cNvSpPr/>
              <p:nvPr/>
            </p:nvSpPr>
            <p:spPr>
              <a:xfrm>
                <a:off x="10120937"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grpSp>
        <p:grpSp>
          <p:nvGrpSpPr>
            <p:cNvPr id="11" name="Group 10"/>
            <p:cNvGrpSpPr/>
            <p:nvPr/>
          </p:nvGrpSpPr>
          <p:grpSpPr>
            <a:xfrm>
              <a:off x="11077758" y="1111624"/>
              <a:ext cx="770562" cy="4093341"/>
              <a:chOff x="11077758" y="1111624"/>
              <a:chExt cx="770562" cy="4093341"/>
            </a:xfrm>
          </p:grpSpPr>
          <p:sp>
            <p:nvSpPr>
              <p:cNvPr id="12" name="Oval 11"/>
              <p:cNvSpPr/>
              <p:nvPr/>
            </p:nvSpPr>
            <p:spPr>
              <a:xfrm>
                <a:off x="11077758"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13" name="Oval 12"/>
              <p:cNvSpPr/>
              <p:nvPr/>
            </p:nvSpPr>
            <p:spPr>
              <a:xfrm>
                <a:off x="11077758"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14" name="Oval 13"/>
              <p:cNvSpPr/>
              <p:nvPr/>
            </p:nvSpPr>
            <p:spPr>
              <a:xfrm>
                <a:off x="11077758" y="3326810"/>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15" name="Oval 14"/>
              <p:cNvSpPr/>
              <p:nvPr/>
            </p:nvSpPr>
            <p:spPr>
              <a:xfrm>
                <a:off x="11077758"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grpSp>
      </p:grpSp>
      <p:grpSp>
        <p:nvGrpSpPr>
          <p:cNvPr id="43" name="Group 42"/>
          <p:cNvGrpSpPr/>
          <p:nvPr/>
        </p:nvGrpSpPr>
        <p:grpSpPr>
          <a:xfrm>
            <a:off x="6635835" y="1634361"/>
            <a:ext cx="5521133" cy="3818428"/>
            <a:chOff x="6635835" y="1634361"/>
            <a:chExt cx="5521133" cy="3818428"/>
          </a:xfrm>
        </p:grpSpPr>
        <p:grpSp>
          <p:nvGrpSpPr>
            <p:cNvPr id="44" name="Group 43"/>
            <p:cNvGrpSpPr/>
            <p:nvPr/>
          </p:nvGrpSpPr>
          <p:grpSpPr>
            <a:xfrm>
              <a:off x="6635835" y="1634361"/>
              <a:ext cx="5521133" cy="495649"/>
              <a:chOff x="6635835" y="1634361"/>
              <a:chExt cx="5521133" cy="495649"/>
            </a:xfrm>
          </p:grpSpPr>
          <mc:AlternateContent xmlns:mc="http://schemas.openxmlformats.org/markup-compatibility/2006" xmlns:a14="http://schemas.microsoft.com/office/drawing/2010/main">
            <mc:Choice Requires="a14">
              <p:sp>
                <p:nvSpPr>
                  <p:cNvPr id="73" name="TextBox 72"/>
                  <p:cNvSpPr txBox="1"/>
                  <p:nvPr/>
                </p:nvSpPr>
                <p:spPr>
                  <a:xfrm>
                    <a:off x="663583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59" name="TextBox 58"/>
                  <p:cNvSpPr txBox="1">
                    <a:spLocks noRot="1" noChangeAspect="1" noMove="1" noResize="1" noEditPoints="1" noAdjustHandles="1" noChangeArrowheads="1" noChangeShapeType="1" noTextEdit="1"/>
                  </p:cNvSpPr>
                  <p:nvPr/>
                </p:nvSpPr>
                <p:spPr>
                  <a:xfrm>
                    <a:off x="6635835" y="1634361"/>
                    <a:ext cx="617296" cy="495649"/>
                  </a:xfrm>
                  <a:prstGeom prst="rect">
                    <a:avLst/>
                  </a:prstGeom>
                  <a:blipFill>
                    <a:blip r:embed="rId3"/>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4" name="TextBox 73"/>
                  <p:cNvSpPr txBox="1"/>
                  <p:nvPr/>
                </p:nvSpPr>
                <p:spPr>
                  <a:xfrm>
                    <a:off x="761660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60" name="TextBox 59"/>
                  <p:cNvSpPr txBox="1">
                    <a:spLocks noRot="1" noChangeAspect="1" noMove="1" noResize="1" noEditPoints="1" noAdjustHandles="1" noChangeArrowheads="1" noChangeShapeType="1" noTextEdit="1"/>
                  </p:cNvSpPr>
                  <p:nvPr/>
                </p:nvSpPr>
                <p:spPr>
                  <a:xfrm>
                    <a:off x="7616602" y="1634361"/>
                    <a:ext cx="617296" cy="495649"/>
                  </a:xfrm>
                  <a:prstGeom prst="rect">
                    <a:avLst/>
                  </a:prstGeom>
                  <a:blipFill>
                    <a:blip r:embed="rId4"/>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5" name="TextBox 74"/>
                  <p:cNvSpPr txBox="1"/>
                  <p:nvPr/>
                </p:nvSpPr>
                <p:spPr>
                  <a:xfrm>
                    <a:off x="8597369"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61" name="TextBox 60"/>
                  <p:cNvSpPr txBox="1">
                    <a:spLocks noRot="1" noChangeAspect="1" noMove="1" noResize="1" noEditPoints="1" noAdjustHandles="1" noChangeArrowheads="1" noChangeShapeType="1" noTextEdit="1"/>
                  </p:cNvSpPr>
                  <p:nvPr/>
                </p:nvSpPr>
                <p:spPr>
                  <a:xfrm>
                    <a:off x="8597369" y="1634361"/>
                    <a:ext cx="617296" cy="495649"/>
                  </a:xfrm>
                  <a:prstGeom prst="rect">
                    <a:avLst/>
                  </a:prstGeom>
                  <a:blipFill>
                    <a:blip r:embed="rId5"/>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6" name="TextBox 75"/>
                  <p:cNvSpPr txBox="1"/>
                  <p:nvPr/>
                </p:nvSpPr>
                <p:spPr>
                  <a:xfrm>
                    <a:off x="9578136"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62" name="TextBox 61"/>
                  <p:cNvSpPr txBox="1">
                    <a:spLocks noRot="1" noChangeAspect="1" noMove="1" noResize="1" noEditPoints="1" noAdjustHandles="1" noChangeArrowheads="1" noChangeShapeType="1" noTextEdit="1"/>
                  </p:cNvSpPr>
                  <p:nvPr/>
                </p:nvSpPr>
                <p:spPr>
                  <a:xfrm>
                    <a:off x="9578136" y="1634361"/>
                    <a:ext cx="617296" cy="495649"/>
                  </a:xfrm>
                  <a:prstGeom prst="rect">
                    <a:avLst/>
                  </a:prstGeom>
                  <a:blipFill>
                    <a:blip r:embed="rId3"/>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7" name="TextBox 76"/>
                  <p:cNvSpPr txBox="1"/>
                  <p:nvPr/>
                </p:nvSpPr>
                <p:spPr>
                  <a:xfrm>
                    <a:off x="1055890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6</m:t>
                              </m:r>
                            </m:den>
                          </m:f>
                        </m:oMath>
                      </m:oMathPara>
                    </a14:m>
                    <a:endParaRPr lang="en-IN" sz="1400" dirty="0"/>
                  </a:p>
                </p:txBody>
              </p:sp>
            </mc:Choice>
            <mc:Fallback xmlns="">
              <p:sp>
                <p:nvSpPr>
                  <p:cNvPr id="63" name="TextBox 62"/>
                  <p:cNvSpPr txBox="1">
                    <a:spLocks noRot="1" noChangeAspect="1" noMove="1" noResize="1" noEditPoints="1" noAdjustHandles="1" noChangeArrowheads="1" noChangeShapeType="1" noTextEdit="1"/>
                  </p:cNvSpPr>
                  <p:nvPr/>
                </p:nvSpPr>
                <p:spPr>
                  <a:xfrm>
                    <a:off x="10558905" y="1634361"/>
                    <a:ext cx="617296" cy="495649"/>
                  </a:xfrm>
                  <a:prstGeom prst="rect">
                    <a:avLst/>
                  </a:prstGeom>
                  <a:blipFill>
                    <a:blip r:embed="rId6"/>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8" name="TextBox 77"/>
                  <p:cNvSpPr txBox="1"/>
                  <p:nvPr/>
                </p:nvSpPr>
                <p:spPr>
                  <a:xfrm>
                    <a:off x="1153967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64" name="TextBox 63"/>
                  <p:cNvSpPr txBox="1">
                    <a:spLocks noRot="1" noChangeAspect="1" noMove="1" noResize="1" noEditPoints="1" noAdjustHandles="1" noChangeArrowheads="1" noChangeShapeType="1" noTextEdit="1"/>
                  </p:cNvSpPr>
                  <p:nvPr/>
                </p:nvSpPr>
                <p:spPr>
                  <a:xfrm>
                    <a:off x="11539672" y="1634361"/>
                    <a:ext cx="617296" cy="495649"/>
                  </a:xfrm>
                  <a:prstGeom prst="rect">
                    <a:avLst/>
                  </a:prstGeom>
                  <a:blipFill>
                    <a:blip r:embed="rId7"/>
                    <a:stretch>
                      <a:fillRect b="-2469"/>
                    </a:stretch>
                  </a:blipFill>
                </p:spPr>
                <p:txBody>
                  <a:bodyPr/>
                  <a:lstStyle/>
                  <a:p>
                    <a:r>
                      <a:rPr lang="en-IN">
                        <a:noFill/>
                      </a:rPr>
                      <a:t> </a:t>
                    </a:r>
                  </a:p>
                </p:txBody>
              </p:sp>
            </mc:Fallback>
          </mc:AlternateContent>
        </p:grpSp>
        <p:grpSp>
          <p:nvGrpSpPr>
            <p:cNvPr id="45" name="Group 44"/>
            <p:cNvGrpSpPr/>
            <p:nvPr/>
          </p:nvGrpSpPr>
          <p:grpSpPr>
            <a:xfrm>
              <a:off x="6635835" y="2709794"/>
              <a:ext cx="5521133" cy="495649"/>
              <a:chOff x="6635835" y="1634361"/>
              <a:chExt cx="5521133" cy="495649"/>
            </a:xfrm>
          </p:grpSpPr>
          <mc:AlternateContent xmlns:mc="http://schemas.openxmlformats.org/markup-compatibility/2006" xmlns:a14="http://schemas.microsoft.com/office/drawing/2010/main">
            <mc:Choice Requires="a14">
              <p:sp>
                <p:nvSpPr>
                  <p:cNvPr id="60" name="TextBox 59"/>
                  <p:cNvSpPr txBox="1"/>
                  <p:nvPr/>
                </p:nvSpPr>
                <p:spPr>
                  <a:xfrm>
                    <a:off x="663583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48</m:t>
                              </m:r>
                            </m:den>
                          </m:f>
                        </m:oMath>
                      </m:oMathPara>
                    </a14:m>
                    <a:endParaRPr lang="en-IN" sz="1400" dirty="0"/>
                  </a:p>
                </p:txBody>
              </p:sp>
            </mc:Choice>
            <mc:Fallback xmlns="">
              <p:sp>
                <p:nvSpPr>
                  <p:cNvPr id="53" name="TextBox 52"/>
                  <p:cNvSpPr txBox="1">
                    <a:spLocks noRot="1" noChangeAspect="1" noMove="1" noResize="1" noEditPoints="1" noAdjustHandles="1" noChangeArrowheads="1" noChangeShapeType="1" noTextEdit="1"/>
                  </p:cNvSpPr>
                  <p:nvPr/>
                </p:nvSpPr>
                <p:spPr>
                  <a:xfrm>
                    <a:off x="6635835" y="1634361"/>
                    <a:ext cx="617296" cy="495649"/>
                  </a:xfrm>
                  <a:prstGeom prst="rect">
                    <a:avLst/>
                  </a:prstGeom>
                  <a:blipFill>
                    <a:blip r:embed="rId8"/>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761660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54" name="TextBox 53"/>
                  <p:cNvSpPr txBox="1">
                    <a:spLocks noRot="1" noChangeAspect="1" noMove="1" noResize="1" noEditPoints="1" noAdjustHandles="1" noChangeArrowheads="1" noChangeShapeType="1" noTextEdit="1"/>
                  </p:cNvSpPr>
                  <p:nvPr/>
                </p:nvSpPr>
                <p:spPr>
                  <a:xfrm>
                    <a:off x="7616602" y="1634361"/>
                    <a:ext cx="617296" cy="495649"/>
                  </a:xfrm>
                  <a:prstGeom prst="rect">
                    <a:avLst/>
                  </a:prstGeom>
                  <a:blipFill>
                    <a:blip r:embed="rId9"/>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8597369"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12</m:t>
                              </m:r>
                            </m:den>
                          </m:f>
                        </m:oMath>
                      </m:oMathPara>
                    </a14:m>
                    <a:endParaRPr lang="en-IN" sz="1400" dirty="0"/>
                  </a:p>
                </p:txBody>
              </p:sp>
            </mc:Choice>
            <mc:Fallback xmlns="">
              <p:sp>
                <p:nvSpPr>
                  <p:cNvPr id="55" name="TextBox 54"/>
                  <p:cNvSpPr txBox="1">
                    <a:spLocks noRot="1" noChangeAspect="1" noMove="1" noResize="1" noEditPoints="1" noAdjustHandles="1" noChangeArrowheads="1" noChangeShapeType="1" noTextEdit="1"/>
                  </p:cNvSpPr>
                  <p:nvPr/>
                </p:nvSpPr>
                <p:spPr>
                  <a:xfrm>
                    <a:off x="8597369" y="1634361"/>
                    <a:ext cx="617296" cy="495649"/>
                  </a:xfrm>
                  <a:prstGeom prst="rect">
                    <a:avLst/>
                  </a:prstGeom>
                  <a:blipFill>
                    <a:blip r:embed="rId10"/>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9578136"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56" name="TextBox 55"/>
                  <p:cNvSpPr txBox="1">
                    <a:spLocks noRot="1" noChangeAspect="1" noMove="1" noResize="1" noEditPoints="1" noAdjustHandles="1" noChangeArrowheads="1" noChangeShapeType="1" noTextEdit="1"/>
                  </p:cNvSpPr>
                  <p:nvPr/>
                </p:nvSpPr>
                <p:spPr>
                  <a:xfrm>
                    <a:off x="9578136" y="1634361"/>
                    <a:ext cx="617296" cy="495649"/>
                  </a:xfrm>
                  <a:prstGeom prst="rect">
                    <a:avLst/>
                  </a:prstGeom>
                  <a:blipFill>
                    <a:blip r:embed="rId11"/>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1055890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48</m:t>
                              </m:r>
                            </m:den>
                          </m:f>
                        </m:oMath>
                      </m:oMathPara>
                    </a14:m>
                    <a:endParaRPr lang="en-IN" sz="1400" dirty="0"/>
                  </a:p>
                </p:txBody>
              </p:sp>
            </mc:Choice>
            <mc:Fallback xmlns="">
              <p:sp>
                <p:nvSpPr>
                  <p:cNvPr id="57" name="TextBox 56"/>
                  <p:cNvSpPr txBox="1">
                    <a:spLocks noRot="1" noChangeAspect="1" noMove="1" noResize="1" noEditPoints="1" noAdjustHandles="1" noChangeArrowheads="1" noChangeShapeType="1" noTextEdit="1"/>
                  </p:cNvSpPr>
                  <p:nvPr/>
                </p:nvSpPr>
                <p:spPr>
                  <a:xfrm>
                    <a:off x="10558905" y="1634361"/>
                    <a:ext cx="617296" cy="495649"/>
                  </a:xfrm>
                  <a:prstGeom prst="rect">
                    <a:avLst/>
                  </a:prstGeom>
                  <a:blipFill>
                    <a:blip r:embed="rId8"/>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2" name="TextBox 71"/>
                  <p:cNvSpPr txBox="1"/>
                  <p:nvPr/>
                </p:nvSpPr>
                <p:spPr>
                  <a:xfrm>
                    <a:off x="1153967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58" name="TextBox 57"/>
                  <p:cNvSpPr txBox="1">
                    <a:spLocks noRot="1" noChangeAspect="1" noMove="1" noResize="1" noEditPoints="1" noAdjustHandles="1" noChangeArrowheads="1" noChangeShapeType="1" noTextEdit="1"/>
                  </p:cNvSpPr>
                  <p:nvPr/>
                </p:nvSpPr>
                <p:spPr>
                  <a:xfrm>
                    <a:off x="11539672" y="1634361"/>
                    <a:ext cx="617296" cy="495649"/>
                  </a:xfrm>
                  <a:prstGeom prst="rect">
                    <a:avLst/>
                  </a:prstGeom>
                  <a:blipFill>
                    <a:blip r:embed="rId12"/>
                    <a:stretch>
                      <a:fillRect b="-1235"/>
                    </a:stretch>
                  </a:blipFill>
                </p:spPr>
                <p:txBody>
                  <a:bodyPr/>
                  <a:lstStyle/>
                  <a:p>
                    <a:r>
                      <a:rPr lang="en-IN">
                        <a:noFill/>
                      </a:rPr>
                      <a:t> </a:t>
                    </a:r>
                  </a:p>
                </p:txBody>
              </p:sp>
            </mc:Fallback>
          </mc:AlternateContent>
        </p:grpSp>
        <p:grpSp>
          <p:nvGrpSpPr>
            <p:cNvPr id="46" name="Group 45"/>
            <p:cNvGrpSpPr/>
            <p:nvPr/>
          </p:nvGrpSpPr>
          <p:grpSpPr>
            <a:xfrm>
              <a:off x="6635835" y="3849547"/>
              <a:ext cx="5521133" cy="495649"/>
              <a:chOff x="6635835" y="1634361"/>
              <a:chExt cx="5521133" cy="495649"/>
            </a:xfrm>
          </p:grpSpPr>
          <mc:AlternateContent xmlns:mc="http://schemas.openxmlformats.org/markup-compatibility/2006" xmlns:a14="http://schemas.microsoft.com/office/drawing/2010/main">
            <mc:Choice Requires="a14">
              <p:sp>
                <p:nvSpPr>
                  <p:cNvPr id="54" name="TextBox 53"/>
                  <p:cNvSpPr txBox="1"/>
                  <p:nvPr/>
                </p:nvSpPr>
                <p:spPr>
                  <a:xfrm>
                    <a:off x="663583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16</m:t>
                              </m:r>
                            </m:den>
                          </m:f>
                        </m:oMath>
                      </m:oMathPara>
                    </a14:m>
                    <a:endParaRPr lang="en-IN" sz="1400" dirty="0"/>
                  </a:p>
                </p:txBody>
              </p:sp>
            </mc:Choice>
            <mc:Fallback xmlns="">
              <p:sp>
                <p:nvSpPr>
                  <p:cNvPr id="47" name="TextBox 46"/>
                  <p:cNvSpPr txBox="1">
                    <a:spLocks noRot="1" noChangeAspect="1" noMove="1" noResize="1" noEditPoints="1" noAdjustHandles="1" noChangeArrowheads="1" noChangeShapeType="1" noTextEdit="1"/>
                  </p:cNvSpPr>
                  <p:nvPr/>
                </p:nvSpPr>
                <p:spPr>
                  <a:xfrm>
                    <a:off x="6635835" y="1634361"/>
                    <a:ext cx="617296" cy="495649"/>
                  </a:xfrm>
                  <a:prstGeom prst="rect">
                    <a:avLst/>
                  </a:prstGeom>
                  <a:blipFill>
                    <a:blip r:embed="rId13"/>
                    <a:stretch>
                      <a:fillRect b="-122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761660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48" name="TextBox 47"/>
                  <p:cNvSpPr txBox="1">
                    <a:spLocks noRot="1" noChangeAspect="1" noMove="1" noResize="1" noEditPoints="1" noAdjustHandles="1" noChangeArrowheads="1" noChangeShapeType="1" noTextEdit="1"/>
                  </p:cNvSpPr>
                  <p:nvPr/>
                </p:nvSpPr>
                <p:spPr>
                  <a:xfrm>
                    <a:off x="7616602" y="1634361"/>
                    <a:ext cx="617296" cy="495649"/>
                  </a:xfrm>
                  <a:prstGeom prst="rect">
                    <a:avLst/>
                  </a:prstGeom>
                  <a:blipFill>
                    <a:blip r:embed="rId4"/>
                    <a:stretch>
                      <a:fillRect b="-122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8597369"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48</m:t>
                              </m:r>
                            </m:den>
                          </m:f>
                        </m:oMath>
                      </m:oMathPara>
                    </a14:m>
                    <a:endParaRPr lang="en-IN" sz="1400" dirty="0"/>
                  </a:p>
                </p:txBody>
              </p:sp>
            </mc:Choice>
            <mc:Fallback xmlns="">
              <p:sp>
                <p:nvSpPr>
                  <p:cNvPr id="49" name="TextBox 48"/>
                  <p:cNvSpPr txBox="1">
                    <a:spLocks noRot="1" noChangeAspect="1" noMove="1" noResize="1" noEditPoints="1" noAdjustHandles="1" noChangeArrowheads="1" noChangeShapeType="1" noTextEdit="1"/>
                  </p:cNvSpPr>
                  <p:nvPr/>
                </p:nvSpPr>
                <p:spPr>
                  <a:xfrm>
                    <a:off x="8597369" y="1634361"/>
                    <a:ext cx="617296" cy="495649"/>
                  </a:xfrm>
                  <a:prstGeom prst="rect">
                    <a:avLst/>
                  </a:prstGeom>
                  <a:blipFill>
                    <a:blip r:embed="rId14"/>
                    <a:stretch>
                      <a:fillRect b="-122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9578136"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50" name="TextBox 49"/>
                  <p:cNvSpPr txBox="1">
                    <a:spLocks noRot="1" noChangeAspect="1" noMove="1" noResize="1" noEditPoints="1" noAdjustHandles="1" noChangeArrowheads="1" noChangeShapeType="1" noTextEdit="1"/>
                  </p:cNvSpPr>
                  <p:nvPr/>
                </p:nvSpPr>
                <p:spPr>
                  <a:xfrm>
                    <a:off x="9578136" y="1634361"/>
                    <a:ext cx="617296" cy="495649"/>
                  </a:xfrm>
                  <a:prstGeom prst="rect">
                    <a:avLst/>
                  </a:prstGeom>
                  <a:blipFill>
                    <a:blip r:embed="rId7"/>
                    <a:stretch>
                      <a:fillRect b="-122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1055890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12</m:t>
                              </m:r>
                            </m:den>
                          </m:f>
                        </m:oMath>
                      </m:oMathPara>
                    </a14:m>
                    <a:endParaRPr lang="en-IN" sz="1400" dirty="0"/>
                  </a:p>
                </p:txBody>
              </p:sp>
            </mc:Choice>
            <mc:Fallback xmlns="">
              <p:sp>
                <p:nvSpPr>
                  <p:cNvPr id="51" name="TextBox 50"/>
                  <p:cNvSpPr txBox="1">
                    <a:spLocks noRot="1" noChangeAspect="1" noMove="1" noResize="1" noEditPoints="1" noAdjustHandles="1" noChangeArrowheads="1" noChangeShapeType="1" noTextEdit="1"/>
                  </p:cNvSpPr>
                  <p:nvPr/>
                </p:nvSpPr>
                <p:spPr>
                  <a:xfrm>
                    <a:off x="10558905" y="1634361"/>
                    <a:ext cx="617296" cy="495649"/>
                  </a:xfrm>
                  <a:prstGeom prst="rect">
                    <a:avLst/>
                  </a:prstGeom>
                  <a:blipFill>
                    <a:blip r:embed="rId15"/>
                    <a:stretch>
                      <a:fillRect b="-122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1153967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52" name="TextBox 51"/>
                  <p:cNvSpPr txBox="1">
                    <a:spLocks noRot="1" noChangeAspect="1" noMove="1" noResize="1" noEditPoints="1" noAdjustHandles="1" noChangeArrowheads="1" noChangeShapeType="1" noTextEdit="1"/>
                  </p:cNvSpPr>
                  <p:nvPr/>
                </p:nvSpPr>
                <p:spPr>
                  <a:xfrm>
                    <a:off x="11539672" y="1634361"/>
                    <a:ext cx="617296" cy="495649"/>
                  </a:xfrm>
                  <a:prstGeom prst="rect">
                    <a:avLst/>
                  </a:prstGeom>
                  <a:blipFill>
                    <a:blip r:embed="rId7"/>
                    <a:stretch>
                      <a:fillRect b="-1220"/>
                    </a:stretch>
                  </a:blipFill>
                </p:spPr>
                <p:txBody>
                  <a:bodyPr/>
                  <a:lstStyle/>
                  <a:p>
                    <a:r>
                      <a:rPr lang="en-IN">
                        <a:noFill/>
                      </a:rPr>
                      <a:t> </a:t>
                    </a:r>
                  </a:p>
                </p:txBody>
              </p:sp>
            </mc:Fallback>
          </mc:AlternateContent>
        </p:grpSp>
        <p:grpSp>
          <p:nvGrpSpPr>
            <p:cNvPr id="47" name="Group 46"/>
            <p:cNvGrpSpPr/>
            <p:nvPr/>
          </p:nvGrpSpPr>
          <p:grpSpPr>
            <a:xfrm>
              <a:off x="6635835" y="4957140"/>
              <a:ext cx="5521133" cy="495649"/>
              <a:chOff x="6635835" y="1634361"/>
              <a:chExt cx="5521133" cy="495649"/>
            </a:xfrm>
          </p:grpSpPr>
          <mc:AlternateContent xmlns:mc="http://schemas.openxmlformats.org/markup-compatibility/2006" xmlns:a14="http://schemas.microsoft.com/office/drawing/2010/main">
            <mc:Choice Requires="a14">
              <p:sp>
                <p:nvSpPr>
                  <p:cNvPr id="48" name="TextBox 47"/>
                  <p:cNvSpPr txBox="1"/>
                  <p:nvPr/>
                </p:nvSpPr>
                <p:spPr>
                  <a:xfrm>
                    <a:off x="663583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41" name="TextBox 40"/>
                  <p:cNvSpPr txBox="1">
                    <a:spLocks noRot="1" noChangeAspect="1" noMove="1" noResize="1" noEditPoints="1" noAdjustHandles="1" noChangeArrowheads="1" noChangeShapeType="1" noTextEdit="1"/>
                  </p:cNvSpPr>
                  <p:nvPr/>
                </p:nvSpPr>
                <p:spPr>
                  <a:xfrm>
                    <a:off x="6635835" y="1634361"/>
                    <a:ext cx="617296" cy="495649"/>
                  </a:xfrm>
                  <a:prstGeom prst="rect">
                    <a:avLst/>
                  </a:prstGeom>
                  <a:blipFill>
                    <a:blip r:embed="rId7"/>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761660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42" name="TextBox 41"/>
                  <p:cNvSpPr txBox="1">
                    <a:spLocks noRot="1" noChangeAspect="1" noMove="1" noResize="1" noEditPoints="1" noAdjustHandles="1" noChangeArrowheads="1" noChangeShapeType="1" noTextEdit="1"/>
                  </p:cNvSpPr>
                  <p:nvPr/>
                </p:nvSpPr>
                <p:spPr>
                  <a:xfrm>
                    <a:off x="7616602" y="1634361"/>
                    <a:ext cx="617296" cy="495649"/>
                  </a:xfrm>
                  <a:prstGeom prst="rect">
                    <a:avLst/>
                  </a:prstGeom>
                  <a:blipFill>
                    <a:blip r:embed="rId4"/>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8597369"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43" name="TextBox 42"/>
                  <p:cNvSpPr txBox="1">
                    <a:spLocks noRot="1" noChangeAspect="1" noMove="1" noResize="1" noEditPoints="1" noAdjustHandles="1" noChangeArrowheads="1" noChangeShapeType="1" noTextEdit="1"/>
                  </p:cNvSpPr>
                  <p:nvPr/>
                </p:nvSpPr>
                <p:spPr>
                  <a:xfrm>
                    <a:off x="8597369" y="1634361"/>
                    <a:ext cx="617296" cy="495649"/>
                  </a:xfrm>
                  <a:prstGeom prst="rect">
                    <a:avLst/>
                  </a:prstGeom>
                  <a:blipFill>
                    <a:blip r:embed="rId4"/>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9578136"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48</m:t>
                              </m:r>
                            </m:den>
                          </m:f>
                        </m:oMath>
                      </m:oMathPara>
                    </a14:m>
                    <a:endParaRPr lang="en-IN" sz="1400" dirty="0"/>
                  </a:p>
                </p:txBody>
              </p:sp>
            </mc:Choice>
            <mc:Fallback xmlns="">
              <p:sp>
                <p:nvSpPr>
                  <p:cNvPr id="44" name="TextBox 43"/>
                  <p:cNvSpPr txBox="1">
                    <a:spLocks noRot="1" noChangeAspect="1" noMove="1" noResize="1" noEditPoints="1" noAdjustHandles="1" noChangeArrowheads="1" noChangeShapeType="1" noTextEdit="1"/>
                  </p:cNvSpPr>
                  <p:nvPr/>
                </p:nvSpPr>
                <p:spPr>
                  <a:xfrm>
                    <a:off x="9578136" y="1634361"/>
                    <a:ext cx="617296" cy="495649"/>
                  </a:xfrm>
                  <a:prstGeom prst="rect">
                    <a:avLst/>
                  </a:prstGeom>
                  <a:blipFill>
                    <a:blip r:embed="rId16"/>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1055890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45" name="TextBox 44"/>
                  <p:cNvSpPr txBox="1">
                    <a:spLocks noRot="1" noChangeAspect="1" noMove="1" noResize="1" noEditPoints="1" noAdjustHandles="1" noChangeArrowheads="1" noChangeShapeType="1" noTextEdit="1"/>
                  </p:cNvSpPr>
                  <p:nvPr/>
                </p:nvSpPr>
                <p:spPr>
                  <a:xfrm>
                    <a:off x="10558905" y="1634361"/>
                    <a:ext cx="617296" cy="495649"/>
                  </a:xfrm>
                  <a:prstGeom prst="rect">
                    <a:avLst/>
                  </a:prstGeom>
                  <a:blipFill>
                    <a:blip r:embed="rId3"/>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1153967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12</m:t>
                              </m:r>
                            </m:den>
                          </m:f>
                        </m:oMath>
                      </m:oMathPara>
                    </a14:m>
                    <a:endParaRPr lang="en-IN" sz="1400" dirty="0"/>
                  </a:p>
                </p:txBody>
              </p:sp>
            </mc:Choice>
            <mc:Fallback xmlns="">
              <p:sp>
                <p:nvSpPr>
                  <p:cNvPr id="46" name="TextBox 45"/>
                  <p:cNvSpPr txBox="1">
                    <a:spLocks noRot="1" noChangeAspect="1" noMove="1" noResize="1" noEditPoints="1" noAdjustHandles="1" noChangeArrowheads="1" noChangeShapeType="1" noTextEdit="1"/>
                  </p:cNvSpPr>
                  <p:nvPr/>
                </p:nvSpPr>
                <p:spPr>
                  <a:xfrm>
                    <a:off x="11539672" y="1634361"/>
                    <a:ext cx="617296" cy="495649"/>
                  </a:xfrm>
                  <a:prstGeom prst="rect">
                    <a:avLst/>
                  </a:prstGeom>
                  <a:blipFill>
                    <a:blip r:embed="rId15"/>
                    <a:stretch>
                      <a:fillRect b="-2469"/>
                    </a:stretch>
                  </a:blipFill>
                </p:spPr>
                <p:txBody>
                  <a:bodyPr/>
                  <a:lstStyle/>
                  <a:p>
                    <a:r>
                      <a:rPr lang="en-IN">
                        <a:noFill/>
                      </a:rPr>
                      <a:t> </a:t>
                    </a:r>
                  </a:p>
                </p:txBody>
              </p:sp>
            </mc:Fallback>
          </mc:AlternateContent>
        </p:grpSp>
      </p:grpSp>
    </p:spTree>
    <p:extLst>
      <p:ext uri="{BB962C8B-B14F-4D97-AF65-F5344CB8AC3E}">
        <p14:creationId xmlns:p14="http://schemas.microsoft.com/office/powerpoint/2010/main" val="240767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PMF for the Conditional Distribution?</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746376"/>
              </a:xfrm>
            </p:spPr>
            <p:txBody>
              <a:bodyPr/>
              <a:lstStyle/>
              <a:p>
                <a:r>
                  <a:rPr lang="en-US" dirty="0" smtClean="0"/>
                  <a:t>Conditional probability values also form a distribution</a:t>
                </a:r>
              </a:p>
              <a:p>
                <a:r>
                  <a:rPr lang="en-US" dirty="0" smtClean="0"/>
                  <a:t>For any value of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0</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oMath>
                </a14:m>
                <a:r>
                  <a:rPr lang="en-US" dirty="0" smtClean="0"/>
                  <a:t> we have, by our marginalization argument</a:t>
                </a:r>
              </a:p>
              <a:p>
                <a14:m>
                  <m:oMath xmlns:m="http://schemas.openxmlformats.org/officeDocument/2006/math">
                    <m:nary>
                      <m:naryPr>
                        <m:chr m:val="∑"/>
                        <m:limLoc m:val="subSup"/>
                        <m:supHide m:val="on"/>
                        <m:ctrlPr>
                          <a:rPr lang="en-US" i="1" smtClean="0">
                            <a:latin typeface="Cambria Math" panose="02040503050406030204" pitchFamily="18" charset="0"/>
                          </a:rPr>
                        </m:ctrlPr>
                      </m:naryPr>
                      <m:sub>
                        <m:r>
                          <m:rPr>
                            <m:brk m:alnAt="9"/>
                          </m:rPr>
                          <a:rPr lang="en-IN" b="0" i="1" smtClean="0">
                            <a:latin typeface="Cambria Math" panose="02040503050406030204" pitchFamily="18" charset="0"/>
                          </a:rPr>
                          <m:t>𝑦</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𝑌</m:t>
                            </m:r>
                          </m:sub>
                        </m:sSub>
                      </m:sub>
                      <m:sup/>
                      <m:e>
                        <m:r>
                          <a:rPr lang="en-US"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𝑥</m:t>
                                </m:r>
                              </m:e>
                              <m:sub>
                                <m:r>
                                  <a:rPr lang="en-IN" b="0" i="1" smtClean="0">
                                    <a:latin typeface="Cambria Math" panose="02040503050406030204" pitchFamily="18" charset="0"/>
                                    <a:ea typeface="Cambria Math" panose="02040503050406030204" pitchFamily="18" charset="0"/>
                                  </a:rPr>
                                  <m:t>0</m:t>
                                </m:r>
                              </m:sub>
                            </m:sSub>
                          </m:e>
                        </m:d>
                      </m:e>
                    </m:nary>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𝑥</m:t>
                            </m:r>
                          </m:e>
                          <m:sub>
                            <m:r>
                              <a:rPr lang="en-IN" b="0" i="1" smtClean="0">
                                <a:latin typeface="Cambria Math" panose="02040503050406030204" pitchFamily="18" charset="0"/>
                                <a:ea typeface="Cambria Math" panose="02040503050406030204" pitchFamily="18" charset="0"/>
                              </a:rPr>
                              <m:t>0</m:t>
                            </m:r>
                          </m:sub>
                        </m:sSub>
                      </m:e>
                    </m:d>
                  </m:oMath>
                </a14:m>
                <a:endParaRPr lang="en-US" dirty="0" smtClean="0"/>
              </a:p>
              <a:p>
                <a:r>
                  <a:rPr lang="en-US" dirty="0" smtClean="0"/>
                  <a:t>This implies </a:t>
                </a:r>
                <a14:m>
                  <m:oMath xmlns:m="http://schemas.openxmlformats.org/officeDocument/2006/math">
                    <m:nary>
                      <m:naryPr>
                        <m:chr m:val="∑"/>
                        <m:limLoc m:val="subSup"/>
                        <m:supHide m:val="on"/>
                        <m:ctrlPr>
                          <a:rPr lang="en-US" i="1">
                            <a:latin typeface="Cambria Math" panose="02040503050406030204" pitchFamily="18" charset="0"/>
                          </a:rPr>
                        </m:ctrlPr>
                      </m:naryPr>
                      <m:sub>
                        <m:r>
                          <m:rPr>
                            <m:brk m:alnAt="9"/>
                          </m:rPr>
                          <a:rPr lang="en-IN" i="1">
                            <a:latin typeface="Cambria Math" panose="02040503050406030204" pitchFamily="18" charset="0"/>
                          </a:rPr>
                          <m:t>𝑦</m:t>
                        </m:r>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𝑆</m:t>
                            </m:r>
                          </m:e>
                          <m:sub>
                            <m:r>
                              <a:rPr lang="en-IN" i="1">
                                <a:latin typeface="Cambria Math" panose="02040503050406030204" pitchFamily="18" charset="0"/>
                              </a:rPr>
                              <m:t>𝑌</m:t>
                            </m:r>
                          </m:sub>
                        </m:sSub>
                      </m:sub>
                      <m:sup/>
                      <m:e>
                        <m:r>
                          <a:rPr lang="en-US"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b="0" i="1" smtClean="0">
                                    <a:latin typeface="Cambria Math" panose="02040503050406030204" pitchFamily="18" charset="0"/>
                                    <a:ea typeface="Cambria Math" panose="02040503050406030204" pitchFamily="18" charset="0"/>
                                  </a:rPr>
                                  <m:t>0</m:t>
                                </m:r>
                              </m:sub>
                            </m:sSub>
                          </m:e>
                        </m:d>
                      </m:e>
                    </m:nary>
                    <m:r>
                      <a:rPr lang="en-IN" b="0" i="1" smtClean="0">
                        <a:latin typeface="Cambria Math" panose="02040503050406030204" pitchFamily="18" charset="0"/>
                        <a:ea typeface="Cambria Math" panose="02040503050406030204" pitchFamily="18" charset="0"/>
                      </a:rPr>
                      <m:t>=</m:t>
                    </m:r>
                    <m:nary>
                      <m:naryPr>
                        <m:chr m:val="∑"/>
                        <m:limLoc m:val="subSup"/>
                        <m:supHide m:val="on"/>
                        <m:ctrlPr>
                          <a:rPr lang="en-US" i="1">
                            <a:latin typeface="Cambria Math" panose="02040503050406030204" pitchFamily="18" charset="0"/>
                          </a:rPr>
                        </m:ctrlPr>
                      </m:naryPr>
                      <m:sub>
                        <m:r>
                          <m:rPr>
                            <m:brk m:alnAt="9"/>
                          </m:rPr>
                          <a:rPr lang="en-IN" i="1">
                            <a:latin typeface="Cambria Math" panose="02040503050406030204" pitchFamily="18" charset="0"/>
                          </a:rPr>
                          <m:t>𝑦</m:t>
                        </m:r>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𝑆</m:t>
                            </m:r>
                          </m:e>
                          <m:sub>
                            <m:r>
                              <a:rPr lang="en-IN" i="1">
                                <a:latin typeface="Cambria Math" panose="02040503050406030204" pitchFamily="18" charset="0"/>
                              </a:rPr>
                              <m:t>𝑌</m:t>
                            </m:r>
                          </m:sub>
                        </m:sSub>
                      </m:sub>
                      <m:sup/>
                      <m:e>
                        <m:f>
                          <m:fPr>
                            <m:ctrlPr>
                              <a:rPr lang="en-IN" b="0" i="1" smtClean="0">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b="0" i="1" smtClean="0">
                                        <a:latin typeface="Cambria Math" panose="02040503050406030204" pitchFamily="18" charset="0"/>
                                        <a:ea typeface="Cambria Math" panose="02040503050406030204" pitchFamily="18" charset="0"/>
                                      </a:rPr>
                                      <m:t>0</m:t>
                                    </m:r>
                                  </m:sub>
                                </m:sSub>
                              </m:e>
                            </m:d>
                          </m:num>
                          <m:den>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b="0" i="1" smtClean="0">
                                        <a:latin typeface="Cambria Math" panose="02040503050406030204" pitchFamily="18" charset="0"/>
                                        <a:ea typeface="Cambria Math" panose="02040503050406030204" pitchFamily="18" charset="0"/>
                                      </a:rPr>
                                      <m:t>0</m:t>
                                    </m:r>
                                  </m:sub>
                                </m:sSub>
                              </m:e>
                            </m:d>
                          </m:den>
                        </m:f>
                      </m:e>
                    </m:nary>
                    <m:r>
                      <a:rPr lang="en-IN" b="0" i="1" smtClean="0">
                        <a:latin typeface="Cambria Math" panose="02040503050406030204" pitchFamily="18" charset="0"/>
                        <a:ea typeface="Cambria Math" panose="02040503050406030204" pitchFamily="18" charset="0"/>
                      </a:rPr>
                      <m:t>=1</m:t>
                    </m:r>
                  </m:oMath>
                </a14:m>
                <a:endParaRPr lang="en-US" dirty="0" smtClean="0"/>
              </a:p>
              <a:p>
                <a:r>
                  <a:rPr lang="en-US" dirty="0" smtClean="0"/>
                  <a:t>Thus, we can readily define a PMF for conditional distributions as well that takes in two values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r>
                      <a:rPr lang="en-IN" b="0" i="1" smtClean="0">
                        <a:latin typeface="Cambria Math" panose="02040503050406030204" pitchFamily="18" charset="0"/>
                      </a:rPr>
                      <m:t>,</m:t>
                    </m:r>
                    <m:r>
                      <a:rPr lang="en-IN" b="0" i="1" smtClean="0">
                        <a:latin typeface="Cambria Math" panose="02040503050406030204" pitchFamily="18" charset="0"/>
                      </a:rPr>
                      <m:t>𝑦</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𝑌</m:t>
                        </m:r>
                      </m:sub>
                    </m:sSub>
                  </m:oMath>
                </a14:m>
                <a:r>
                  <a:rPr lang="en-US" dirty="0" smtClean="0"/>
                  <a:t> and gives </a:t>
                </a:r>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e>
                    </m:d>
                  </m:oMath>
                </a14:m>
                <a:endParaRPr lang="en-US" dirty="0" smtClean="0"/>
              </a:p>
              <a:p>
                <a:r>
                  <a:rPr lang="en-US" dirty="0" smtClean="0"/>
                  <a:t>We can similarly define </a:t>
                </a:r>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𝑦</m:t>
                            </m:r>
                          </m:e>
                          <m:sub>
                            <m:r>
                              <a:rPr lang="en-IN" b="0" i="1" smtClean="0">
                                <a:latin typeface="Cambria Math" panose="02040503050406030204" pitchFamily="18" charset="0"/>
                                <a:ea typeface="Cambria Math" panose="02040503050406030204" pitchFamily="18" charset="0"/>
                              </a:rPr>
                              <m:t>0</m:t>
                            </m:r>
                          </m:sub>
                        </m:sSub>
                      </m:e>
                    </m:d>
                  </m:oMath>
                </a14:m>
                <a:r>
                  <a:rPr lang="en-US" dirty="0" smtClean="0"/>
                  <a:t> as well</a:t>
                </a:r>
              </a:p>
              <a:p>
                <a:r>
                  <a:rPr lang="en-US" dirty="0" smtClean="0"/>
                  <a:t>Notation used </a:t>
                </a:r>
                <a14:m>
                  <m:oMath xmlns:m="http://schemas.openxmlformats.org/officeDocument/2006/math">
                    <m:r>
                      <a:rPr lang="en-US"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𝑋</m:t>
                        </m:r>
                      </m:e>
                    </m:d>
                    <m:r>
                      <a:rPr lang="en-IN" b="0" i="0"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ℙ</m:t>
                        </m:r>
                      </m:e>
                      <m:sub>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𝑋</m:t>
                        </m:r>
                      </m:sub>
                    </m:sSub>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m:t>
                        </m:r>
                      </m:e>
                    </m:d>
                  </m:oMath>
                </a14:m>
                <a:endParaRPr lang="en-US" dirty="0" smtClean="0"/>
              </a:p>
              <a:p>
                <a:r>
                  <a:rPr lang="en-US" dirty="0" smtClean="0"/>
                  <a:t>May ask for a sample </a:t>
                </a:r>
                <a14:m>
                  <m:oMath xmlns:m="http://schemas.openxmlformats.org/officeDocument/2006/math">
                    <m:r>
                      <a:rPr lang="en-IN" b="0" i="1" smtClean="0">
                        <a:latin typeface="Cambria Math" panose="02040503050406030204" pitchFamily="18" charset="0"/>
                      </a:rPr>
                      <m:t>𝑦</m:t>
                    </m:r>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𝑥</m:t>
                            </m:r>
                          </m:e>
                          <m:sub>
                            <m:r>
                              <a:rPr lang="en-IN" b="0" i="1" smtClean="0">
                                <a:latin typeface="Cambria Math" panose="02040503050406030204" pitchFamily="18" charset="0"/>
                                <a:ea typeface="Cambria Math" panose="02040503050406030204" pitchFamily="18" charset="0"/>
                              </a:rPr>
                              <m:t>0</m:t>
                            </m:r>
                          </m:sub>
                        </m:sSub>
                      </m:e>
                    </m:d>
                  </m:oMath>
                </a14:m>
                <a:r>
                  <a:rPr lang="en-US" dirty="0" smtClean="0"/>
                  <a:t> or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𝑦</m:t>
                            </m:r>
                          </m:e>
                          <m:sub>
                            <m:r>
                              <a:rPr lang="en-IN" i="1">
                                <a:latin typeface="Cambria Math" panose="02040503050406030204" pitchFamily="18" charset="0"/>
                                <a:ea typeface="Cambria Math" panose="02040503050406030204" pitchFamily="18" charset="0"/>
                              </a:rPr>
                              <m:t>0</m:t>
                            </m:r>
                          </m:sub>
                        </m:sSub>
                      </m:e>
                    </m:d>
                  </m:oMath>
                </a14:m>
                <a:r>
                  <a:rPr lang="en-US" dirty="0" smtClean="0"/>
                  <a:t> too!</a:t>
                </a:r>
              </a:p>
              <a:p>
                <a:endParaRPr lang="en-US" dirty="0" smtClean="0"/>
              </a:p>
              <a:p>
                <a:endParaRPr lang="en-US" dirty="0" smtClean="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746376"/>
              </a:xfrm>
              <a:blipFill>
                <a:blip r:embed="rId2"/>
                <a:stretch>
                  <a:fillRect l="-562" t="-25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23</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14011" y="217731"/>
            <a:ext cx="1787788" cy="1787788"/>
          </a:xfrm>
          <a:prstGeom prst="rect">
            <a:avLst/>
          </a:prstGeom>
        </p:spPr>
      </p:pic>
      <mc:AlternateContent xmlns:mc="http://schemas.openxmlformats.org/markup-compatibility/2006" xmlns:a14="http://schemas.microsoft.com/office/drawing/2010/main">
        <mc:Choice Requires="a14">
          <p:sp>
            <p:nvSpPr>
              <p:cNvPr id="6" name="Rectangular Callout 5"/>
              <p:cNvSpPr/>
              <p:nvPr/>
            </p:nvSpPr>
            <p:spPr>
              <a:xfrm>
                <a:off x="945222" y="217731"/>
                <a:ext cx="9458989" cy="1343941"/>
              </a:xfrm>
              <a:prstGeom prst="wedgeRectCallout">
                <a:avLst>
                  <a:gd name="adj1" fmla="val 58652"/>
                  <a:gd name="adj2" fmla="val 35766"/>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To sample from </a:t>
                </a:r>
                <a14:m>
                  <m:oMath xmlns:m="http://schemas.openxmlformats.org/officeDocument/2006/math">
                    <m:r>
                      <a:rPr lang="en-IN" sz="2400" i="1">
                        <a:solidFill>
                          <a:prstClr val="black">
                            <a:lumMod val="85000"/>
                            <a:lumOff val="15000"/>
                          </a:prstClr>
                        </a:solidFill>
                        <a:latin typeface="Cambria Math" panose="02040503050406030204" pitchFamily="18" charset="0"/>
                        <a:ea typeface="Cambria Math" panose="02040503050406030204" pitchFamily="18" charset="0"/>
                      </a:rPr>
                      <m:t>ℙ</m:t>
                    </m:r>
                    <m:d>
                      <m:dPr>
                        <m:begChr m:val="["/>
                        <m:endChr m:val="]"/>
                        <m:ctrlPr>
                          <a:rPr lang="en-IN" sz="2400" i="1">
                            <a:solidFill>
                              <a:prstClr val="black">
                                <a:lumMod val="85000"/>
                                <a:lumOff val="15000"/>
                              </a:prstClr>
                            </a:solidFill>
                            <a:latin typeface="Cambria Math" panose="02040503050406030204" pitchFamily="18" charset="0"/>
                            <a:ea typeface="Cambria Math" panose="02040503050406030204" pitchFamily="18" charset="0"/>
                          </a:rPr>
                        </m:ctrlPr>
                      </m:dPr>
                      <m:e>
                        <m:r>
                          <a:rPr lang="en-IN" sz="2400" i="1">
                            <a:solidFill>
                              <a:prstClr val="black">
                                <a:lumMod val="85000"/>
                                <a:lumOff val="15000"/>
                              </a:prstClr>
                            </a:solidFill>
                            <a:latin typeface="Cambria Math" panose="02040503050406030204" pitchFamily="18" charset="0"/>
                            <a:ea typeface="Cambria Math" panose="02040503050406030204" pitchFamily="18" charset="0"/>
                          </a:rPr>
                          <m:t>𝑌</m:t>
                        </m:r>
                        <m:r>
                          <a:rPr lang="en-IN" sz="2400" i="1">
                            <a:solidFill>
                              <a:prstClr val="black">
                                <a:lumMod val="85000"/>
                                <a:lumOff val="15000"/>
                              </a:prstClr>
                            </a:solidFill>
                            <a:latin typeface="Cambria Math" panose="02040503050406030204" pitchFamily="18" charset="0"/>
                            <a:ea typeface="Cambria Math" panose="02040503050406030204" pitchFamily="18" charset="0"/>
                          </a:rPr>
                          <m:t>|</m:t>
                        </m:r>
                        <m:r>
                          <a:rPr lang="en-IN" sz="2400" i="1">
                            <a:solidFill>
                              <a:prstClr val="black">
                                <a:lumMod val="85000"/>
                                <a:lumOff val="15000"/>
                              </a:prstClr>
                            </a:solidFill>
                            <a:latin typeface="Cambria Math" panose="02040503050406030204" pitchFamily="18" charset="0"/>
                            <a:ea typeface="Cambria Math" panose="02040503050406030204" pitchFamily="18" charset="0"/>
                          </a:rPr>
                          <m:t>𝑋</m:t>
                        </m:r>
                        <m:r>
                          <a:rPr lang="en-IN" sz="2400" i="1">
                            <a:solidFill>
                              <a:prstClr val="black">
                                <a:lumMod val="85000"/>
                                <a:lumOff val="15000"/>
                              </a:prstClr>
                            </a:solidFill>
                            <a:latin typeface="Cambria Math" panose="02040503050406030204" pitchFamily="18" charset="0"/>
                            <a:ea typeface="Cambria Math" panose="02040503050406030204" pitchFamily="18" charset="0"/>
                          </a:rPr>
                          <m:t>=</m:t>
                        </m:r>
                        <m:sSub>
                          <m:sSubPr>
                            <m:ctrlPr>
                              <a:rPr lang="en-IN" sz="2400" i="1">
                                <a:solidFill>
                                  <a:prstClr val="black">
                                    <a:lumMod val="85000"/>
                                    <a:lumOff val="15000"/>
                                  </a:prstClr>
                                </a:solidFill>
                                <a:latin typeface="Cambria Math" panose="02040503050406030204" pitchFamily="18" charset="0"/>
                                <a:ea typeface="Cambria Math" panose="02040503050406030204" pitchFamily="18" charset="0"/>
                              </a:rPr>
                            </m:ctrlPr>
                          </m:sSubPr>
                          <m:e>
                            <m:r>
                              <a:rPr lang="en-IN" sz="2400" i="1">
                                <a:solidFill>
                                  <a:prstClr val="black">
                                    <a:lumMod val="85000"/>
                                    <a:lumOff val="15000"/>
                                  </a:prstClr>
                                </a:solidFill>
                                <a:latin typeface="Cambria Math" panose="02040503050406030204" pitchFamily="18" charset="0"/>
                                <a:ea typeface="Cambria Math" panose="02040503050406030204" pitchFamily="18" charset="0"/>
                              </a:rPr>
                              <m:t>𝑥</m:t>
                            </m:r>
                          </m:e>
                          <m:sub>
                            <m:r>
                              <a:rPr lang="en-IN" sz="2400" i="1">
                                <a:solidFill>
                                  <a:prstClr val="black">
                                    <a:lumMod val="85000"/>
                                    <a:lumOff val="15000"/>
                                  </a:prstClr>
                                </a:solidFill>
                                <a:latin typeface="Cambria Math" panose="02040503050406030204" pitchFamily="18" charset="0"/>
                                <a:ea typeface="Cambria Math" panose="02040503050406030204" pitchFamily="18" charset="0"/>
                              </a:rPr>
                              <m:t>0</m:t>
                            </m:r>
                          </m:sub>
                        </m:sSub>
                      </m:e>
                    </m:d>
                  </m:oMath>
                </a14:m>
                <a:r>
                  <a:rPr lang="en-IN" sz="2400" dirty="0" smtClean="0">
                    <a:solidFill>
                      <a:schemeClr val="tx1"/>
                    </a:solidFill>
                    <a:latin typeface="+mj-lt"/>
                  </a:rPr>
                  <a:t>, we consider the set of only those outcomes </a:t>
                </a:r>
                <a14:m>
                  <m:oMath xmlns:m="http://schemas.openxmlformats.org/officeDocument/2006/math">
                    <m:r>
                      <a:rPr lang="en-IN" sz="2400" b="0" i="1" smtClean="0">
                        <a:solidFill>
                          <a:schemeClr val="tx1"/>
                        </a:solidFill>
                        <a:latin typeface="Cambria Math" panose="02040503050406030204" pitchFamily="18" charset="0"/>
                      </a:rPr>
                      <m:t>𝜔</m:t>
                    </m:r>
                    <m:r>
                      <a:rPr lang="en-IN" sz="2400" b="0" i="1" smtClean="0">
                        <a:solidFill>
                          <a:schemeClr val="tx1"/>
                        </a:solidFill>
                        <a:latin typeface="Cambria Math" panose="02040503050406030204" pitchFamily="18" charset="0"/>
                      </a:rPr>
                      <m:t>∈</m:t>
                    </m:r>
                    <m:r>
                      <m:rPr>
                        <m:sty m:val="p"/>
                      </m:rPr>
                      <a:rPr lang="en-IN" sz="2400" b="0" i="0" smtClean="0">
                        <a:solidFill>
                          <a:schemeClr val="tx1"/>
                        </a:solidFill>
                        <a:latin typeface="Cambria Math" panose="02040503050406030204" pitchFamily="18" charset="0"/>
                      </a:rPr>
                      <m:t>Ω</m:t>
                    </m:r>
                  </m:oMath>
                </a14:m>
                <a:r>
                  <a:rPr lang="en-IN" sz="2400" dirty="0" smtClean="0">
                    <a:solidFill>
                      <a:schemeClr val="tx1"/>
                    </a:solidFill>
                    <a:latin typeface="+mj-lt"/>
                  </a:rPr>
                  <a:t> in the sample space where </a:t>
                </a:r>
                <a14:m>
                  <m:oMath xmlns:m="http://schemas.openxmlformats.org/officeDocument/2006/math">
                    <m:r>
                      <a:rPr lang="en-IN" sz="2400" b="0" i="1" smtClean="0">
                        <a:solidFill>
                          <a:schemeClr val="tx1"/>
                        </a:solidFill>
                        <a:latin typeface="Cambria Math" panose="02040503050406030204" pitchFamily="18" charset="0"/>
                      </a:rPr>
                      <m:t>𝑋</m:t>
                    </m:r>
                    <m:d>
                      <m:dPr>
                        <m:ctrlPr>
                          <a:rPr lang="en-IN" sz="2400" b="0" i="1" smtClean="0">
                            <a:solidFill>
                              <a:schemeClr val="tx1"/>
                            </a:solidFill>
                            <a:latin typeface="Cambria Math" panose="02040503050406030204" pitchFamily="18" charset="0"/>
                          </a:rPr>
                        </m:ctrlPr>
                      </m:dPr>
                      <m:e>
                        <m:r>
                          <m:rPr>
                            <m:sty m:val="p"/>
                          </m:rPr>
                          <a:rPr lang="en-IN" sz="2400" b="0" i="0" smtClean="0">
                            <a:solidFill>
                              <a:schemeClr val="tx1"/>
                            </a:solidFill>
                            <a:latin typeface="Cambria Math" panose="02040503050406030204" pitchFamily="18" charset="0"/>
                          </a:rPr>
                          <m:t>Ω</m:t>
                        </m:r>
                      </m:e>
                    </m:d>
                    <m:r>
                      <a:rPr lang="en-IN" sz="2400" b="0" i="1" smtClean="0">
                        <a:solidFill>
                          <a:schemeClr val="tx1"/>
                        </a:solidFill>
                        <a:latin typeface="Cambria Math" panose="02040503050406030204" pitchFamily="18" charset="0"/>
                      </a:rPr>
                      <m:t>=</m:t>
                    </m:r>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𝑥</m:t>
                        </m:r>
                      </m:e>
                      <m:sub>
                        <m:r>
                          <a:rPr lang="en-IN" sz="2400" b="0" i="1" smtClean="0">
                            <a:solidFill>
                              <a:schemeClr val="tx1"/>
                            </a:solidFill>
                            <a:latin typeface="Cambria Math" panose="02040503050406030204" pitchFamily="18" charset="0"/>
                          </a:rPr>
                          <m:t>0</m:t>
                        </m:r>
                      </m:sub>
                    </m:sSub>
                  </m:oMath>
                </a14:m>
                <a:r>
                  <a:rPr lang="en-IN" sz="2400" dirty="0" smtClean="0">
                    <a:solidFill>
                      <a:schemeClr val="tx1"/>
                    </a:solidFill>
                    <a:latin typeface="+mj-lt"/>
                  </a:rPr>
                  <a:t>, then sample an outcome </a:t>
                </a:r>
                <a14:m>
                  <m:oMath xmlns:m="http://schemas.openxmlformats.org/officeDocument/2006/math">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𝜔</m:t>
                        </m:r>
                      </m:e>
                      <m:sub>
                        <m:r>
                          <a:rPr lang="en-IN" sz="2400" b="0" i="1" smtClean="0">
                            <a:solidFill>
                              <a:schemeClr val="tx1"/>
                            </a:solidFill>
                            <a:latin typeface="Cambria Math" panose="02040503050406030204" pitchFamily="18" charset="0"/>
                          </a:rPr>
                          <m:t>0</m:t>
                        </m:r>
                      </m:sub>
                    </m:sSub>
                  </m:oMath>
                </a14:m>
                <a:r>
                  <a:rPr lang="en-IN" sz="2400" dirty="0" smtClean="0">
                    <a:solidFill>
                      <a:schemeClr val="tx1"/>
                    </a:solidFill>
                    <a:latin typeface="+mj-lt"/>
                  </a:rPr>
                  <a:t> from this set with probability </a:t>
                </a:r>
                <a14:m>
                  <m:oMath xmlns:m="http://schemas.openxmlformats.org/officeDocument/2006/math">
                    <m:f>
                      <m:fPr>
                        <m:ctrlPr>
                          <a:rPr lang="en-IN" sz="2400" b="0" i="1" smtClean="0">
                            <a:solidFill>
                              <a:schemeClr val="tx1"/>
                            </a:solidFill>
                            <a:latin typeface="Cambria Math" panose="02040503050406030204" pitchFamily="18" charset="0"/>
                          </a:rPr>
                        </m:ctrlPr>
                      </m:fPr>
                      <m:num>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𝑝</m:t>
                            </m:r>
                          </m:e>
                          <m:sub>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𝜔</m:t>
                                </m:r>
                              </m:e>
                              <m:sub>
                                <m:r>
                                  <a:rPr lang="en-IN" sz="2400" b="0" i="1" smtClean="0">
                                    <a:solidFill>
                                      <a:schemeClr val="tx1"/>
                                    </a:solidFill>
                                    <a:latin typeface="Cambria Math" panose="02040503050406030204" pitchFamily="18" charset="0"/>
                                  </a:rPr>
                                  <m:t>0</m:t>
                                </m:r>
                              </m:sub>
                            </m:sSub>
                          </m:sub>
                        </m:sSub>
                      </m:num>
                      <m:den>
                        <m:r>
                          <a:rPr lang="en-IN" sz="2400" b="0" i="1" smtClean="0">
                            <a:solidFill>
                              <a:schemeClr val="tx1"/>
                            </a:solidFill>
                            <a:latin typeface="Cambria Math" panose="02040503050406030204" pitchFamily="18" charset="0"/>
                            <a:ea typeface="Cambria Math" panose="02040503050406030204" pitchFamily="18" charset="0"/>
                          </a:rPr>
                          <m:t>ℙ</m:t>
                        </m:r>
                        <m:d>
                          <m:dPr>
                            <m:begChr m:val="["/>
                            <m:endChr m:val="]"/>
                            <m:ctrlPr>
                              <a:rPr lang="en-IN" sz="2400" b="0" i="1" smtClean="0">
                                <a:solidFill>
                                  <a:schemeClr val="tx1"/>
                                </a:solidFill>
                                <a:latin typeface="Cambria Math" panose="02040503050406030204" pitchFamily="18" charset="0"/>
                                <a:ea typeface="Cambria Math" panose="02040503050406030204" pitchFamily="18" charset="0"/>
                              </a:rPr>
                            </m:ctrlPr>
                          </m:dPr>
                          <m:e>
                            <m:r>
                              <a:rPr lang="en-IN" sz="2400" b="0" i="1" smtClean="0">
                                <a:solidFill>
                                  <a:schemeClr val="tx1"/>
                                </a:solidFill>
                                <a:latin typeface="Cambria Math" panose="02040503050406030204" pitchFamily="18" charset="0"/>
                                <a:ea typeface="Cambria Math" panose="02040503050406030204" pitchFamily="18" charset="0"/>
                              </a:rPr>
                              <m:t>𝑋</m:t>
                            </m:r>
                            <m:r>
                              <a:rPr lang="en-IN" sz="2400" b="0" i="1" smtClean="0">
                                <a:solidFill>
                                  <a:schemeClr val="tx1"/>
                                </a:solidFill>
                                <a:latin typeface="Cambria Math" panose="02040503050406030204" pitchFamily="18" charset="0"/>
                                <a:ea typeface="Cambria Math" panose="02040503050406030204" pitchFamily="18" charset="0"/>
                              </a:rPr>
                              <m:t>=</m:t>
                            </m:r>
                            <m:sSub>
                              <m:sSubPr>
                                <m:ctrlPr>
                                  <a:rPr lang="en-IN" sz="2400" b="0" i="1" smtClean="0">
                                    <a:solidFill>
                                      <a:schemeClr val="tx1"/>
                                    </a:solidFill>
                                    <a:latin typeface="Cambria Math" panose="02040503050406030204" pitchFamily="18" charset="0"/>
                                    <a:ea typeface="Cambria Math" panose="02040503050406030204" pitchFamily="18" charset="0"/>
                                  </a:rPr>
                                </m:ctrlPr>
                              </m:sSubPr>
                              <m:e>
                                <m:r>
                                  <a:rPr lang="en-IN" sz="2400" b="0" i="1" smtClean="0">
                                    <a:solidFill>
                                      <a:schemeClr val="tx1"/>
                                    </a:solidFill>
                                    <a:latin typeface="Cambria Math" panose="02040503050406030204" pitchFamily="18" charset="0"/>
                                    <a:ea typeface="Cambria Math" panose="02040503050406030204" pitchFamily="18" charset="0"/>
                                  </a:rPr>
                                  <m:t>𝑥</m:t>
                                </m:r>
                              </m:e>
                              <m:sub>
                                <m:r>
                                  <a:rPr lang="en-IN" sz="2400" b="0" i="1" smtClean="0">
                                    <a:solidFill>
                                      <a:schemeClr val="tx1"/>
                                    </a:solidFill>
                                    <a:latin typeface="Cambria Math" panose="02040503050406030204" pitchFamily="18" charset="0"/>
                                    <a:ea typeface="Cambria Math" panose="02040503050406030204" pitchFamily="18" charset="0"/>
                                  </a:rPr>
                                  <m:t>0</m:t>
                                </m:r>
                              </m:sub>
                            </m:sSub>
                          </m:e>
                        </m:d>
                      </m:den>
                    </m:f>
                  </m:oMath>
                </a14:m>
                <a:r>
                  <a:rPr lang="en-IN" sz="2400" dirty="0" smtClean="0">
                    <a:solidFill>
                      <a:schemeClr val="tx1"/>
                    </a:solidFill>
                    <a:latin typeface="+mj-lt"/>
                  </a:rPr>
                  <a:t> and then return </a:t>
                </a:r>
                <a14:m>
                  <m:oMath xmlns:m="http://schemas.openxmlformats.org/officeDocument/2006/math">
                    <m:r>
                      <a:rPr lang="en-IN" sz="2400" b="0" i="1" smtClean="0">
                        <a:solidFill>
                          <a:schemeClr val="tx1"/>
                        </a:solidFill>
                        <a:latin typeface="Cambria Math" panose="02040503050406030204" pitchFamily="18" charset="0"/>
                      </a:rPr>
                      <m:t>𝑌</m:t>
                    </m:r>
                    <m:d>
                      <m:dPr>
                        <m:ctrlPr>
                          <a:rPr lang="en-IN" sz="2400" b="0" i="1" smtClean="0">
                            <a:solidFill>
                              <a:schemeClr val="tx1"/>
                            </a:solidFill>
                            <a:latin typeface="Cambria Math" panose="02040503050406030204" pitchFamily="18" charset="0"/>
                          </a:rPr>
                        </m:ctrlPr>
                      </m:dPr>
                      <m:e>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𝜔</m:t>
                            </m:r>
                          </m:e>
                          <m:sub>
                            <m:r>
                              <a:rPr lang="en-IN" sz="2400" b="0" i="1" smtClean="0">
                                <a:solidFill>
                                  <a:schemeClr val="tx1"/>
                                </a:solidFill>
                                <a:latin typeface="Cambria Math" panose="02040503050406030204" pitchFamily="18" charset="0"/>
                              </a:rPr>
                              <m:t>0</m:t>
                            </m:r>
                          </m:sub>
                        </m:sSub>
                      </m:e>
                    </m:d>
                  </m:oMath>
                </a14:m>
                <a:endParaRPr lang="en-IN" sz="2400" dirty="0">
                  <a:solidFill>
                    <a:schemeClr val="tx1"/>
                  </a:solidFill>
                  <a:latin typeface="+mj-lt"/>
                </a:endParaRPr>
              </a:p>
            </p:txBody>
          </p:sp>
        </mc:Choice>
        <mc:Fallback xmlns="">
          <p:sp>
            <p:nvSpPr>
              <p:cNvPr id="6" name="Rectangular Callout 5"/>
              <p:cNvSpPr>
                <a:spLocks noRot="1" noChangeAspect="1" noMove="1" noResize="1" noEditPoints="1" noAdjustHandles="1" noChangeArrowheads="1" noChangeShapeType="1" noTextEdit="1"/>
              </p:cNvSpPr>
              <p:nvPr/>
            </p:nvSpPr>
            <p:spPr>
              <a:xfrm>
                <a:off x="945222" y="217731"/>
                <a:ext cx="9458989" cy="1343941"/>
              </a:xfrm>
              <a:prstGeom prst="wedgeRectCallout">
                <a:avLst>
                  <a:gd name="adj1" fmla="val 58652"/>
                  <a:gd name="adj2" fmla="val 35766"/>
                </a:avLst>
              </a:prstGeom>
              <a:blipFill>
                <a:blip r:embed="rId4"/>
                <a:stretch>
                  <a:fillRect t="-3982" b="-1327"/>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85943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par>
                          <p:cTn id="39" fill="hold">
                            <p:stCondLst>
                              <p:cond delay="0"/>
                            </p:stCondLst>
                            <p:childTnLst>
                              <p:par>
                                <p:cTn id="40" presetID="22" presetClass="entr" presetSubtype="2" fill="hold" grpId="0" nodeType="after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right)">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Marginal Conditional Probability????</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IN" dirty="0" smtClean="0"/>
                  <a:t>The operations of marginalization and conditioning can be used to define lots of different kinds of PMFs</a:t>
                </a:r>
              </a:p>
              <a:p>
                <a:r>
                  <a:rPr lang="en-IN" dirty="0" smtClean="0"/>
                  <a:t>For example consider </a:t>
                </a:r>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𝑧</m:t>
                            </m:r>
                          </m:e>
                          <m:sub>
                            <m:r>
                              <a:rPr lang="en-IN" b="0" i="1" smtClean="0">
                                <a:latin typeface="Cambria Math" panose="02040503050406030204" pitchFamily="18" charset="0"/>
                                <a:ea typeface="Cambria Math" panose="02040503050406030204" pitchFamily="18" charset="0"/>
                              </a:rPr>
                              <m:t>0</m:t>
                            </m:r>
                          </m:sub>
                        </m:sSub>
                      </m:e>
                    </m:d>
                  </m:oMath>
                </a14:m>
                <a:endParaRPr lang="en-IN" dirty="0" smtClean="0"/>
              </a:p>
              <a:p>
                <a:r>
                  <a:rPr lang="en-IN" dirty="0" smtClean="0"/>
                  <a:t>If we marginalize </a:t>
                </a:r>
                <a14:m>
                  <m:oMath xmlns:m="http://schemas.openxmlformats.org/officeDocument/2006/math">
                    <m:r>
                      <a:rPr lang="en-IN" b="0" i="1" smtClean="0">
                        <a:latin typeface="Cambria Math" panose="02040503050406030204" pitchFamily="18" charset="0"/>
                      </a:rPr>
                      <m:t>𝑌</m:t>
                    </m:r>
                  </m:oMath>
                </a14:m>
                <a:r>
                  <a:rPr lang="en-IN" dirty="0" smtClean="0"/>
                  <a:t> out of the PMF for </a:t>
                </a:r>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𝑍</m:t>
                            </m:r>
                          </m:e>
                          <m:sub>
                            <m:r>
                              <a:rPr lang="en-IN" i="1">
                                <a:latin typeface="Cambria Math" panose="02040503050406030204" pitchFamily="18" charset="0"/>
                                <a:ea typeface="Cambria Math" panose="02040503050406030204" pitchFamily="18" charset="0"/>
                              </a:rPr>
                              <m:t>0</m:t>
                            </m:r>
                          </m:sub>
                        </m:sSub>
                      </m:e>
                    </m:d>
                  </m:oMath>
                </a14:m>
                <a:r>
                  <a:rPr lang="en-IN" dirty="0" smtClean="0"/>
                  <a:t>, we will get the PMF for </a:t>
                </a:r>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𝑧</m:t>
                            </m:r>
                          </m:e>
                          <m:sub>
                            <m:r>
                              <a:rPr lang="en-IN" b="0" i="1" smtClean="0">
                                <a:latin typeface="Cambria Math" panose="02040503050406030204" pitchFamily="18" charset="0"/>
                                <a:ea typeface="Cambria Math" panose="02040503050406030204" pitchFamily="18" charset="0"/>
                              </a:rPr>
                              <m:t>0</m:t>
                            </m:r>
                          </m:sub>
                        </m:sSub>
                      </m:e>
                    </m:d>
                  </m:oMath>
                </a14:m>
                <a:endParaRPr lang="en-IN" dirty="0" smtClean="0">
                  <a:ea typeface="Cambria Math" panose="02040503050406030204" pitchFamily="18" charset="0"/>
                </a:endParaRPr>
              </a:p>
              <a:p>
                <a:pPr algn="ctr"/>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𝑧</m:t>
                            </m:r>
                          </m:e>
                          <m:sub>
                            <m:r>
                              <a:rPr lang="en-IN" b="0" i="1" smtClean="0">
                                <a:latin typeface="Cambria Math" panose="02040503050406030204" pitchFamily="18" charset="0"/>
                                <a:ea typeface="Cambria Math" panose="02040503050406030204" pitchFamily="18" charset="0"/>
                              </a:rPr>
                              <m:t>0</m:t>
                            </m:r>
                          </m:sub>
                        </m:sSub>
                      </m:e>
                    </m:d>
                    <m:r>
                      <a:rPr lang="en-IN" b="0" i="1" smtClean="0">
                        <a:latin typeface="Cambria Math" panose="02040503050406030204" pitchFamily="18" charset="0"/>
                        <a:ea typeface="Cambria Math" panose="02040503050406030204" pitchFamily="18" charset="0"/>
                      </a:rPr>
                      <m:t>=</m:t>
                    </m:r>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9"/>
                          </m:rPr>
                          <a:rPr lang="en-IN">
                            <a:latin typeface="Cambria Math" panose="02040503050406030204" pitchFamily="18" charset="0"/>
                            <a:ea typeface="Cambria Math" panose="02040503050406030204" pitchFamily="18" charset="0"/>
                          </a:rPr>
                          <m:t>𝑦</m:t>
                        </m:r>
                        <m:r>
                          <a:rPr lang="en-IN">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𝑆</m:t>
                            </m:r>
                          </m:e>
                          <m:sub>
                            <m:r>
                              <a:rPr lang="en-IN">
                                <a:latin typeface="Cambria Math" panose="02040503050406030204" pitchFamily="18" charset="0"/>
                                <a:ea typeface="Cambria Math" panose="02040503050406030204" pitchFamily="18" charset="0"/>
                              </a:rPr>
                              <m:t>𝑌</m:t>
                            </m:r>
                          </m:sub>
                        </m:sSub>
                      </m:sub>
                      <m:sup/>
                      <m:e>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𝑧</m:t>
                                </m:r>
                              </m:e>
                              <m:sub>
                                <m:r>
                                  <a:rPr lang="en-IN" b="0" i="1" smtClean="0">
                                    <a:latin typeface="Cambria Math" panose="02040503050406030204" pitchFamily="18" charset="0"/>
                                    <a:ea typeface="Cambria Math" panose="02040503050406030204" pitchFamily="18" charset="0"/>
                                  </a:rPr>
                                  <m:t>0</m:t>
                                </m:r>
                              </m:sub>
                            </m:sSub>
                          </m:e>
                        </m:d>
                      </m:e>
                    </m:nary>
                  </m:oMath>
                </a14:m>
                <a:endParaRPr lang="en-IN" dirty="0" smtClean="0"/>
              </a:p>
              <a:p>
                <a:r>
                  <a:rPr lang="en-IN" dirty="0" smtClean="0"/>
                  <a:t>Can prove the above result using the same marginalization argument</a:t>
                </a:r>
              </a:p>
              <a:p>
                <a:r>
                  <a:rPr lang="en-IN" dirty="0" smtClean="0"/>
                  <a:t>Note that this means that this PMF can be derived from the PMF for the joint distribution i.e. </a:t>
                </a:r>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𝑧</m:t>
                        </m:r>
                      </m:e>
                    </m:d>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78" t="-2759" r="-420"/>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24</a:t>
            </a:fld>
            <a:endParaRPr lang="en-US"/>
          </a:p>
        </p:txBody>
      </p:sp>
    </p:spTree>
    <p:extLst>
      <p:ext uri="{BB962C8B-B14F-4D97-AF65-F5344CB8AC3E}">
        <p14:creationId xmlns:p14="http://schemas.microsoft.com/office/powerpoint/2010/main" val="4040691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Marginal Conditional Probability????</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300823"/>
              </a:xfrm>
            </p:spPr>
            <p:txBody>
              <a:bodyPr/>
              <a:lstStyle/>
              <a:p>
                <a:r>
                  <a:rPr lang="en-IN" dirty="0" smtClean="0"/>
                  <a:t>The operations of marginalization and conditioning can be used to define lots of different kinds of PMFs</a:t>
                </a:r>
              </a:p>
              <a:p>
                <a:r>
                  <a:rPr lang="en-IN" dirty="0" smtClean="0"/>
                  <a:t>For example consider </a:t>
                </a:r>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i="1">
                                <a:latin typeface="Cambria Math" panose="02040503050406030204" pitchFamily="18" charset="0"/>
                                <a:ea typeface="Cambria Math" panose="02040503050406030204" pitchFamily="18" charset="0"/>
                              </a:rPr>
                              <m:t>0</m:t>
                            </m:r>
                          </m:sub>
                        </m:sSub>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0</m:t>
                            </m:r>
                          </m:sub>
                        </m:sSub>
                      </m:e>
                    </m:d>
                  </m:oMath>
                </a14:m>
                <a:endParaRPr lang="en-IN" dirty="0" smtClean="0"/>
              </a:p>
              <a:p>
                <a:r>
                  <a:rPr lang="en-IN" dirty="0" smtClean="0"/>
                  <a:t>We can show that this is nothing but</a:t>
                </a:r>
              </a:p>
              <a:p>
                <a:pPr algn="ctr"/>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i="1">
                                <a:latin typeface="Cambria Math" panose="02040503050406030204" pitchFamily="18" charset="0"/>
                                <a:ea typeface="Cambria Math" panose="02040503050406030204" pitchFamily="18" charset="0"/>
                              </a:rPr>
                              <m:t>0</m:t>
                            </m:r>
                          </m:sub>
                        </m:sSub>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0</m:t>
                            </m:r>
                          </m:sub>
                        </m:sSub>
                      </m:e>
                    </m:d>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 ∧ </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i="1">
                                    <a:latin typeface="Cambria Math" panose="02040503050406030204" pitchFamily="18" charset="0"/>
                                    <a:ea typeface="Cambria Math" panose="02040503050406030204" pitchFamily="18" charset="0"/>
                                  </a:rPr>
                                  <m:t>0</m:t>
                                </m:r>
                              </m:sub>
                            </m:sSub>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0</m:t>
                                </m:r>
                              </m:sub>
                            </m:sSub>
                          </m:e>
                        </m:d>
                      </m:num>
                      <m:den>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i="1">
                                    <a:latin typeface="Cambria Math" panose="02040503050406030204" pitchFamily="18" charset="0"/>
                                    <a:ea typeface="Cambria Math" panose="02040503050406030204" pitchFamily="18" charset="0"/>
                                  </a:rPr>
                                  <m:t>0</m:t>
                                </m:r>
                              </m:sub>
                            </m:sSub>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0</m:t>
                                </m:r>
                              </m:sub>
                            </m:sSub>
                          </m:e>
                        </m:d>
                      </m:den>
                    </m:f>
                    <m:r>
                      <a:rPr lang="en-IN" b="0" i="1" smtClean="0">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IN" i="1">
                                <a:latin typeface="Cambria Math" panose="02040503050406030204" pitchFamily="18" charset="0"/>
                                <a:ea typeface="Cambria Math" panose="02040503050406030204" pitchFamily="18" charset="0"/>
                              </a:rPr>
                              <m:t> ∧ </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i="1">
                                    <a:latin typeface="Cambria Math" panose="02040503050406030204" pitchFamily="18" charset="0"/>
                                    <a:ea typeface="Cambria Math" panose="02040503050406030204" pitchFamily="18" charset="0"/>
                                  </a:rPr>
                                  <m:t>0</m:t>
                                </m:r>
                              </m:sub>
                            </m:sSub>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0</m:t>
                                </m:r>
                              </m:sub>
                            </m:sSub>
                          </m:e>
                        </m:d>
                      </m:num>
                      <m:den>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i="1">
                                    <a:latin typeface="Cambria Math" panose="02040503050406030204" pitchFamily="18" charset="0"/>
                                    <a:ea typeface="Cambria Math" panose="02040503050406030204" pitchFamily="18" charset="0"/>
                                  </a:rPr>
                                  <m:t>0</m:t>
                                </m:r>
                              </m:sub>
                            </m:sSub>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0</m:t>
                                </m:r>
                              </m:sub>
                            </m:sSub>
                          </m:e>
                        </m:d>
                      </m:den>
                    </m:f>
                  </m:oMath>
                </a14:m>
                <a:endParaRPr lang="en-IN" dirty="0" smtClean="0"/>
              </a:p>
              <a:p>
                <a:r>
                  <a:rPr lang="en-IN" dirty="0" smtClean="0"/>
                  <a:t>Try proving this result using the marginalization and conditioning rules</a:t>
                </a:r>
              </a:p>
              <a:p>
                <a:r>
                  <a:rPr lang="en-IN" dirty="0" smtClean="0"/>
                  <a:t>Yet again, </a:t>
                </a:r>
                <a:r>
                  <a:rPr lang="en-IN" dirty="0"/>
                  <a:t>this means that this PMF can be derived from the PMF for the joint distribution i.e. </a:t>
                </a:r>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𝑧</m:t>
                        </m:r>
                      </m:e>
                    </m:d>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300823"/>
              </a:xfrm>
              <a:blipFill>
                <a:blip r:embed="rId2"/>
                <a:stretch>
                  <a:fillRect l="-562" t="-2759"/>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25</a:t>
            </a:fld>
            <a:endParaRPr lang="en-US"/>
          </a:p>
        </p:txBody>
      </p:sp>
    </p:spTree>
    <p:extLst>
      <p:ext uri="{BB962C8B-B14F-4D97-AF65-F5344CB8AC3E}">
        <p14:creationId xmlns:p14="http://schemas.microsoft.com/office/powerpoint/2010/main" val="406661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Rules of Probability</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746376"/>
              </a:xfrm>
            </p:spPr>
            <p:txBody>
              <a:bodyPr>
                <a:normAutofit/>
              </a:bodyPr>
              <a:lstStyle/>
              <a:p>
                <a:r>
                  <a:rPr lang="en-IN" b="1" dirty="0" smtClean="0"/>
                  <a:t>Sum Rule </a:t>
                </a:r>
                <a:r>
                  <a:rPr lang="en-IN" dirty="0" smtClean="0"/>
                  <a:t>(</a:t>
                </a:r>
                <a:r>
                  <a:rPr lang="en-IN" b="1" dirty="0" smtClean="0"/>
                  <a:t>Marginalization Rule</a:t>
                </a:r>
                <a:r>
                  <a:rPr lang="en-IN" dirty="0" smtClean="0"/>
                  <a:t>) – aka Law of Total Probability</a:t>
                </a:r>
              </a:p>
              <a:p>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𝑥</m:t>
                        </m:r>
                      </m:e>
                    </m:d>
                    <m:r>
                      <a:rPr lang="en-IN" b="0" i="1" smtClean="0">
                        <a:latin typeface="Cambria Math" panose="02040503050406030204" pitchFamily="18" charset="0"/>
                        <a:ea typeface="Cambria Math" panose="02040503050406030204" pitchFamily="18" charset="0"/>
                      </a:rPr>
                      <m:t>=</m:t>
                    </m:r>
                    <m:nary>
                      <m:naryPr>
                        <m:chr m:val="∑"/>
                        <m:limLoc m:val="subSup"/>
                        <m:supHide m:val="on"/>
                        <m:ctrlPr>
                          <a:rPr lang="en-IN" b="0" i="1" smtClean="0">
                            <a:latin typeface="Cambria Math" panose="02040503050406030204" pitchFamily="18" charset="0"/>
                            <a:ea typeface="Cambria Math" panose="02040503050406030204" pitchFamily="18" charset="0"/>
                          </a:rPr>
                        </m:ctrlPr>
                      </m:naryPr>
                      <m:sub>
                        <m:r>
                          <m:rPr>
                            <m:brk m:alnAt="9"/>
                          </m:rPr>
                          <a:rPr lang="en-IN" b="0" i="1" smtClean="0">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𝑆</m:t>
                            </m:r>
                          </m:e>
                          <m:sub>
                            <m:r>
                              <a:rPr lang="en-IN" b="0" i="1" smtClean="0">
                                <a:latin typeface="Cambria Math" panose="02040503050406030204" pitchFamily="18" charset="0"/>
                                <a:ea typeface="Cambria Math" panose="02040503050406030204" pitchFamily="18" charset="0"/>
                              </a:rPr>
                              <m:t>𝑌</m:t>
                            </m:r>
                          </m:sub>
                        </m:sSub>
                      </m:sub>
                      <m:sup/>
                      <m:e>
                        <m:r>
                          <a:rPr lang="en-IN" b="0"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𝑦</m:t>
                            </m:r>
                          </m:e>
                        </m:d>
                      </m:e>
                    </m:nary>
                  </m:oMath>
                </a14:m>
                <a:endParaRPr lang="en-IN" dirty="0" smtClean="0"/>
              </a:p>
              <a:p>
                <a:r>
                  <a:rPr lang="en-IN" dirty="0" smtClean="0"/>
                  <a:t>or more explicitly,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e>
                    </m:d>
                    <m:r>
                      <a:rPr lang="en-IN" i="1">
                        <a:latin typeface="Cambria Math" panose="02040503050406030204" pitchFamily="18" charset="0"/>
                        <a:ea typeface="Cambria Math" panose="02040503050406030204" pitchFamily="18" charset="0"/>
                      </a:rPr>
                      <m:t>=</m:t>
                    </m:r>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9"/>
                          </m:rPr>
                          <a:rPr lang="en-IN" i="1">
                            <a:latin typeface="Cambria Math" panose="02040503050406030204" pitchFamily="18" charset="0"/>
                            <a:ea typeface="Cambria Math" panose="02040503050406030204" pitchFamily="18" charset="0"/>
                          </a:rPr>
                          <m:t>𝑦</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𝑆</m:t>
                            </m:r>
                          </m:e>
                          <m:sub>
                            <m:r>
                              <a:rPr lang="en-IN" i="1">
                                <a:latin typeface="Cambria Math" panose="02040503050406030204" pitchFamily="18" charset="0"/>
                                <a:ea typeface="Cambria Math" panose="02040503050406030204" pitchFamily="18" charset="0"/>
                              </a:rPr>
                              <m:t>𝑌</m:t>
                            </m:r>
                          </m:sub>
                        </m:sSub>
                      </m:sub>
                      <m:sup/>
                      <m:e>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e>
                        </m:d>
                      </m:e>
                    </m:nary>
                  </m:oMath>
                </a14:m>
                <a:endParaRPr lang="en-IN" dirty="0" smtClean="0"/>
              </a:p>
              <a:p>
                <a:r>
                  <a:rPr lang="en-IN" b="1" dirty="0" smtClean="0"/>
                  <a:t>Product Rule </a:t>
                </a:r>
                <a:r>
                  <a:rPr lang="en-IN" dirty="0" smtClean="0"/>
                  <a:t>(</a:t>
                </a:r>
                <a:r>
                  <a:rPr lang="en-IN" b="1" dirty="0" smtClean="0"/>
                  <a:t>Conditioning Rule</a:t>
                </a:r>
                <a:r>
                  <a:rPr lang="en-IN" dirty="0" smtClean="0"/>
                  <a:t>)</a:t>
                </a:r>
              </a:p>
              <a:p>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𝑦</m:t>
                        </m:r>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𝑦</m:t>
                        </m:r>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𝑦</m:t>
                        </m:r>
                      </m:e>
                    </m:d>
                  </m:oMath>
                </a14:m>
                <a:r>
                  <a:rPr lang="en-IN" dirty="0" smtClean="0"/>
                  <a:t> </a:t>
                </a:r>
              </a:p>
              <a:p>
                <a:r>
                  <a:rPr lang="en-IN" dirty="0" smtClean="0">
                    <a:ea typeface="Cambria Math" panose="02040503050406030204" pitchFamily="18" charset="0"/>
                  </a:rPr>
                  <a:t>Combine to get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𝑥</m:t>
                        </m:r>
                      </m:e>
                    </m:d>
                    <m:r>
                      <a:rPr lang="en-IN" i="1">
                        <a:latin typeface="Cambria Math" panose="02040503050406030204" pitchFamily="18" charset="0"/>
                        <a:ea typeface="Cambria Math" panose="02040503050406030204" pitchFamily="18" charset="0"/>
                      </a:rPr>
                      <m:t>=</m:t>
                    </m:r>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9"/>
                          </m:rPr>
                          <a:rPr lang="en-IN" i="1">
                            <a:latin typeface="Cambria Math" panose="02040503050406030204" pitchFamily="18" charset="0"/>
                            <a:ea typeface="Cambria Math" panose="02040503050406030204" pitchFamily="18" charset="0"/>
                          </a:rPr>
                          <m:t>𝑦</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𝑆</m:t>
                            </m:r>
                          </m:e>
                          <m:sub>
                            <m:r>
                              <a:rPr lang="en-IN" i="1">
                                <a:latin typeface="Cambria Math" panose="02040503050406030204" pitchFamily="18" charset="0"/>
                                <a:ea typeface="Cambria Math" panose="02040503050406030204" pitchFamily="18" charset="0"/>
                              </a:rPr>
                              <m:t>𝑌</m:t>
                            </m:r>
                          </m:sub>
                        </m:sSub>
                      </m:sub>
                      <m:sup/>
                      <m:e>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e>
                        </m:d>
                      </m:e>
                    </m:nary>
                    <m:r>
                      <a:rPr lang="en-IN" i="1">
                        <a:latin typeface="Cambria Math" panose="02040503050406030204" pitchFamily="18" charset="0"/>
                        <a:ea typeface="Cambria Math" panose="02040503050406030204" pitchFamily="18" charset="0"/>
                      </a:rPr>
                      <m:t>=</m:t>
                    </m:r>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9"/>
                          </m:rPr>
                          <a:rPr lang="en-IN" i="1">
                            <a:latin typeface="Cambria Math" panose="02040503050406030204" pitchFamily="18" charset="0"/>
                            <a:ea typeface="Cambria Math" panose="02040503050406030204" pitchFamily="18" charset="0"/>
                          </a:rPr>
                          <m:t>𝑦</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𝑆</m:t>
                            </m:r>
                          </m:e>
                          <m:sub>
                            <m:r>
                              <a:rPr lang="en-IN" i="1">
                                <a:latin typeface="Cambria Math" panose="02040503050406030204" pitchFamily="18" charset="0"/>
                                <a:ea typeface="Cambria Math" panose="02040503050406030204" pitchFamily="18" charset="0"/>
                              </a:rPr>
                              <m:t>𝑌</m:t>
                            </m:r>
                          </m:sub>
                        </m:sSub>
                      </m:sub>
                      <m:sup/>
                      <m:e>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𝑦</m:t>
                            </m:r>
                          </m:e>
                        </m:d>
                      </m:e>
                    </m:nary>
                  </m:oMath>
                </a14:m>
                <a:endParaRPr lang="en-IN" dirty="0" smtClean="0"/>
              </a:p>
              <a:p>
                <a:r>
                  <a:rPr lang="en-IN" dirty="0" smtClean="0"/>
                  <a:t>or more explicitly,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𝑦</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e>
                    </m:d>
                  </m:oMath>
                </a14:m>
                <a:endParaRPr lang="en-IN" dirty="0" smtClean="0"/>
              </a:p>
              <a:p>
                <a:r>
                  <a:rPr lang="en-IN" b="1" dirty="0" smtClean="0"/>
                  <a:t>Chain rule </a:t>
                </a:r>
                <a:r>
                  <a:rPr lang="en-IN" dirty="0" smtClean="0"/>
                  <a:t>(</a:t>
                </a:r>
                <a:r>
                  <a:rPr lang="en-IN" b="1" dirty="0" smtClean="0"/>
                  <a:t>Iterated </a:t>
                </a:r>
                <a:r>
                  <a:rPr lang="en-IN" b="1" dirty="0"/>
                  <a:t>C</a:t>
                </a:r>
                <a:r>
                  <a:rPr lang="en-IN" b="1" dirty="0" smtClean="0"/>
                  <a:t>onditioning Rule</a:t>
                </a:r>
                <a:r>
                  <a:rPr lang="en-IN" dirty="0" smtClean="0"/>
                  <a:t>)</a:t>
                </a:r>
              </a:p>
              <a:p>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𝑧</m:t>
                        </m:r>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𝑧</m:t>
                        </m:r>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𝑧</m:t>
                        </m:r>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𝑧</m:t>
                        </m:r>
                      </m:e>
                    </m:d>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746376"/>
              </a:xfrm>
              <a:blipFill>
                <a:blip r:embed="rId2"/>
                <a:stretch>
                  <a:fillRect l="-562" t="-25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26</a:t>
            </a:fld>
            <a:endParaRPr lang="en-US"/>
          </a:p>
        </p:txBody>
      </p:sp>
      <mc:AlternateContent xmlns:mc="http://schemas.openxmlformats.org/markup-compatibility/2006" xmlns:a14="http://schemas.microsoft.com/office/drawing/2010/main">
        <mc:Choice Requires="a14">
          <p:sp>
            <p:nvSpPr>
              <p:cNvPr id="5" name="Rectangular Callout 4"/>
              <p:cNvSpPr/>
              <p:nvPr/>
            </p:nvSpPr>
            <p:spPr>
              <a:xfrm>
                <a:off x="3171111" y="1506237"/>
                <a:ext cx="8852813" cy="2772008"/>
              </a:xfrm>
              <a:prstGeom prst="wedgeRectCallout">
                <a:avLst>
                  <a:gd name="adj1" fmla="val -44985"/>
                  <a:gd name="adj2" fmla="val 87751"/>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We may use the fact that </a:t>
                </a:r>
                <a14:m>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𝑥</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𝑦</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𝑧</m:t>
                        </m:r>
                      </m:e>
                    </m:d>
                    <m:r>
                      <a:rPr lang="en-IN" sz="2400" b="0" i="1" smtClean="0">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𝑦</m:t>
                        </m:r>
                        <m:r>
                          <a:rPr lang="en-IN" sz="2400" i="1">
                            <a:solidFill>
                              <a:schemeClr val="tx1"/>
                            </a:solidFill>
                            <a:latin typeface="Cambria Math" panose="02040503050406030204" pitchFamily="18" charset="0"/>
                            <a:ea typeface="Cambria Math" panose="02040503050406030204" pitchFamily="18" charset="0"/>
                          </a:rPr>
                          <m:t>,</m:t>
                        </m:r>
                        <m:r>
                          <a:rPr lang="en-IN" sz="2400" b="0" i="1" smtClean="0">
                            <a:solidFill>
                              <a:schemeClr val="tx1"/>
                            </a:solidFill>
                            <a:latin typeface="Cambria Math" panose="02040503050406030204" pitchFamily="18" charset="0"/>
                            <a:ea typeface="Cambria Math" panose="02040503050406030204" pitchFamily="18" charset="0"/>
                          </a:rPr>
                          <m:t>𝑥</m:t>
                        </m:r>
                        <m:r>
                          <a:rPr lang="en-IN" sz="2400" b="0" i="1" smtClean="0">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𝑧</m:t>
                        </m:r>
                      </m:e>
                    </m:d>
                    <m:r>
                      <a:rPr lang="en-IN" sz="2400" b="0" i="1" smtClean="0">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b="0" i="1" smtClean="0">
                            <a:solidFill>
                              <a:schemeClr val="tx1"/>
                            </a:solidFill>
                            <a:latin typeface="Cambria Math" panose="02040503050406030204" pitchFamily="18" charset="0"/>
                            <a:ea typeface="Cambria Math" panose="02040503050406030204" pitchFamily="18" charset="0"/>
                          </a:rPr>
                          <m:t>𝑧</m:t>
                        </m:r>
                        <m:r>
                          <a:rPr lang="en-IN" sz="2400" b="0" i="1" smtClean="0">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𝑥</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𝑦</m:t>
                        </m:r>
                      </m:e>
                    </m:d>
                    <m:r>
                      <a:rPr lang="en-IN" sz="2400" b="0" i="1" smtClean="0">
                        <a:solidFill>
                          <a:schemeClr val="tx1"/>
                        </a:solidFill>
                        <a:latin typeface="Cambria Math" panose="02040503050406030204" pitchFamily="18" charset="0"/>
                        <a:ea typeface="Cambria Math" panose="02040503050406030204" pitchFamily="18" charset="0"/>
                      </a:rPr>
                      <m:t>=…</m:t>
                    </m:r>
                  </m:oMath>
                </a14:m>
                <a:endParaRPr lang="en-IN" sz="2400" b="0" dirty="0" smtClean="0">
                  <a:solidFill>
                    <a:schemeClr val="tx1"/>
                  </a:solidFill>
                  <a:latin typeface="+mj-lt"/>
                  <a:ea typeface="Cambria Math" panose="02040503050406030204" pitchFamily="18" charset="0"/>
                </a:endParaRPr>
              </a:p>
              <a:p>
                <a:pPr algn="ctr"/>
                <a:r>
                  <a:rPr lang="en-IN" sz="2400" dirty="0" smtClean="0">
                    <a:solidFill>
                      <a:schemeClr val="tx1"/>
                    </a:solidFill>
                    <a:latin typeface="+mj-lt"/>
                  </a:rPr>
                  <a:t>and also that </a:t>
                </a:r>
                <a14:m>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𝑥</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𝑦</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𝑧</m:t>
                        </m:r>
                      </m:e>
                    </m:d>
                    <m:r>
                      <a:rPr lang="en-IN" sz="2400" b="0" i="1" smtClean="0">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𝑥</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𝑧</m:t>
                        </m:r>
                        <m:r>
                          <a:rPr lang="en-IN" sz="2400" b="0" i="1" smtClean="0">
                            <a:solidFill>
                              <a:schemeClr val="tx1"/>
                            </a:solidFill>
                            <a:latin typeface="Cambria Math" panose="02040503050406030204" pitchFamily="18" charset="0"/>
                            <a:ea typeface="Cambria Math" panose="02040503050406030204" pitchFamily="18" charset="0"/>
                          </a:rPr>
                          <m:t>,</m:t>
                        </m:r>
                        <m:r>
                          <a:rPr lang="en-IN" sz="2400" b="0" i="1" smtClean="0">
                            <a:solidFill>
                              <a:schemeClr val="tx1"/>
                            </a:solidFill>
                            <a:latin typeface="Cambria Math" panose="02040503050406030204" pitchFamily="18" charset="0"/>
                            <a:ea typeface="Cambria Math" panose="02040503050406030204" pitchFamily="18" charset="0"/>
                          </a:rPr>
                          <m:t>𝑦</m:t>
                        </m:r>
                      </m:e>
                    </m:d>
                  </m:oMath>
                </a14:m>
                <a:r>
                  <a:rPr lang="en-IN" sz="2400" dirty="0" smtClean="0">
                    <a:solidFill>
                      <a:schemeClr val="tx1"/>
                    </a:solidFill>
                    <a:latin typeface="+mj-lt"/>
                  </a:rPr>
                  <a:t> </a:t>
                </a:r>
                <a:r>
                  <a:rPr lang="en-IN" sz="2400" dirty="0" err="1" smtClean="0">
                    <a:solidFill>
                      <a:schemeClr val="tx1"/>
                    </a:solidFill>
                    <a:latin typeface="+mj-lt"/>
                  </a:rPr>
                  <a:t>etc</a:t>
                </a:r>
                <a:r>
                  <a:rPr lang="en-IN" sz="2400" dirty="0" smtClean="0">
                    <a:solidFill>
                      <a:schemeClr val="tx1"/>
                    </a:solidFill>
                    <a:latin typeface="+mj-lt"/>
                  </a:rPr>
                  <a:t> to show that we also have</a:t>
                </a:r>
              </a:p>
              <a:p>
                <a:pPr algn="ctr"/>
                <a14:m>
                  <m:oMathPara xmlns:m="http://schemas.openxmlformats.org/officeDocument/2006/math">
                    <m:oMathParaPr>
                      <m:jc m:val="centerGroup"/>
                    </m:oMathParaPr>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𝑥</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𝑦</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𝑧</m:t>
                          </m:r>
                        </m:e>
                      </m:d>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𝑥</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𝑧</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𝑦</m:t>
                          </m:r>
                        </m:e>
                      </m:d>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𝑧</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𝑦</m:t>
                          </m:r>
                        </m:e>
                      </m:d>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𝑦</m:t>
                          </m:r>
                        </m:e>
                      </m:d>
                    </m:oMath>
                  </m:oMathPara>
                </a14:m>
                <a:r>
                  <a:rPr lang="en-IN" sz="2400" i="1" dirty="0">
                    <a:solidFill>
                      <a:schemeClr val="tx1"/>
                    </a:solidFill>
                    <a:latin typeface="Cambria Math" panose="02040503050406030204" pitchFamily="18" charset="0"/>
                    <a:ea typeface="Cambria Math" panose="02040503050406030204" pitchFamily="18" charset="0"/>
                  </a:rPr>
                  <a:t/>
                </a:r>
                <a:br>
                  <a:rPr lang="en-IN" sz="2400" i="1" dirty="0">
                    <a:solidFill>
                      <a:schemeClr val="tx1"/>
                    </a:solidFill>
                    <a:latin typeface="Cambria Math" panose="02040503050406030204" pitchFamily="18" charset="0"/>
                    <a:ea typeface="Cambria Math" panose="02040503050406030204" pitchFamily="18" charset="0"/>
                  </a:rPr>
                </a:br>
                <a:r>
                  <a:rPr lang="en-IN" sz="2400" i="1" dirty="0" smtClean="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𝑦</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𝑥</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𝑧</m:t>
                        </m:r>
                      </m:e>
                    </m:d>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𝑥</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𝑧</m:t>
                        </m:r>
                      </m:e>
                    </m:d>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𝑧</m:t>
                        </m:r>
                      </m:e>
                    </m:d>
                  </m:oMath>
                </a14:m>
                <a:endParaRPr lang="en-IN" sz="2400" i="1" dirty="0" smtClean="0">
                  <a:solidFill>
                    <a:schemeClr val="tx1"/>
                  </a:solidFill>
                  <a:latin typeface="Cambria Math" panose="02040503050406030204" pitchFamily="18" charset="0"/>
                  <a:ea typeface="Cambria Math" panose="02040503050406030204" pitchFamily="18" charset="0"/>
                </a:endParaRPr>
              </a:p>
              <a:p>
                <a:pPr algn="ctr"/>
                <a:r>
                  <a:rPr lang="en-IN" sz="2400" dirty="0" smtClean="0">
                    <a:solidFill>
                      <a:schemeClr val="tx1"/>
                    </a:solidFill>
                    <a:ea typeface="Cambria Math" panose="02040503050406030204" pitchFamily="18" charset="0"/>
                  </a:rPr>
                  <a:t> </a:t>
                </a:r>
                <a14:m>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𝑦</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𝑧</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𝑥</m:t>
                        </m:r>
                      </m:e>
                    </m:d>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𝑧</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𝑥</m:t>
                        </m:r>
                      </m:e>
                    </m:d>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𝑥</m:t>
                        </m:r>
                      </m:e>
                    </m:d>
                  </m:oMath>
                </a14:m>
                <a:endParaRPr lang="en-IN" sz="2400" i="1" dirty="0" smtClean="0">
                  <a:solidFill>
                    <a:schemeClr val="tx1"/>
                  </a:solidFill>
                  <a:latin typeface="Cambria Math" panose="02040503050406030204" pitchFamily="18" charset="0"/>
                  <a:ea typeface="Cambria Math" panose="02040503050406030204" pitchFamily="18" charset="0"/>
                </a:endParaRPr>
              </a:p>
              <a:p>
                <a:pPr algn="ctr"/>
                <a:r>
                  <a:rPr lang="en-IN" sz="2400" dirty="0" smtClean="0">
                    <a:solidFill>
                      <a:schemeClr val="tx1"/>
                    </a:solidFill>
                  </a:rPr>
                  <a:t> </a:t>
                </a:r>
                <a14:m>
                  <m:oMath xmlns:m="http://schemas.openxmlformats.org/officeDocument/2006/math">
                    <m:r>
                      <a:rPr lang="en-IN" sz="2400" i="1">
                        <a:solidFill>
                          <a:schemeClr val="tx1"/>
                        </a:solidFill>
                        <a:latin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𝑧</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𝑥</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𝑦</m:t>
                        </m:r>
                      </m:e>
                    </m:d>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𝑥</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𝑦</m:t>
                        </m:r>
                      </m:e>
                    </m:d>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𝑦</m:t>
                        </m:r>
                      </m:e>
                    </m:d>
                  </m:oMath>
                </a14:m>
                <a:endParaRPr lang="en-IN" sz="2400" i="1" dirty="0" smtClean="0">
                  <a:solidFill>
                    <a:schemeClr val="tx1"/>
                  </a:solidFill>
                  <a:latin typeface="Cambria Math" panose="02040503050406030204" pitchFamily="18" charset="0"/>
                  <a:ea typeface="Cambria Math" panose="02040503050406030204" pitchFamily="18" charset="0"/>
                </a:endParaRPr>
              </a:p>
              <a:p>
                <a:pPr algn="ctr"/>
                <a:r>
                  <a:rPr lang="en-IN" sz="2400" dirty="0" smtClean="0">
                    <a:solidFill>
                      <a:schemeClr val="tx1"/>
                    </a:solidFill>
                    <a:ea typeface="Cambria Math" panose="02040503050406030204" pitchFamily="18" charset="0"/>
                  </a:rPr>
                  <a:t> </a:t>
                </a:r>
                <a14:m>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𝑧</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𝑦</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𝑥</m:t>
                        </m:r>
                      </m:e>
                    </m:d>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𝑦</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𝑥</m:t>
                        </m:r>
                      </m:e>
                    </m:d>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𝑥</m:t>
                        </m:r>
                      </m:e>
                    </m:d>
                  </m:oMath>
                </a14:m>
                <a:endParaRPr lang="en-IN" sz="2400" dirty="0">
                  <a:solidFill>
                    <a:schemeClr val="tx1"/>
                  </a:solidFill>
                  <a:latin typeface="+mj-lt"/>
                </a:endParaRPr>
              </a:p>
            </p:txBody>
          </p:sp>
        </mc:Choice>
        <mc:Fallback xmlns="">
          <p:sp>
            <p:nvSpPr>
              <p:cNvPr id="5" name="Rectangular Callout 4"/>
              <p:cNvSpPr>
                <a:spLocks noRot="1" noChangeAspect="1" noMove="1" noResize="1" noEditPoints="1" noAdjustHandles="1" noChangeArrowheads="1" noChangeShapeType="1" noTextEdit="1"/>
              </p:cNvSpPr>
              <p:nvPr/>
            </p:nvSpPr>
            <p:spPr>
              <a:xfrm>
                <a:off x="3171111" y="1506237"/>
                <a:ext cx="8852813" cy="2772008"/>
              </a:xfrm>
              <a:prstGeom prst="wedgeRectCallout">
                <a:avLst>
                  <a:gd name="adj1" fmla="val -44985"/>
                  <a:gd name="adj2" fmla="val 87751"/>
                </a:avLst>
              </a:prstGeom>
              <a:blipFill>
                <a:blip r:embed="rId3"/>
                <a:stretch>
                  <a:fillRect/>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2563423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right)">
                                      <p:cBhvr>
                                        <p:cTn id="4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Bayes Theorem</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5746376"/>
              </a:xfrm>
            </p:spPr>
            <p:txBody>
              <a:bodyPr/>
              <a:lstStyle/>
              <a:p>
                <a:r>
                  <a:rPr lang="en-IN" dirty="0" smtClean="0"/>
                  <a:t>The foundation of Bayesian Machine Learning</a:t>
                </a:r>
              </a:p>
              <a:p>
                <a:pPr marL="0" indent="0">
                  <a:buNone/>
                </a:pPr>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e>
                    </m:d>
                    <m:r>
                      <a:rPr lang="en-IN" b="0" i="0" smtClean="0">
                        <a:latin typeface="Cambria Math" panose="02040503050406030204" pitchFamily="18" charset="0"/>
                        <a:ea typeface="Cambria Math" panose="02040503050406030204" pitchFamily="18" charset="0"/>
                      </a:rPr>
                      <m:t>=</m:t>
                    </m:r>
                    <m:f>
                      <m:fPr>
                        <m:ctrlPr>
                          <a:rPr lang="en-IN"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e>
                        </m:d>
                      </m:num>
                      <m:den>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e>
                        </m:d>
                      </m:den>
                    </m:f>
                  </m:oMath>
                </a14:m>
                <a:r>
                  <a:rPr lang="en-IN" dirty="0" smtClean="0"/>
                  <a:t> and </a:t>
                </a:r>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e>
                    </m:d>
                    <m:r>
                      <a:rPr lang="en-IN">
                        <a:latin typeface="Cambria Math" panose="02040503050406030204" pitchFamily="18" charset="0"/>
                        <a:ea typeface="Cambria Math" panose="02040503050406030204" pitchFamily="18" charset="0"/>
                      </a:rPr>
                      <m:t>=</m:t>
                    </m:r>
                    <m:f>
                      <m:fPr>
                        <m:ctrlPr>
                          <a:rPr lang="en-IN"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e>
                        </m:d>
                      </m:num>
                      <m:den>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e>
                        </m:d>
                      </m:den>
                    </m:f>
                  </m:oMath>
                </a14:m>
                <a:endParaRPr lang="en-IN" dirty="0" smtClean="0"/>
              </a:p>
              <a:p>
                <a:pPr marL="0" indent="0">
                  <a:buNone/>
                </a:pPr>
                <a:r>
                  <a:rPr lang="en-IN" dirty="0" smtClean="0"/>
                  <a:t>However </a:t>
                </a:r>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e>
                    </m:d>
                  </m:oMath>
                </a14:m>
                <a:r>
                  <a:rPr lang="en-IN" dirty="0" smtClean="0"/>
                  <a:t> and </a:t>
                </a:r>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e>
                    </m:d>
                  </m:oMath>
                </a14:m>
                <a:r>
                  <a:rPr lang="en-IN" dirty="0" smtClean="0"/>
                  <a:t> are the same thing</a:t>
                </a:r>
              </a:p>
              <a:p>
                <a:pPr marL="0" indent="0">
                  <a:buNone/>
                </a:pPr>
                <a:r>
                  <a:rPr lang="en-IN" dirty="0" smtClean="0"/>
                  <a:t>Thus, </a:t>
                </a:r>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e>
                    </m:d>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e>
                    </m:d>
                    <m:r>
                      <a:rPr lang="en-IN"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e>
                    </m:d>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e>
                    </m:d>
                  </m:oMath>
                </a14:m>
                <a:endParaRPr lang="en-IN" dirty="0" smtClean="0"/>
              </a:p>
              <a:p>
                <a:pPr marL="0" indent="0">
                  <a:buNone/>
                </a:pPr>
                <a:r>
                  <a:rPr lang="en-IN" dirty="0" smtClean="0"/>
                  <a:t>This gives us</a:t>
                </a:r>
              </a:p>
              <a:p>
                <a:pPr marL="0" indent="0" algn="ctr">
                  <a:buNone/>
                </a:pPr>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e>
                    </m:d>
                    <m:r>
                      <a:rPr lang="en-IN" b="0" i="1" smtClean="0">
                        <a:latin typeface="Cambria Math" panose="02040503050406030204" pitchFamily="18" charset="0"/>
                        <a:ea typeface="Cambria Math" panose="02040503050406030204" pitchFamily="18" charset="0"/>
                      </a:rPr>
                      <m:t>=</m:t>
                    </m:r>
                  </m:oMath>
                </a14:m>
                <a:r>
                  <a:rPr lang="en-IN" dirty="0" smtClean="0"/>
                  <a:t> </a:t>
                </a:r>
                <a14:m>
                  <m:oMath xmlns:m="http://schemas.openxmlformats.org/officeDocument/2006/math">
                    <m:f>
                      <m:fPr>
                        <m:ctrlPr>
                          <a:rPr lang="en-IN" sz="4400" b="0" i="1" dirty="0" smtClean="0">
                            <a:latin typeface="Cambria Math" panose="02040503050406030204" pitchFamily="18" charset="0"/>
                          </a:rPr>
                        </m:ctrlPr>
                      </m:fPr>
                      <m:num>
                        <m:r>
                          <a:rPr lang="en-US" sz="4400" i="1">
                            <a:latin typeface="Cambria Math" panose="02040503050406030204" pitchFamily="18" charset="0"/>
                            <a:ea typeface="Cambria Math" panose="02040503050406030204" pitchFamily="18" charset="0"/>
                          </a:rPr>
                          <m:t>ℙ</m:t>
                        </m:r>
                        <m:d>
                          <m:dPr>
                            <m:begChr m:val="["/>
                            <m:endChr m:val="]"/>
                            <m:ctrlPr>
                              <a:rPr lang="en-IN" sz="4400" i="1">
                                <a:latin typeface="Cambria Math" panose="02040503050406030204" pitchFamily="18" charset="0"/>
                                <a:ea typeface="Cambria Math" panose="02040503050406030204" pitchFamily="18" charset="0"/>
                              </a:rPr>
                            </m:ctrlPr>
                          </m:dPr>
                          <m:e>
                            <m:r>
                              <a:rPr lang="en-IN" sz="4400" i="1">
                                <a:latin typeface="Cambria Math" panose="02040503050406030204" pitchFamily="18" charset="0"/>
                                <a:ea typeface="Cambria Math" panose="02040503050406030204" pitchFamily="18" charset="0"/>
                              </a:rPr>
                              <m:t>𝑋</m:t>
                            </m:r>
                            <m:r>
                              <a:rPr lang="en-IN" sz="4400" i="1">
                                <a:latin typeface="Cambria Math" panose="02040503050406030204" pitchFamily="18" charset="0"/>
                                <a:ea typeface="Cambria Math" panose="02040503050406030204" pitchFamily="18" charset="0"/>
                              </a:rPr>
                              <m:t>=</m:t>
                            </m:r>
                            <m:r>
                              <a:rPr lang="en-IN" sz="4400" i="1">
                                <a:latin typeface="Cambria Math" panose="02040503050406030204" pitchFamily="18" charset="0"/>
                                <a:ea typeface="Cambria Math" panose="02040503050406030204" pitchFamily="18" charset="0"/>
                              </a:rPr>
                              <m:t>𝑥</m:t>
                            </m:r>
                            <m:r>
                              <a:rPr lang="en-IN" sz="4400" i="1">
                                <a:latin typeface="Cambria Math" panose="02040503050406030204" pitchFamily="18" charset="0"/>
                                <a:ea typeface="Cambria Math" panose="02040503050406030204" pitchFamily="18" charset="0"/>
                              </a:rPr>
                              <m:t>|</m:t>
                            </m:r>
                            <m:r>
                              <a:rPr lang="en-IN" sz="4400" i="1">
                                <a:latin typeface="Cambria Math" panose="02040503050406030204" pitchFamily="18" charset="0"/>
                                <a:ea typeface="Cambria Math" panose="02040503050406030204" pitchFamily="18" charset="0"/>
                              </a:rPr>
                              <m:t>𝑌</m:t>
                            </m:r>
                            <m:r>
                              <a:rPr lang="en-IN" sz="4400" i="1">
                                <a:latin typeface="Cambria Math" panose="02040503050406030204" pitchFamily="18" charset="0"/>
                                <a:ea typeface="Cambria Math" panose="02040503050406030204" pitchFamily="18" charset="0"/>
                              </a:rPr>
                              <m:t>=</m:t>
                            </m:r>
                            <m:r>
                              <a:rPr lang="en-IN" sz="4400" i="1">
                                <a:latin typeface="Cambria Math" panose="02040503050406030204" pitchFamily="18" charset="0"/>
                                <a:ea typeface="Cambria Math" panose="02040503050406030204" pitchFamily="18" charset="0"/>
                              </a:rPr>
                              <m:t>𝑦</m:t>
                            </m:r>
                          </m:e>
                        </m:d>
                        <m:r>
                          <a:rPr lang="en-IN" sz="4400" i="1">
                            <a:latin typeface="Cambria Math" panose="02040503050406030204" pitchFamily="18" charset="0"/>
                            <a:ea typeface="Cambria Math" panose="02040503050406030204" pitchFamily="18" charset="0"/>
                          </a:rPr>
                          <m:t>⋅</m:t>
                        </m:r>
                        <m:r>
                          <a:rPr lang="en-IN" sz="4400" i="1">
                            <a:latin typeface="Cambria Math" panose="02040503050406030204" pitchFamily="18" charset="0"/>
                            <a:ea typeface="Cambria Math" panose="02040503050406030204" pitchFamily="18" charset="0"/>
                          </a:rPr>
                          <m:t>ℙ</m:t>
                        </m:r>
                        <m:d>
                          <m:dPr>
                            <m:begChr m:val="["/>
                            <m:endChr m:val="]"/>
                            <m:ctrlPr>
                              <a:rPr lang="en-IN" sz="4400" i="1">
                                <a:latin typeface="Cambria Math" panose="02040503050406030204" pitchFamily="18" charset="0"/>
                                <a:ea typeface="Cambria Math" panose="02040503050406030204" pitchFamily="18" charset="0"/>
                              </a:rPr>
                            </m:ctrlPr>
                          </m:dPr>
                          <m:e>
                            <m:r>
                              <a:rPr lang="en-IN" sz="4400" i="1">
                                <a:latin typeface="Cambria Math" panose="02040503050406030204" pitchFamily="18" charset="0"/>
                                <a:ea typeface="Cambria Math" panose="02040503050406030204" pitchFamily="18" charset="0"/>
                              </a:rPr>
                              <m:t>𝑌</m:t>
                            </m:r>
                            <m:r>
                              <a:rPr lang="en-IN" sz="4400" i="1">
                                <a:latin typeface="Cambria Math" panose="02040503050406030204" pitchFamily="18" charset="0"/>
                                <a:ea typeface="Cambria Math" panose="02040503050406030204" pitchFamily="18" charset="0"/>
                              </a:rPr>
                              <m:t>=</m:t>
                            </m:r>
                            <m:r>
                              <a:rPr lang="en-IN" sz="4400" i="1">
                                <a:latin typeface="Cambria Math" panose="02040503050406030204" pitchFamily="18" charset="0"/>
                                <a:ea typeface="Cambria Math" panose="02040503050406030204" pitchFamily="18" charset="0"/>
                              </a:rPr>
                              <m:t>𝑦</m:t>
                            </m:r>
                          </m:e>
                        </m:d>
                      </m:num>
                      <m:den>
                        <m:r>
                          <a:rPr lang="en-IN" sz="4400" i="1">
                            <a:latin typeface="Cambria Math" panose="02040503050406030204" pitchFamily="18" charset="0"/>
                            <a:ea typeface="Cambria Math" panose="02040503050406030204" pitchFamily="18" charset="0"/>
                          </a:rPr>
                          <m:t>ℙ</m:t>
                        </m:r>
                        <m:d>
                          <m:dPr>
                            <m:begChr m:val="["/>
                            <m:endChr m:val="]"/>
                            <m:ctrlPr>
                              <a:rPr lang="en-IN" sz="4400" i="1">
                                <a:latin typeface="Cambria Math" panose="02040503050406030204" pitchFamily="18" charset="0"/>
                                <a:ea typeface="Cambria Math" panose="02040503050406030204" pitchFamily="18" charset="0"/>
                              </a:rPr>
                            </m:ctrlPr>
                          </m:dPr>
                          <m:e>
                            <m:r>
                              <a:rPr lang="en-IN" sz="4400" i="1">
                                <a:latin typeface="Cambria Math" panose="02040503050406030204" pitchFamily="18" charset="0"/>
                                <a:ea typeface="Cambria Math" panose="02040503050406030204" pitchFamily="18" charset="0"/>
                              </a:rPr>
                              <m:t>𝑋</m:t>
                            </m:r>
                            <m:r>
                              <a:rPr lang="en-IN" sz="4400" i="1">
                                <a:latin typeface="Cambria Math" panose="02040503050406030204" pitchFamily="18" charset="0"/>
                                <a:ea typeface="Cambria Math" panose="02040503050406030204" pitchFamily="18" charset="0"/>
                              </a:rPr>
                              <m:t>=</m:t>
                            </m:r>
                            <m:r>
                              <a:rPr lang="en-IN" sz="4400" i="1">
                                <a:latin typeface="Cambria Math" panose="02040503050406030204" pitchFamily="18" charset="0"/>
                                <a:ea typeface="Cambria Math" panose="02040503050406030204" pitchFamily="18" charset="0"/>
                              </a:rPr>
                              <m:t>𝑥</m:t>
                            </m:r>
                          </m:e>
                        </m:d>
                      </m:den>
                    </m:f>
                  </m:oMath>
                </a14:m>
                <a:endParaRPr lang="en-IN" dirty="0" smtClean="0"/>
              </a:p>
              <a:p>
                <a:pPr marL="0" indent="0">
                  <a:buNone/>
                </a:pPr>
                <a:r>
                  <a:rPr lang="en-IN" dirty="0" smtClean="0"/>
                  <a:t>Similarly</a:t>
                </a:r>
              </a:p>
              <a:p>
                <a:pPr marL="0" indent="0" algn="ctr">
                  <a:buNone/>
                </a:pPr>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e>
                    </m:d>
                    <m:r>
                      <a:rPr lang="en-IN" i="1">
                        <a:latin typeface="Cambria Math" panose="02040503050406030204" pitchFamily="18" charset="0"/>
                        <a:ea typeface="Cambria Math" panose="02040503050406030204" pitchFamily="18" charset="0"/>
                      </a:rPr>
                      <m:t>=</m:t>
                    </m:r>
                  </m:oMath>
                </a14:m>
                <a:r>
                  <a:rPr lang="en-IN" dirty="0"/>
                  <a:t> </a:t>
                </a:r>
                <a14:m>
                  <m:oMath xmlns:m="http://schemas.openxmlformats.org/officeDocument/2006/math">
                    <m:f>
                      <m:fPr>
                        <m:ctrlPr>
                          <a:rPr lang="en-IN" i="1" dirty="0">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e>
                        </m:d>
                      </m:num>
                      <m:den>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e>
                        </m:d>
                      </m:den>
                    </m:f>
                  </m:oMath>
                </a14:m>
                <a:endParaRPr lang="en-I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746376"/>
              </a:xfrm>
              <a:blipFill>
                <a:blip r:embed="rId2"/>
                <a:stretch>
                  <a:fillRect l="-1366" t="-25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27</a:t>
            </a:fld>
            <a:endParaRPr lang="en-US"/>
          </a:p>
        </p:txBody>
      </p:sp>
    </p:spTree>
    <p:extLst>
      <p:ext uri="{BB962C8B-B14F-4D97-AF65-F5344CB8AC3E}">
        <p14:creationId xmlns:p14="http://schemas.microsoft.com/office/powerpoint/2010/main" val="30093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Marginal, Joint and Conditional Probability</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t>In most settings, we would have defined tons of random variables on our outcomes to capture interesting things about the outcomes</a:t>
                </a:r>
              </a:p>
              <a:p>
                <a:pPr lvl="2"/>
                <a14:m>
                  <m:oMath xmlns:m="http://schemas.openxmlformats.org/officeDocument/2006/math">
                    <m:r>
                      <a:rPr lang="en-US" i="1" dirty="0" smtClean="0">
                        <a:latin typeface="Cambria Math" panose="02040503050406030204" pitchFamily="18" charset="0"/>
                      </a:rPr>
                      <m:t>𝑋</m:t>
                    </m:r>
                  </m:oMath>
                </a14:m>
                <a:r>
                  <a:rPr lang="en-US" dirty="0" smtClean="0"/>
                  <a:t>: what is the gender of the person visiting our website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𝑋</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1,2,3</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3</m:t>
                        </m:r>
                      </m:e>
                    </m:d>
                  </m:oMath>
                </a14:m>
                <a:endParaRPr lang="en-IN" dirty="0" smtClean="0"/>
              </a:p>
              <a:p>
                <a:pPr lvl="2"/>
                <a14:m>
                  <m:oMath xmlns:m="http://schemas.openxmlformats.org/officeDocument/2006/math">
                    <m:r>
                      <a:rPr lang="en-US" b="0" i="1" smtClean="0">
                        <a:latin typeface="Cambria Math" panose="02040503050406030204" pitchFamily="18" charset="0"/>
                      </a:rPr>
                      <m:t>𝑌</m:t>
                    </m:r>
                  </m:oMath>
                </a14:m>
                <a:r>
                  <a:rPr lang="en-IN" dirty="0" smtClean="0"/>
                  <a:t>: what is the age of the person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𝑌</m:t>
                        </m:r>
                      </m:sub>
                    </m:sSub>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ℕ</m:t>
                    </m:r>
                  </m:oMath>
                </a14:m>
                <a:endParaRPr lang="en-IN" dirty="0" smtClean="0"/>
              </a:p>
              <a:p>
                <a:pPr lvl="2"/>
                <a14:m>
                  <m:oMath xmlns:m="http://schemas.openxmlformats.org/officeDocument/2006/math">
                    <m:r>
                      <a:rPr lang="en-IN" b="0" i="1" smtClean="0">
                        <a:latin typeface="Cambria Math" panose="02040503050406030204" pitchFamily="18" charset="0"/>
                      </a:rPr>
                      <m:t>𝑍</m:t>
                    </m:r>
                  </m:oMath>
                </a14:m>
                <a:r>
                  <a:rPr lang="en-IN" dirty="0" smtClean="0"/>
                  <a:t>: how many seconds did they spend on our website </a:t>
                </a:r>
                <a14:m>
                  <m:oMath xmlns:m="http://schemas.openxmlformats.org/officeDocument/2006/math">
                    <m:sSub>
                      <m:sSubPr>
                        <m:ctrlPr>
                          <a:rPr lang="en-IN" i="1">
                            <a:latin typeface="Cambria Math" panose="02040503050406030204" pitchFamily="18" charset="0"/>
                          </a:rPr>
                        </m:ctrlPr>
                      </m:sSubPr>
                      <m:e>
                        <m:r>
                          <a:rPr lang="en-IN">
                            <a:latin typeface="Cambria Math" panose="02040503050406030204" pitchFamily="18" charset="0"/>
                          </a:rPr>
                          <m:t>𝑆</m:t>
                        </m:r>
                      </m:e>
                      <m:sub>
                        <m:r>
                          <a:rPr lang="en-IN" b="0" i="1" smtClean="0">
                            <a:latin typeface="Cambria Math" panose="02040503050406030204" pitchFamily="18" charset="0"/>
                          </a:rPr>
                          <m:t>𝑍</m:t>
                        </m:r>
                      </m:sub>
                    </m:sSub>
                    <m:r>
                      <a:rPr lang="en-IN">
                        <a:latin typeface="Cambria Math" panose="02040503050406030204" pitchFamily="18" charset="0"/>
                      </a:rPr>
                      <m:t>=</m:t>
                    </m:r>
                    <m:r>
                      <a:rPr lang="en-IN">
                        <a:latin typeface="Cambria Math" panose="02040503050406030204" pitchFamily="18" charset="0"/>
                        <a:ea typeface="Cambria Math" panose="02040503050406030204" pitchFamily="18" charset="0"/>
                      </a:rPr>
                      <m:t>ℕ</m:t>
                    </m:r>
                  </m:oMath>
                </a14:m>
                <a:endParaRPr lang="en-IN" dirty="0" smtClean="0"/>
              </a:p>
              <a:p>
                <a:pPr lvl="2"/>
                <a14:m>
                  <m:oMath xmlns:m="http://schemas.openxmlformats.org/officeDocument/2006/math">
                    <m:r>
                      <a:rPr lang="en-IN" b="0" i="1" smtClean="0">
                        <a:latin typeface="Cambria Math" panose="02040503050406030204" pitchFamily="18" charset="0"/>
                      </a:rPr>
                      <m:t>𝐴</m:t>
                    </m:r>
                  </m:oMath>
                </a14:m>
                <a:r>
                  <a:rPr lang="en-IN" dirty="0" smtClean="0"/>
                  <a:t>: what ad were they shown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𝐴</m:t>
                        </m:r>
                      </m:sub>
                    </m:sSub>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10</m:t>
                        </m:r>
                      </m:e>
                    </m:d>
                  </m:oMath>
                </a14:m>
                <a:endParaRPr lang="en-IN" dirty="0" smtClean="0"/>
              </a:p>
              <a:p>
                <a:pPr lvl="2"/>
                <a14:m>
                  <m:oMath xmlns:m="http://schemas.openxmlformats.org/officeDocument/2006/math">
                    <m:r>
                      <a:rPr lang="en-IN" b="0" i="1" smtClean="0">
                        <a:latin typeface="Cambria Math" panose="02040503050406030204" pitchFamily="18" charset="0"/>
                      </a:rPr>
                      <m:t>𝑃</m:t>
                    </m:r>
                  </m:oMath>
                </a14:m>
                <a:r>
                  <a:rPr lang="en-IN" dirty="0" smtClean="0"/>
                  <a:t>: what purchase did they make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𝑃</m:t>
                        </m:r>
                      </m:sub>
                    </m:sSub>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10</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−1,1,2,…,10</m:t>
                        </m:r>
                      </m:e>
                    </m:d>
                  </m:oMath>
                </a14:m>
                <a:endParaRPr lang="en-IN" dirty="0"/>
              </a:p>
              <a:p>
                <a:r>
                  <a:rPr lang="en-IN" dirty="0" smtClean="0"/>
                  <a:t>ML </a:t>
                </a:r>
                <a:r>
                  <a:rPr lang="en-IN" dirty="0" err="1" smtClean="0"/>
                  <a:t>algos</a:t>
                </a:r>
                <a:r>
                  <a:rPr lang="en-IN" dirty="0" smtClean="0"/>
                  <a:t> like to ask and answer interesting questions about these random variables</a:t>
                </a:r>
              </a:p>
              <a:p>
                <a:r>
                  <a:rPr lang="en-IN" dirty="0" smtClean="0"/>
                  <a:t>Marginal, Joint and Conditional Probability give us the language to speak when asking and answering these questions</a:t>
                </a: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78" t="-2759" r="-1156" b="-11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28</a:t>
            </a:fld>
            <a:endParaRPr lang="en-US"/>
          </a:p>
        </p:txBody>
      </p:sp>
    </p:spTree>
    <p:extLst>
      <p:ext uri="{BB962C8B-B14F-4D97-AF65-F5344CB8AC3E}">
        <p14:creationId xmlns:p14="http://schemas.microsoft.com/office/powerpoint/2010/main" val="4186102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Using Probability to do ML</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5746376"/>
              </a:xfrm>
            </p:spPr>
            <p:txBody>
              <a:bodyPr>
                <a:normAutofit/>
              </a:bodyPr>
              <a:lstStyle/>
              <a:p>
                <a:r>
                  <a:rPr lang="en-IN" dirty="0" smtClean="0"/>
                  <a:t>Arguably the most interesting random variable of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r>
                      <a:rPr lang="en-IN" b="0" i="1" smtClean="0">
                        <a:latin typeface="Cambria Math" panose="02040503050406030204" pitchFamily="18" charset="0"/>
                      </a:rPr>
                      <m:t>,</m:t>
                    </m:r>
                    <m:r>
                      <a:rPr lang="en-IN" b="0" i="1" smtClean="0">
                        <a:latin typeface="Cambria Math" panose="02040503050406030204" pitchFamily="18" charset="0"/>
                      </a:rPr>
                      <m:t>𝑍</m:t>
                    </m:r>
                    <m:r>
                      <a:rPr lang="en-IN" b="0" i="1" smtClean="0">
                        <a:latin typeface="Cambria Math" panose="02040503050406030204" pitchFamily="18" charset="0"/>
                      </a:rPr>
                      <m:t>,</m:t>
                    </m:r>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𝑃</m:t>
                    </m:r>
                  </m:oMath>
                </a14:m>
                <a:r>
                  <a:rPr lang="en-IN" dirty="0" smtClean="0"/>
                  <a:t> is </a:t>
                </a:r>
                <a14:m>
                  <m:oMath xmlns:m="http://schemas.openxmlformats.org/officeDocument/2006/math">
                    <m:r>
                      <a:rPr lang="en-IN" b="0" i="1" smtClean="0">
                        <a:latin typeface="Cambria Math" panose="02040503050406030204" pitchFamily="18" charset="0"/>
                      </a:rPr>
                      <m:t>𝑃</m:t>
                    </m:r>
                  </m:oMath>
                </a14:m>
                <a:endParaRPr lang="en-IN" dirty="0" smtClean="0"/>
              </a:p>
              <a:p>
                <a:r>
                  <a:rPr lang="en-IN" dirty="0" smtClean="0"/>
                  <a:t>Recommendation Systems (</a:t>
                </a:r>
                <a:r>
                  <a:rPr lang="en-IN" dirty="0" err="1" smtClean="0"/>
                  <a:t>RecSys</a:t>
                </a:r>
                <a:r>
                  <a:rPr lang="en-IN" dirty="0" smtClean="0"/>
                  <a:t>) would like to know what value would </a:t>
                </a:r>
                <a14:m>
                  <m:oMath xmlns:m="http://schemas.openxmlformats.org/officeDocument/2006/math">
                    <m:r>
                      <a:rPr lang="en-IN" b="0" i="1" smtClean="0">
                        <a:latin typeface="Cambria Math" panose="02040503050406030204" pitchFamily="18" charset="0"/>
                      </a:rPr>
                      <m:t>𝑃</m:t>
                    </m:r>
                  </m:oMath>
                </a14:m>
                <a:r>
                  <a:rPr lang="en-IN" dirty="0" smtClean="0"/>
                  <a:t> take if we know the values of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r>
                      <a:rPr lang="en-IN" b="0" i="1" smtClean="0">
                        <a:latin typeface="Cambria Math" panose="02040503050406030204" pitchFamily="18" charset="0"/>
                      </a:rPr>
                      <m:t>,</m:t>
                    </m:r>
                    <m:r>
                      <a:rPr lang="en-IN" b="0" i="1" smtClean="0">
                        <a:latin typeface="Cambria Math" panose="02040503050406030204" pitchFamily="18" charset="0"/>
                      </a:rPr>
                      <m:t>𝑍</m:t>
                    </m:r>
                    <m:r>
                      <a:rPr lang="en-IN" b="0" i="1" smtClean="0">
                        <a:latin typeface="Cambria Math" panose="02040503050406030204" pitchFamily="18" charset="0"/>
                      </a:rPr>
                      <m:t>,</m:t>
                    </m:r>
                    <m:r>
                      <a:rPr lang="en-IN" b="0" i="1" smtClean="0">
                        <a:latin typeface="Cambria Math" panose="02040503050406030204" pitchFamily="18" charset="0"/>
                      </a:rPr>
                      <m:t>𝐴</m:t>
                    </m:r>
                  </m:oMath>
                </a14:m>
                <a:endParaRPr lang="en-IN" dirty="0" smtClean="0"/>
              </a:p>
              <a:p>
                <a:r>
                  <a:rPr lang="en-IN" dirty="0" smtClean="0"/>
                  <a:t>Of these, the website cannot control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r>
                      <a:rPr lang="en-IN" b="0" i="1" smtClean="0">
                        <a:latin typeface="Cambria Math" panose="02040503050406030204" pitchFamily="18" charset="0"/>
                      </a:rPr>
                      <m:t>,</m:t>
                    </m:r>
                    <m:r>
                      <a:rPr lang="en-IN" b="0" i="1" smtClean="0">
                        <a:latin typeface="Cambria Math" panose="02040503050406030204" pitchFamily="18" charset="0"/>
                      </a:rPr>
                      <m:t>𝑍</m:t>
                    </m:r>
                  </m:oMath>
                </a14:m>
                <a:r>
                  <a:rPr lang="en-IN" dirty="0" smtClean="0"/>
                  <a:t> but it does control </a:t>
                </a:r>
                <a14:m>
                  <m:oMath xmlns:m="http://schemas.openxmlformats.org/officeDocument/2006/math">
                    <m:r>
                      <a:rPr lang="en-IN" b="0" i="1" smtClean="0">
                        <a:latin typeface="Cambria Math" panose="02040503050406030204" pitchFamily="18" charset="0"/>
                      </a:rPr>
                      <m:t>𝐴</m:t>
                    </m:r>
                  </m:oMath>
                </a14:m>
                <a:endParaRPr lang="en-IN" dirty="0" smtClean="0"/>
              </a:p>
              <a:p>
                <a:r>
                  <a:rPr lang="en-IN" dirty="0" smtClean="0"/>
                  <a:t>The whole enterprise of recommendation and ad placement can be summarized in the following statement</a:t>
                </a:r>
              </a:p>
              <a:p>
                <a:pPr algn="ctr"/>
                <a:r>
                  <a:rPr lang="en-IN" i="1" dirty="0" smtClean="0"/>
                  <a:t>Given values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r>
                      <a:rPr lang="en-IN" b="0" i="1" smtClean="0">
                        <a:latin typeface="Cambria Math" panose="02040503050406030204" pitchFamily="18" charset="0"/>
                      </a:rPr>
                      <m:t>,</m:t>
                    </m:r>
                    <m:r>
                      <a:rPr lang="en-IN" b="0" i="1" smtClean="0">
                        <a:latin typeface="Cambria Math" panose="02040503050406030204" pitchFamily="18" charset="0"/>
                      </a:rPr>
                      <m:t>𝑦</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𝑌</m:t>
                        </m:r>
                      </m:sub>
                    </m:sSub>
                    <m:r>
                      <a:rPr lang="en-IN" b="0" i="1" smtClean="0">
                        <a:latin typeface="Cambria Math" panose="02040503050406030204" pitchFamily="18" charset="0"/>
                      </a:rPr>
                      <m:t>,</m:t>
                    </m:r>
                    <m:r>
                      <a:rPr lang="en-IN" b="0" i="1" smtClean="0">
                        <a:latin typeface="Cambria Math" panose="02040503050406030204" pitchFamily="18" charset="0"/>
                      </a:rPr>
                      <m:t>𝑧</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𝑍</m:t>
                        </m:r>
                      </m:sub>
                    </m:sSub>
                  </m:oMath>
                </a14:m>
                <a:r>
                  <a:rPr lang="en-IN" i="1" dirty="0" smtClean="0"/>
                  <a:t>, find a value of </a:t>
                </a:r>
                <a14:m>
                  <m:oMath xmlns:m="http://schemas.openxmlformats.org/officeDocument/2006/math">
                    <m:r>
                      <a:rPr lang="en-IN" b="0" i="1" smtClean="0">
                        <a:latin typeface="Cambria Math" panose="02040503050406030204" pitchFamily="18" charset="0"/>
                      </a:rPr>
                      <m:t>𝑎</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𝐴</m:t>
                        </m:r>
                      </m:sub>
                    </m:sSub>
                  </m:oMath>
                </a14:m>
                <a:r>
                  <a:rPr lang="en-IN" b="0" i="1" dirty="0" smtClean="0"/>
                  <a:t/>
                </a:r>
                <a:br>
                  <a:rPr lang="en-IN" b="0" i="1" dirty="0" smtClean="0"/>
                </a:br>
                <a:r>
                  <a:rPr lang="en-IN" i="1" dirty="0" smtClean="0"/>
                  <a:t>such that </a:t>
                </a:r>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𝑃</m:t>
                        </m:r>
                        <m:r>
                          <a:rPr lang="en-IN" b="0" i="1" smtClean="0">
                            <a:latin typeface="Cambria Math" panose="02040503050406030204" pitchFamily="18" charset="0"/>
                            <a:ea typeface="Cambria Math" panose="02040503050406030204" pitchFamily="18" charset="0"/>
                          </a:rPr>
                          <m:t>≠−1 | </m:t>
                        </m:r>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 </m:t>
                        </m:r>
                        <m:r>
                          <a:rPr lang="en-IN" b="0" i="1" smtClean="0">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 </m:t>
                        </m:r>
                        <m:r>
                          <a:rPr lang="en-IN" b="0" i="1" smtClean="0">
                            <a:latin typeface="Cambria Math" panose="02040503050406030204" pitchFamily="18" charset="0"/>
                            <a:ea typeface="Cambria Math" panose="02040503050406030204" pitchFamily="18" charset="0"/>
                          </a:rPr>
                          <m:t>𝑧</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𝑎</m:t>
                        </m:r>
                      </m:e>
                    </m:d>
                  </m:oMath>
                </a14:m>
                <a:r>
                  <a:rPr lang="en-IN" i="1" dirty="0" smtClean="0"/>
                  <a:t> is as close to </a:t>
                </a:r>
                <a14:m>
                  <m:oMath xmlns:m="http://schemas.openxmlformats.org/officeDocument/2006/math">
                    <m:r>
                      <a:rPr lang="en-IN" b="0" i="1" smtClean="0">
                        <a:latin typeface="Cambria Math" panose="02040503050406030204" pitchFamily="18" charset="0"/>
                      </a:rPr>
                      <m:t>1</m:t>
                    </m:r>
                  </m:oMath>
                </a14:m>
                <a:r>
                  <a:rPr lang="en-IN" i="1" dirty="0" smtClean="0"/>
                  <a:t> as possible</a:t>
                </a:r>
              </a:p>
              <a:p>
                <a:r>
                  <a:rPr lang="en-IN" dirty="0" smtClean="0"/>
                  <a:t>ML </a:t>
                </a:r>
                <a:r>
                  <a:rPr lang="en-IN" dirty="0" err="1" smtClean="0"/>
                  <a:t>algos</a:t>
                </a:r>
                <a:r>
                  <a:rPr lang="en-IN" dirty="0" smtClean="0"/>
                  <a:t> for </a:t>
                </a:r>
                <a:r>
                  <a:rPr lang="en-IN" dirty="0" err="1" smtClean="0"/>
                  <a:t>RecSys</a:t>
                </a:r>
                <a:r>
                  <a:rPr lang="en-IN" dirty="0"/>
                  <a:t> </a:t>
                </a:r>
                <a:r>
                  <a:rPr lang="en-IN" dirty="0" smtClean="0"/>
                  <a:t>can learn distributions (the models for these ML </a:t>
                </a:r>
                <a:r>
                  <a:rPr lang="en-IN" dirty="0" err="1" smtClean="0"/>
                  <a:t>algos</a:t>
                </a:r>
                <a:r>
                  <a:rPr lang="en-IN" dirty="0" smtClean="0"/>
                  <a:t> are distributions) such that they mimic reality i.e. if the model says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𝑃</m:t>
                        </m:r>
                        <m:r>
                          <a:rPr lang="en-IN" i="1">
                            <a:latin typeface="Cambria Math" panose="02040503050406030204" pitchFamily="18" charset="0"/>
                            <a:ea typeface="Cambria Math" panose="02040503050406030204" pitchFamily="18" charset="0"/>
                          </a:rPr>
                          <m:t>≠−1 | </m:t>
                        </m:r>
                        <m:r>
                          <a:rPr lang="en-IN" i="1">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𝑦</m:t>
                        </m:r>
                        <m:r>
                          <a:rPr lang="en-IN" i="1">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𝑧</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𝑎</m:t>
                        </m:r>
                      </m:e>
                    </m:d>
                    <m:r>
                      <a:rPr lang="en-IN" b="0" i="1" smtClean="0">
                        <a:latin typeface="Cambria Math" panose="02040503050406030204" pitchFamily="18" charset="0"/>
                        <a:ea typeface="Cambria Math" panose="02040503050406030204" pitchFamily="18" charset="0"/>
                      </a:rPr>
                      <m:t>≈1</m:t>
                    </m:r>
                  </m:oMath>
                </a14:m>
                <a:r>
                  <a:rPr lang="en-IN" dirty="0" smtClean="0"/>
                  <a:t>, the user really does buy something</a:t>
                </a: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746376"/>
              </a:xfrm>
              <a:blipFill>
                <a:blip r:embed="rId2"/>
                <a:stretch>
                  <a:fillRect l="-578" t="-2545" r="-368"/>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29</a:t>
            </a:fld>
            <a:endParaRPr lang="en-US"/>
          </a:p>
        </p:txBody>
      </p:sp>
      <p:sp>
        <p:nvSpPr>
          <p:cNvPr id="5" name="TextBox 4"/>
          <p:cNvSpPr txBox="1"/>
          <p:nvPr/>
        </p:nvSpPr>
        <p:spPr>
          <a:xfrm>
            <a:off x="485469" y="3594509"/>
            <a:ext cx="992728" cy="2215991"/>
          </a:xfrm>
          <a:prstGeom prst="rect">
            <a:avLst/>
          </a:prstGeom>
          <a:noFill/>
        </p:spPr>
        <p:txBody>
          <a:bodyPr wrap="square" rtlCol="0">
            <a:spAutoFit/>
          </a:bodyPr>
          <a:lstStyle/>
          <a:p>
            <a:r>
              <a:rPr lang="en-IN" sz="13800" dirty="0" smtClean="0">
                <a:solidFill>
                  <a:schemeClr val="bg1">
                    <a:lumMod val="85000"/>
                  </a:schemeClr>
                </a:solidFill>
                <a:latin typeface="Century" panose="02040604050505020304" pitchFamily="18" charset="0"/>
              </a:rPr>
              <a:t>“</a:t>
            </a:r>
            <a:endParaRPr lang="en-US" sz="13800" dirty="0">
              <a:solidFill>
                <a:schemeClr val="bg1">
                  <a:lumMod val="85000"/>
                </a:schemeClr>
              </a:solidFill>
              <a:latin typeface="Century" panose="02040604050505020304" pitchFamily="18" charset="0"/>
            </a:endParaRPr>
          </a:p>
        </p:txBody>
      </p:sp>
      <p:sp>
        <p:nvSpPr>
          <p:cNvPr id="6" name="TextBox 5"/>
          <p:cNvSpPr txBox="1"/>
          <p:nvPr/>
        </p:nvSpPr>
        <p:spPr>
          <a:xfrm rot="10800000">
            <a:off x="10728959" y="3594508"/>
            <a:ext cx="992728" cy="2215991"/>
          </a:xfrm>
          <a:prstGeom prst="rect">
            <a:avLst/>
          </a:prstGeom>
          <a:noFill/>
        </p:spPr>
        <p:txBody>
          <a:bodyPr wrap="square" rtlCol="0">
            <a:spAutoFit/>
          </a:bodyPr>
          <a:lstStyle/>
          <a:p>
            <a:r>
              <a:rPr lang="en-IN" sz="13800" dirty="0" smtClean="0">
                <a:solidFill>
                  <a:schemeClr val="bg1">
                    <a:lumMod val="85000"/>
                  </a:schemeClr>
                </a:solidFill>
                <a:latin typeface="Century" panose="02040604050505020304" pitchFamily="18" charset="0"/>
              </a:rPr>
              <a:t>“</a:t>
            </a:r>
            <a:endParaRPr lang="en-US" sz="13800" dirty="0">
              <a:solidFill>
                <a:schemeClr val="bg1">
                  <a:lumMod val="85000"/>
                </a:schemeClr>
              </a:solidFill>
              <a:latin typeface="Century" panose="02040604050505020304" pitchFamily="18" charset="0"/>
            </a:endParaRPr>
          </a:p>
        </p:txBody>
      </p:sp>
    </p:spTree>
    <p:extLst>
      <p:ext uri="{BB962C8B-B14F-4D97-AF65-F5344CB8AC3E}">
        <p14:creationId xmlns:p14="http://schemas.microsoft.com/office/powerpoint/2010/main" val="3004468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Sample Space</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5746376"/>
              </a:xfrm>
            </p:spPr>
            <p:txBody>
              <a:bodyPr>
                <a:normAutofit/>
              </a:bodyPr>
              <a:lstStyle/>
              <a:p>
                <a:r>
                  <a:rPr lang="en-IN" dirty="0" smtClean="0"/>
                  <a:t>Denotes an exhaustive enumeration of all possible outcomes that either have happened or </a:t>
                </a:r>
                <a:r>
                  <a:rPr lang="en-IN" i="1" dirty="0" smtClean="0"/>
                  <a:t>could</a:t>
                </a:r>
                <a:r>
                  <a:rPr lang="en-IN" dirty="0" smtClean="0"/>
                  <a:t> happen (even if extremely unlikely)</a:t>
                </a:r>
              </a:p>
              <a:p>
                <a:r>
                  <a:rPr lang="en-IN" b="1" dirty="0" smtClean="0"/>
                  <a:t>A Toy </a:t>
                </a:r>
                <a:r>
                  <a:rPr lang="en-IN" b="1" dirty="0" err="1" smtClean="0"/>
                  <a:t>RecSys</a:t>
                </a:r>
                <a:r>
                  <a:rPr lang="en-IN" b="1" dirty="0" smtClean="0"/>
                  <a:t> Problem</a:t>
                </a:r>
                <a:r>
                  <a:rPr lang="en-IN" dirty="0" smtClean="0"/>
                  <a:t>: our website has 10 products on sale. Users visit our website, browse and are shown one ad. Depending on their experience, they either purchase one of the 10 products or don’t purchase anything. We record gender, age of customer and how many seconds they spend on the website.</a:t>
                </a:r>
              </a:p>
              <a:p>
                <a:r>
                  <a:rPr lang="en-IN" b="1" dirty="0" smtClean="0"/>
                  <a:t>Sample Space</a:t>
                </a:r>
                <a:r>
                  <a:rPr lang="en-IN" dirty="0" smtClean="0"/>
                  <a:t>: </a:t>
                </a:r>
                <a14:m>
                  <m:oMath xmlns:m="http://schemas.openxmlformats.org/officeDocument/2006/math">
                    <m:d>
                      <m:dPr>
                        <m:begChr m:val="{"/>
                        <m:endChr m:val="}"/>
                        <m:ctrlPr>
                          <a:rPr lang="en-IN" b="0" i="1" smtClean="0">
                            <a:latin typeface="Cambria Math" panose="02040503050406030204" pitchFamily="18" charset="0"/>
                          </a:rPr>
                        </m:ctrlPr>
                      </m:dPr>
                      <m:e>
                        <m:r>
                          <m:rPr>
                            <m:sty m:val="p"/>
                          </m:rPr>
                          <a:rPr lang="en-IN" b="0" i="0" smtClean="0">
                            <a:latin typeface="Cambria Math" panose="02040503050406030204" pitchFamily="18" charset="0"/>
                          </a:rPr>
                          <m:t>M</m:t>
                        </m:r>
                        <m:r>
                          <a:rPr lang="en-IN" b="0" i="0" smtClean="0">
                            <a:latin typeface="Cambria Math" panose="02040503050406030204" pitchFamily="18" charset="0"/>
                          </a:rPr>
                          <m:t>,</m:t>
                        </m:r>
                        <m:r>
                          <m:rPr>
                            <m:sty m:val="p"/>
                          </m:rPr>
                          <a:rPr lang="en-IN" b="0" i="0" smtClean="0">
                            <a:latin typeface="Cambria Math" panose="02040503050406030204" pitchFamily="18" charset="0"/>
                          </a:rPr>
                          <m:t>F</m:t>
                        </m:r>
                        <m:r>
                          <a:rPr lang="en-IN" b="0" i="0" smtClean="0">
                            <a:latin typeface="Cambria Math" panose="02040503050406030204" pitchFamily="18" charset="0"/>
                          </a:rPr>
                          <m:t>,</m:t>
                        </m:r>
                        <m:r>
                          <m:rPr>
                            <m:sty m:val="p"/>
                          </m:rPr>
                          <a:rPr lang="en-IN" b="0" i="0" smtClean="0">
                            <a:latin typeface="Cambria Math" panose="02040503050406030204" pitchFamily="18" charset="0"/>
                          </a:rPr>
                          <m:t>T</m:t>
                        </m:r>
                      </m:e>
                    </m:d>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ℕ</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ℕ</m:t>
                    </m:r>
                    <m:r>
                      <a:rPr lang="en-IN" b="0" i="1" smtClean="0">
                        <a:latin typeface="Cambria Math" panose="02040503050406030204" pitchFamily="18" charset="0"/>
                        <a:ea typeface="Cambria Math" panose="02040503050406030204" pitchFamily="18" charset="0"/>
                      </a:rPr>
                      <m:t>×</m:t>
                    </m:r>
                    <m:d>
                      <m:dPr>
                        <m:begChr m:val="{"/>
                        <m:endChr m:val="}"/>
                        <m:ctrlPr>
                          <a:rPr lang="en-IN" b="0" i="1" smtClean="0">
                            <a:latin typeface="Cambria Math" panose="02040503050406030204" pitchFamily="18" charset="0"/>
                            <a:ea typeface="Cambria Math" panose="02040503050406030204" pitchFamily="18" charset="0"/>
                          </a:rPr>
                        </m:ctrlPr>
                      </m:dPr>
                      <m:e>
                        <m:r>
                          <m:rPr>
                            <m:sty m:val="p"/>
                          </m:rPr>
                          <a:rPr lang="en-IN" b="0" i="0" smtClean="0">
                            <a:latin typeface="Cambria Math" panose="02040503050406030204" pitchFamily="18" charset="0"/>
                            <a:ea typeface="Cambria Math" panose="02040503050406030204" pitchFamily="18" charset="0"/>
                          </a:rPr>
                          <m:t>A</m:t>
                        </m:r>
                        <m:r>
                          <a:rPr lang="en-IN" b="0" i="0" smtClean="0">
                            <a:latin typeface="Cambria Math" panose="02040503050406030204" pitchFamily="18" charset="0"/>
                            <a:ea typeface="Cambria Math" panose="02040503050406030204" pitchFamily="18" charset="0"/>
                          </a:rPr>
                          <m:t>0,…,</m:t>
                        </m:r>
                        <m:r>
                          <m:rPr>
                            <m:sty m:val="p"/>
                          </m:rPr>
                          <a:rPr lang="en-IN" b="0" i="0" smtClean="0">
                            <a:latin typeface="Cambria Math" panose="02040503050406030204" pitchFamily="18" charset="0"/>
                            <a:ea typeface="Cambria Math" panose="02040503050406030204" pitchFamily="18" charset="0"/>
                          </a:rPr>
                          <m:t>A</m:t>
                        </m:r>
                        <m:r>
                          <a:rPr lang="en-IN" b="0" i="0" smtClean="0">
                            <a:latin typeface="Cambria Math" panose="02040503050406030204" pitchFamily="18" charset="0"/>
                            <a:ea typeface="Cambria Math" panose="02040503050406030204" pitchFamily="18" charset="0"/>
                          </a:rPr>
                          <m:t>9</m:t>
                        </m:r>
                      </m:e>
                    </m:d>
                    <m:r>
                      <a:rPr lang="en-IN" b="0" i="1" smtClean="0">
                        <a:latin typeface="Cambria Math" panose="02040503050406030204" pitchFamily="18" charset="0"/>
                        <a:ea typeface="Cambria Math" panose="02040503050406030204" pitchFamily="18" charset="0"/>
                      </a:rPr>
                      <m:t>×{</m:t>
                    </m:r>
                    <m:r>
                      <m:rPr>
                        <m:sty m:val="p"/>
                      </m:rPr>
                      <a:rPr lang="en-IN" b="0" i="0" smtClean="0">
                        <a:latin typeface="Cambria Math" panose="02040503050406030204" pitchFamily="18" charset="0"/>
                        <a:ea typeface="Cambria Math" panose="02040503050406030204" pitchFamily="18" charset="0"/>
                      </a:rPr>
                      <m:t>P</m:t>
                    </m:r>
                    <m:r>
                      <a:rPr lang="en-IN" b="0" i="0" smtClean="0">
                        <a:latin typeface="Cambria Math" panose="02040503050406030204" pitchFamily="18" charset="0"/>
                        <a:ea typeface="Cambria Math" panose="02040503050406030204" pitchFamily="18" charset="0"/>
                      </a:rPr>
                      <m:t>0,…,</m:t>
                    </m:r>
                    <m:r>
                      <m:rPr>
                        <m:sty m:val="p"/>
                      </m:rPr>
                      <a:rPr lang="en-IN" b="0" i="0" smtClean="0">
                        <a:latin typeface="Cambria Math" panose="02040503050406030204" pitchFamily="18" charset="0"/>
                        <a:ea typeface="Cambria Math" panose="02040503050406030204" pitchFamily="18" charset="0"/>
                      </a:rPr>
                      <m:t>P</m:t>
                    </m:r>
                    <m:r>
                      <a:rPr lang="en-IN" b="0" i="0" smtClean="0">
                        <a:latin typeface="Cambria Math" panose="02040503050406030204" pitchFamily="18" charset="0"/>
                        <a:ea typeface="Cambria Math" panose="02040503050406030204" pitchFamily="18" charset="0"/>
                      </a:rPr>
                      <m:t>9</m:t>
                    </m:r>
                    <m:r>
                      <a:rPr lang="en-IN" b="0" i="1" smtClean="0">
                        <a:latin typeface="Cambria Math" panose="02040503050406030204" pitchFamily="18" charset="0"/>
                        <a:ea typeface="Cambria Math" panose="02040503050406030204" pitchFamily="18" charset="0"/>
                      </a:rPr>
                      <m:t>,∅}</m:t>
                    </m:r>
                  </m:oMath>
                </a14:m>
                <a:endParaRPr lang="en-IN" dirty="0" smtClean="0"/>
              </a:p>
              <a:p>
                <a:endParaRPr lang="en-IN" dirty="0"/>
              </a:p>
              <a:p>
                <a:r>
                  <a:rPr lang="en-IN" dirty="0" smtClean="0"/>
                  <a:t>Sample spaces are often infinite in size in real settings since they enumerate all possibilities, even very unlikely ones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746376"/>
              </a:xfrm>
              <a:blipFill>
                <a:blip r:embed="rId2"/>
                <a:stretch>
                  <a:fillRect l="-578" t="-2545" r="-210"/>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a:t>
            </a:fld>
            <a:endParaRPr lang="en-US"/>
          </a:p>
        </p:txBody>
      </p:sp>
      <p:sp>
        <p:nvSpPr>
          <p:cNvPr id="5" name="Rectangular Callout 4"/>
          <p:cNvSpPr/>
          <p:nvPr/>
        </p:nvSpPr>
        <p:spPr>
          <a:xfrm>
            <a:off x="1994643" y="4954902"/>
            <a:ext cx="1166561" cy="562321"/>
          </a:xfrm>
          <a:prstGeom prst="wedgeRectCallout">
            <a:avLst>
              <a:gd name="adj1" fmla="val 80276"/>
              <a:gd name="adj2" fmla="val -74607"/>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Gender</a:t>
            </a:r>
            <a:endParaRPr lang="en-US" sz="2400" i="1" dirty="0">
              <a:solidFill>
                <a:schemeClr val="tx1"/>
              </a:solidFill>
              <a:latin typeface="+mj-lt"/>
            </a:endParaRPr>
          </a:p>
        </p:txBody>
      </p:sp>
      <p:sp>
        <p:nvSpPr>
          <p:cNvPr id="6" name="Rectangular Callout 5"/>
          <p:cNvSpPr/>
          <p:nvPr/>
        </p:nvSpPr>
        <p:spPr>
          <a:xfrm>
            <a:off x="3909868" y="4954902"/>
            <a:ext cx="780837" cy="562321"/>
          </a:xfrm>
          <a:prstGeom prst="wedgeRectCallout">
            <a:avLst>
              <a:gd name="adj1" fmla="val 80276"/>
              <a:gd name="adj2" fmla="val -74607"/>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Age</a:t>
            </a:r>
            <a:endParaRPr lang="en-US" sz="2400" i="1" dirty="0">
              <a:solidFill>
                <a:schemeClr val="tx1"/>
              </a:solidFill>
              <a:latin typeface="+mj-lt"/>
            </a:endParaRPr>
          </a:p>
        </p:txBody>
      </p:sp>
      <p:sp>
        <p:nvSpPr>
          <p:cNvPr id="7" name="Rectangular Callout 6"/>
          <p:cNvSpPr/>
          <p:nvPr/>
        </p:nvSpPr>
        <p:spPr>
          <a:xfrm>
            <a:off x="5761563" y="4954902"/>
            <a:ext cx="1680270" cy="562321"/>
          </a:xfrm>
          <a:prstGeom prst="wedgeRectCallout">
            <a:avLst>
              <a:gd name="adj1" fmla="val -53634"/>
              <a:gd name="adj2" fmla="val -80088"/>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Time Spent</a:t>
            </a:r>
            <a:endParaRPr lang="en-US" sz="2400" i="1" dirty="0">
              <a:solidFill>
                <a:schemeClr val="tx1"/>
              </a:solidFill>
              <a:latin typeface="+mj-lt"/>
            </a:endParaRPr>
          </a:p>
        </p:txBody>
      </p:sp>
      <p:sp>
        <p:nvSpPr>
          <p:cNvPr id="8" name="Rectangular Callout 7"/>
          <p:cNvSpPr/>
          <p:nvPr/>
        </p:nvSpPr>
        <p:spPr>
          <a:xfrm>
            <a:off x="7908862" y="4954902"/>
            <a:ext cx="1680270" cy="562321"/>
          </a:xfrm>
          <a:prstGeom prst="wedgeRectCallout">
            <a:avLst>
              <a:gd name="adj1" fmla="val -74423"/>
              <a:gd name="adj2" fmla="val -72779"/>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Ad Shown</a:t>
            </a:r>
            <a:endParaRPr lang="en-US" sz="2400" i="1" dirty="0">
              <a:solidFill>
                <a:schemeClr val="tx1"/>
              </a:solidFill>
              <a:latin typeface="+mj-lt"/>
            </a:endParaRPr>
          </a:p>
        </p:txBody>
      </p:sp>
      <p:sp>
        <p:nvSpPr>
          <p:cNvPr id="9" name="Rectangular Callout 8"/>
          <p:cNvSpPr/>
          <p:nvPr/>
        </p:nvSpPr>
        <p:spPr>
          <a:xfrm>
            <a:off x="10342571" y="4954902"/>
            <a:ext cx="1680270" cy="562321"/>
          </a:xfrm>
          <a:prstGeom prst="wedgeRectCallout">
            <a:avLst>
              <a:gd name="adj1" fmla="val -78703"/>
              <a:gd name="adj2" fmla="val -7278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Purchase</a:t>
            </a:r>
            <a:endParaRPr lang="en-US" sz="2400" i="1" dirty="0">
              <a:solidFill>
                <a:schemeClr val="tx1"/>
              </a:solidFill>
              <a:latin typeface="+mj-lt"/>
            </a:endParaRPr>
          </a:p>
        </p:txBody>
      </p:sp>
    </p:spTree>
    <p:extLst>
      <p:ext uri="{BB962C8B-B14F-4D97-AF65-F5344CB8AC3E}">
        <p14:creationId xmlns:p14="http://schemas.microsoft.com/office/powerpoint/2010/main" val="3147812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right)">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right)">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right)">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animBg="1"/>
      <p:bldP spid="8" grpId="0" animBg="1"/>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Creating Events from Random Variables??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5746376"/>
              </a:xfrm>
            </p:spPr>
            <p:txBody>
              <a:bodyPr>
                <a:normAutofit/>
              </a:bodyPr>
              <a:lstStyle/>
              <a:p>
                <a:r>
                  <a:rPr lang="en-IN" dirty="0" smtClean="0"/>
                  <a:t>In the </a:t>
                </a:r>
                <a:r>
                  <a:rPr lang="en-IN" dirty="0" err="1" smtClean="0"/>
                  <a:t>RecSys</a:t>
                </a:r>
                <a:r>
                  <a:rPr lang="en-IN" dirty="0" smtClean="0"/>
                  <a:t> example, we saw the expression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𝑃</m:t>
                        </m:r>
                        <m:r>
                          <a:rPr lang="en-IN" i="1">
                            <a:latin typeface="Cambria Math" panose="02040503050406030204" pitchFamily="18" charset="0"/>
                            <a:ea typeface="Cambria Math" panose="02040503050406030204" pitchFamily="18" charset="0"/>
                          </a:rPr>
                          <m:t>≠−1 | </m:t>
                        </m:r>
                        <m:r>
                          <a:rPr lang="en-IN" i="1">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𝑦</m:t>
                        </m:r>
                        <m:r>
                          <a:rPr lang="en-IN" i="1">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𝑧</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𝑎</m:t>
                        </m:r>
                      </m:e>
                    </m:d>
                  </m:oMath>
                </a14:m>
                <a:endParaRPr lang="en-IN" dirty="0" smtClean="0"/>
              </a:p>
              <a:p>
                <a:r>
                  <a:rPr lang="en-IN" dirty="0" smtClean="0"/>
                  <a:t>Here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𝑃</m:t>
                        </m:r>
                        <m:r>
                          <a:rPr lang="en-IN" b="0" i="1" smtClean="0">
                            <a:latin typeface="Cambria Math" panose="02040503050406030204" pitchFamily="18" charset="0"/>
                          </a:rPr>
                          <m:t>≠−1</m:t>
                        </m:r>
                      </m:e>
                    </m:d>
                  </m:oMath>
                </a14:m>
                <a:r>
                  <a:rPr lang="en-IN" dirty="0" smtClean="0"/>
                  <a:t> is an event (that of the user purchasing something) and we are interested in the probability of this event given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𝑦</m:t>
                    </m:r>
                    <m:r>
                      <a:rPr lang="en-IN" b="0" i="1" smtClean="0">
                        <a:latin typeface="Cambria Math" panose="02040503050406030204" pitchFamily="18" charset="0"/>
                      </a:rPr>
                      <m:t>,</m:t>
                    </m:r>
                    <m:r>
                      <a:rPr lang="en-IN" b="0" i="1" smtClean="0">
                        <a:latin typeface="Cambria Math" panose="02040503050406030204" pitchFamily="18" charset="0"/>
                      </a:rPr>
                      <m:t>𝑧</m:t>
                    </m:r>
                    <m:r>
                      <a:rPr lang="en-IN" b="0" i="1" smtClean="0">
                        <a:latin typeface="Cambria Math" panose="02040503050406030204" pitchFamily="18" charset="0"/>
                      </a:rPr>
                      <m:t>,</m:t>
                    </m:r>
                    <m:r>
                      <a:rPr lang="en-IN" b="0" i="1" smtClean="0">
                        <a:latin typeface="Cambria Math" panose="02040503050406030204" pitchFamily="18" charset="0"/>
                      </a:rPr>
                      <m:t>𝑎</m:t>
                    </m:r>
                  </m:oMath>
                </a14:m>
                <a:endParaRPr lang="en-IN" dirty="0" smtClean="0"/>
              </a:p>
              <a:p>
                <a:pPr lvl="2"/>
                <a:r>
                  <a:rPr lang="en-IN" b="1" dirty="0" smtClean="0"/>
                  <a:t>Recall</a:t>
                </a:r>
                <a:r>
                  <a:rPr lang="en-IN" dirty="0" smtClean="0"/>
                  <a:t>: events are merely a description of interesting facts about an outcome</a:t>
                </a:r>
              </a:p>
              <a:p>
                <a:r>
                  <a:rPr lang="en-IN" dirty="0" smtClean="0"/>
                  <a:t>Similarly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r>
                          <a:rPr lang="en-IN" b="0" i="1" smtClean="0">
                            <a:latin typeface="Cambria Math" panose="02040503050406030204" pitchFamily="18" charset="0"/>
                          </a:rPr>
                          <m:t>=1∧</m:t>
                        </m:r>
                        <m:r>
                          <a:rPr lang="en-IN" b="0" i="1" smtClean="0">
                            <a:latin typeface="Cambria Math" panose="02040503050406030204" pitchFamily="18" charset="0"/>
                          </a:rPr>
                          <m:t>𝑌</m:t>
                        </m:r>
                        <m:r>
                          <a:rPr lang="en-IN" b="0" i="1" smtClean="0">
                            <a:latin typeface="Cambria Math" panose="02040503050406030204" pitchFamily="18" charset="0"/>
                          </a:rPr>
                          <m:t>=2</m:t>
                        </m:r>
                      </m:e>
                    </m:d>
                  </m:oMath>
                </a14:m>
                <a:r>
                  <a:rPr lang="en-IN" dirty="0" smtClean="0"/>
                  <a:t> is also an event (that the ball we picked is green and has the number 1 stamped on it)</a:t>
                </a:r>
              </a:p>
              <a:p>
                <a:pPr lvl="2"/>
                <a14:m>
                  <m:oMath xmlns:m="http://schemas.openxmlformats.org/officeDocument/2006/math">
                    <m:d>
                      <m:dPr>
                        <m:begChr m:val="{"/>
                        <m:endChr m:val="}"/>
                        <m:ctrlPr>
                          <a:rPr lang="en-IN" b="0" i="1" smtClean="0">
                            <a:latin typeface="Cambria Math" panose="02040503050406030204" pitchFamily="18" charset="0"/>
                          </a:rPr>
                        </m:ctrlPr>
                      </m:dPr>
                      <m:e>
                        <m:r>
                          <a:rPr lang="en-IN">
                            <a:latin typeface="Cambria Math" panose="02040503050406030204" pitchFamily="18" charset="0"/>
                          </a:rPr>
                          <m:t>𝑋</m:t>
                        </m:r>
                        <m:r>
                          <a:rPr lang="en-IN">
                            <a:latin typeface="Cambria Math" panose="02040503050406030204" pitchFamily="18" charset="0"/>
                          </a:rPr>
                          <m:t>=1</m:t>
                        </m:r>
                      </m:e>
                    </m:d>
                  </m:oMath>
                </a14:m>
                <a:r>
                  <a:rPr lang="en-IN" dirty="0" smtClean="0"/>
                  <a:t> is also an event (</a:t>
                </a:r>
                <a:r>
                  <a:rPr lang="en-IN" dirty="0"/>
                  <a:t>that the ball </a:t>
                </a:r>
                <a:r>
                  <a:rPr lang="en-IN" dirty="0" smtClean="0"/>
                  <a:t>has </a:t>
                </a:r>
                <a:r>
                  <a:rPr lang="en-IN" dirty="0"/>
                  <a:t>the number 1 stamped on it</a:t>
                </a:r>
                <a:r>
                  <a:rPr lang="en-IN" dirty="0" smtClean="0"/>
                  <a:t>)</a:t>
                </a:r>
              </a:p>
              <a:p>
                <a:pPr lvl="2"/>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𝑌</m:t>
                        </m:r>
                        <m:r>
                          <a:rPr lang="en-IN" b="0" i="1" smtClean="0">
                            <a:latin typeface="Cambria Math" panose="02040503050406030204" pitchFamily="18" charset="0"/>
                          </a:rPr>
                          <m:t>=2</m:t>
                        </m:r>
                      </m:e>
                    </m:d>
                  </m:oMath>
                </a14:m>
                <a:r>
                  <a:rPr lang="en-IN" dirty="0" smtClean="0"/>
                  <a:t> </a:t>
                </a:r>
                <a:r>
                  <a:rPr lang="en-IN" dirty="0"/>
                  <a:t>is also an event (that the ball </a:t>
                </a:r>
                <a:r>
                  <a:rPr lang="en-IN" dirty="0" smtClean="0"/>
                  <a:t>is green </a:t>
                </a:r>
                <a:r>
                  <a:rPr lang="en-IN" dirty="0" err="1" smtClean="0"/>
                  <a:t>colored</a:t>
                </a:r>
                <a:r>
                  <a:rPr lang="en-IN" dirty="0" smtClean="0"/>
                  <a:t>)</a:t>
                </a:r>
              </a:p>
              <a:p>
                <a:pPr lvl="2"/>
                <a:r>
                  <a:rPr lang="en-IN" dirty="0" smtClean="0"/>
                  <a:t>Given an event, it may happen on certain outcomes, not happen on others e.g. if </a:t>
                </a:r>
                <a14:m>
                  <m:oMath xmlns:m="http://schemas.openxmlformats.org/officeDocument/2006/math">
                    <m:d>
                      <m:dPr>
                        <m:begChr m:val="{"/>
                        <m:endChr m:val="}"/>
                        <m:ctrlPr>
                          <a:rPr lang="en-IN" b="0" i="1" smtClean="0">
                            <a:latin typeface="Cambria Math" panose="02040503050406030204" pitchFamily="18" charset="0"/>
                          </a:rPr>
                        </m:ctrlPr>
                      </m:dPr>
                      <m:e>
                        <m:r>
                          <a:rPr lang="en-IN">
                            <a:latin typeface="Cambria Math" panose="02040503050406030204" pitchFamily="18" charset="0"/>
                          </a:rPr>
                          <m:t>𝑌</m:t>
                        </m:r>
                        <m:r>
                          <a:rPr lang="en-IN">
                            <a:latin typeface="Cambria Math" panose="02040503050406030204" pitchFamily="18" charset="0"/>
                          </a:rPr>
                          <m:t>=2</m:t>
                        </m:r>
                      </m:e>
                    </m:d>
                  </m:oMath>
                </a14:m>
                <a:r>
                  <a:rPr lang="en-IN" dirty="0" smtClean="0"/>
                  <a:t> then this event will not have taken place if we pick a blue ball</a:t>
                </a:r>
              </a:p>
              <a:p>
                <a:r>
                  <a:rPr lang="en-IN" dirty="0" smtClean="0"/>
                  <a:t>Thus, given any collection of random variables, we can create events out of them and ask interesting questions about the </a:t>
                </a:r>
                <a:r>
                  <a:rPr lang="en-IN" dirty="0" err="1" smtClean="0"/>
                  <a:t>r.v.s</a:t>
                </a: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746376"/>
              </a:xfrm>
              <a:blipFill>
                <a:blip r:embed="rId2"/>
                <a:stretch>
                  <a:fillRect l="-578" t="-2545" r="-631" b="-1166"/>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30</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3352" y="1245319"/>
            <a:ext cx="1731319" cy="1731319"/>
          </a:xfrm>
          <a:prstGeom prst="rect">
            <a:avLst/>
          </a:prstGeom>
        </p:spPr>
      </p:pic>
      <mc:AlternateContent xmlns:mc="http://schemas.openxmlformats.org/markup-compatibility/2006" xmlns:a14="http://schemas.microsoft.com/office/drawing/2010/main">
        <mc:Choice Requires="a14">
          <p:sp>
            <p:nvSpPr>
              <p:cNvPr id="6" name="Rectangular Callout 5"/>
              <p:cNvSpPr/>
              <p:nvPr/>
            </p:nvSpPr>
            <p:spPr>
              <a:xfrm>
                <a:off x="1836348" y="960291"/>
                <a:ext cx="8434338" cy="1345145"/>
              </a:xfrm>
              <a:prstGeom prst="wedgeRectCallout">
                <a:avLst>
                  <a:gd name="adj1" fmla="val -57775"/>
                  <a:gd name="adj2" fmla="val 4513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0" dirty="0" smtClean="0">
                    <a:solidFill>
                      <a:schemeClr val="tx1"/>
                    </a:solidFill>
                    <a:latin typeface="+mj-lt"/>
                  </a:rPr>
                  <a:t>We can also have events like </a:t>
                </a:r>
                <a14:m>
                  <m:oMath xmlns:m="http://schemas.openxmlformats.org/officeDocument/2006/math">
                    <m:d>
                      <m:dPr>
                        <m:begChr m:val="{"/>
                        <m:endChr m:val="}"/>
                        <m:ctrlPr>
                          <a:rPr lang="en-IN" sz="2400" b="0" i="1" smtClean="0">
                            <a:solidFill>
                              <a:schemeClr val="tx1"/>
                            </a:solidFill>
                            <a:latin typeface="Cambria Math" panose="02040503050406030204" pitchFamily="18" charset="0"/>
                          </a:rPr>
                        </m:ctrlPr>
                      </m:dPr>
                      <m:e>
                        <m:r>
                          <a:rPr lang="en-IN" sz="2400" b="0" i="1" smtClean="0">
                            <a:solidFill>
                              <a:schemeClr val="tx1"/>
                            </a:solidFill>
                            <a:latin typeface="Cambria Math" panose="02040503050406030204" pitchFamily="18" charset="0"/>
                          </a:rPr>
                          <m:t>𝑋</m:t>
                        </m:r>
                        <m:r>
                          <a:rPr lang="en-IN" sz="2400" b="0" i="1" smtClean="0">
                            <a:solidFill>
                              <a:schemeClr val="tx1"/>
                            </a:solidFill>
                            <a:latin typeface="Cambria Math" panose="02040503050406030204" pitchFamily="18" charset="0"/>
                          </a:rPr>
                          <m:t>&lt;</m:t>
                        </m:r>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𝑥</m:t>
                            </m:r>
                          </m:e>
                          <m:sub>
                            <m:r>
                              <a:rPr lang="en-IN" sz="2400" b="0" i="1" smtClean="0">
                                <a:solidFill>
                                  <a:schemeClr val="tx1"/>
                                </a:solidFill>
                                <a:latin typeface="Cambria Math" panose="02040503050406030204" pitchFamily="18" charset="0"/>
                              </a:rPr>
                              <m:t>0</m:t>
                            </m:r>
                          </m:sub>
                        </m:sSub>
                      </m:e>
                    </m:d>
                  </m:oMath>
                </a14:m>
                <a:r>
                  <a:rPr lang="en-IN" sz="2400" dirty="0" smtClean="0">
                    <a:solidFill>
                      <a:schemeClr val="tx1"/>
                    </a:solidFill>
                    <a:latin typeface="Calibri Light" panose="020F0302020204030204"/>
                  </a:rPr>
                  <a:t> (that the random variable takes a value less than </a:t>
                </a:r>
                <a14:m>
                  <m:oMath xmlns:m="http://schemas.openxmlformats.org/officeDocument/2006/math">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𝑥</m:t>
                        </m:r>
                      </m:e>
                      <m:sub>
                        <m:r>
                          <a:rPr lang="en-IN" sz="2400" b="0" i="1" smtClean="0">
                            <a:solidFill>
                              <a:schemeClr val="tx1"/>
                            </a:solidFill>
                            <a:latin typeface="Cambria Math" panose="02040503050406030204" pitchFamily="18" charset="0"/>
                          </a:rPr>
                          <m:t>0</m:t>
                        </m:r>
                      </m:sub>
                    </m:sSub>
                  </m:oMath>
                </a14:m>
                <a:r>
                  <a:rPr lang="en-IN" sz="2400" dirty="0" smtClean="0">
                    <a:solidFill>
                      <a:schemeClr val="tx1"/>
                    </a:solidFill>
                    <a:latin typeface="Calibri Light" panose="020F0302020204030204"/>
                  </a:rPr>
                  <a:t>). We define </a:t>
                </a:r>
                <a14:m>
                  <m:oMath xmlns:m="http://schemas.openxmlformats.org/officeDocument/2006/math">
                    <m:r>
                      <a:rPr lang="en-IN" sz="2400" i="1" smtClean="0">
                        <a:solidFill>
                          <a:schemeClr val="tx1"/>
                        </a:solidFill>
                        <a:latin typeface="Cambria Math" panose="02040503050406030204" pitchFamily="18" charset="0"/>
                        <a:ea typeface="Cambria Math" panose="02040503050406030204" pitchFamily="18" charset="0"/>
                      </a:rPr>
                      <m:t>ℙ</m:t>
                    </m:r>
                    <m:d>
                      <m:dPr>
                        <m:begChr m:val="["/>
                        <m:endChr m:val="]"/>
                        <m:ctrlPr>
                          <a:rPr lang="en-IN" sz="2400" b="0" i="1" smtClean="0">
                            <a:solidFill>
                              <a:schemeClr val="tx1"/>
                            </a:solidFill>
                            <a:latin typeface="Cambria Math" panose="02040503050406030204" pitchFamily="18" charset="0"/>
                            <a:ea typeface="Cambria Math" panose="02040503050406030204" pitchFamily="18" charset="0"/>
                          </a:rPr>
                        </m:ctrlPr>
                      </m:dPr>
                      <m:e>
                        <m:r>
                          <a:rPr lang="en-IN" sz="2400" b="0" i="1" smtClean="0">
                            <a:solidFill>
                              <a:schemeClr val="tx1"/>
                            </a:solidFill>
                            <a:latin typeface="Cambria Math" panose="02040503050406030204" pitchFamily="18" charset="0"/>
                            <a:ea typeface="Cambria Math" panose="02040503050406030204" pitchFamily="18" charset="0"/>
                          </a:rPr>
                          <m:t>𝑋</m:t>
                        </m:r>
                        <m:r>
                          <a:rPr lang="en-IN" sz="2400" b="0" i="1" smtClean="0">
                            <a:solidFill>
                              <a:schemeClr val="tx1"/>
                            </a:solidFill>
                            <a:latin typeface="Cambria Math" panose="02040503050406030204" pitchFamily="18" charset="0"/>
                            <a:ea typeface="Cambria Math" panose="02040503050406030204" pitchFamily="18" charset="0"/>
                          </a:rPr>
                          <m:t>&lt;</m:t>
                        </m:r>
                        <m:sSub>
                          <m:sSubPr>
                            <m:ctrlPr>
                              <a:rPr lang="en-IN" sz="2400" b="0" i="1" smtClean="0">
                                <a:solidFill>
                                  <a:schemeClr val="tx1"/>
                                </a:solidFill>
                                <a:latin typeface="Cambria Math" panose="02040503050406030204" pitchFamily="18" charset="0"/>
                                <a:ea typeface="Cambria Math" panose="02040503050406030204" pitchFamily="18" charset="0"/>
                              </a:rPr>
                            </m:ctrlPr>
                          </m:sSubPr>
                          <m:e>
                            <m:r>
                              <a:rPr lang="en-IN" sz="2400" b="0" i="1" smtClean="0">
                                <a:solidFill>
                                  <a:schemeClr val="tx1"/>
                                </a:solidFill>
                                <a:latin typeface="Cambria Math" panose="02040503050406030204" pitchFamily="18" charset="0"/>
                                <a:ea typeface="Cambria Math" panose="02040503050406030204" pitchFamily="18" charset="0"/>
                              </a:rPr>
                              <m:t>𝑥</m:t>
                            </m:r>
                          </m:e>
                          <m:sub>
                            <m:r>
                              <a:rPr lang="en-IN" sz="2400" b="0" i="1" smtClean="0">
                                <a:solidFill>
                                  <a:schemeClr val="tx1"/>
                                </a:solidFill>
                                <a:latin typeface="Cambria Math" panose="02040503050406030204" pitchFamily="18" charset="0"/>
                                <a:ea typeface="Cambria Math" panose="02040503050406030204" pitchFamily="18" charset="0"/>
                              </a:rPr>
                              <m:t>0</m:t>
                            </m:r>
                          </m:sub>
                        </m:sSub>
                      </m:e>
                    </m:d>
                    <m:r>
                      <a:rPr lang="en-IN" sz="2400" b="0" i="1" smtClean="0">
                        <a:solidFill>
                          <a:schemeClr val="tx1"/>
                        </a:solidFill>
                        <a:latin typeface="Cambria Math" panose="02040503050406030204" pitchFamily="18" charset="0"/>
                        <a:ea typeface="Cambria Math" panose="02040503050406030204" pitchFamily="18" charset="0"/>
                      </a:rPr>
                      <m:t>≜</m:t>
                    </m:r>
                    <m:nary>
                      <m:naryPr>
                        <m:chr m:val="∑"/>
                        <m:limLoc m:val="subSup"/>
                        <m:supHide m:val="on"/>
                        <m:ctrlPr>
                          <a:rPr lang="en-IN" sz="2400" b="0" i="1" smtClean="0">
                            <a:solidFill>
                              <a:schemeClr val="tx1"/>
                            </a:solidFill>
                            <a:latin typeface="Cambria Math" panose="02040503050406030204" pitchFamily="18" charset="0"/>
                            <a:ea typeface="Cambria Math" panose="02040503050406030204" pitchFamily="18" charset="0"/>
                          </a:rPr>
                        </m:ctrlPr>
                      </m:naryPr>
                      <m:sub>
                        <m:r>
                          <a:rPr lang="en-IN" sz="2400" b="0" i="1" smtClean="0">
                            <a:solidFill>
                              <a:schemeClr val="tx1"/>
                            </a:solidFill>
                            <a:latin typeface="Cambria Math" panose="02040503050406030204" pitchFamily="18" charset="0"/>
                            <a:ea typeface="Cambria Math" panose="02040503050406030204" pitchFamily="18" charset="0"/>
                          </a:rPr>
                          <m:t>𝜔</m:t>
                        </m:r>
                        <m:r>
                          <a:rPr lang="en-IN" sz="2400" b="0" i="1" smtClean="0">
                            <a:solidFill>
                              <a:schemeClr val="tx1"/>
                            </a:solidFill>
                            <a:latin typeface="Cambria Math" panose="02040503050406030204" pitchFamily="18" charset="0"/>
                            <a:ea typeface="Cambria Math" panose="02040503050406030204" pitchFamily="18" charset="0"/>
                          </a:rPr>
                          <m:t>:</m:t>
                        </m:r>
                        <m:r>
                          <a:rPr lang="en-IN" sz="2400" b="0" i="1" smtClean="0">
                            <a:solidFill>
                              <a:schemeClr val="tx1"/>
                            </a:solidFill>
                            <a:latin typeface="Cambria Math" panose="02040503050406030204" pitchFamily="18" charset="0"/>
                            <a:ea typeface="Cambria Math" panose="02040503050406030204" pitchFamily="18" charset="0"/>
                          </a:rPr>
                          <m:t>𝑋</m:t>
                        </m:r>
                        <m:d>
                          <m:dPr>
                            <m:ctrlPr>
                              <a:rPr lang="en-IN" sz="2400" b="0" i="1" smtClean="0">
                                <a:solidFill>
                                  <a:schemeClr val="tx1"/>
                                </a:solidFill>
                                <a:latin typeface="Cambria Math" panose="02040503050406030204" pitchFamily="18" charset="0"/>
                                <a:ea typeface="Cambria Math" panose="02040503050406030204" pitchFamily="18" charset="0"/>
                              </a:rPr>
                            </m:ctrlPr>
                          </m:dPr>
                          <m:e>
                            <m:r>
                              <a:rPr lang="en-IN" sz="2400" b="0" i="1" smtClean="0">
                                <a:solidFill>
                                  <a:schemeClr val="tx1"/>
                                </a:solidFill>
                                <a:latin typeface="Cambria Math" panose="02040503050406030204" pitchFamily="18" charset="0"/>
                                <a:ea typeface="Cambria Math" panose="02040503050406030204" pitchFamily="18" charset="0"/>
                              </a:rPr>
                              <m:t>𝜔</m:t>
                            </m:r>
                          </m:e>
                        </m:d>
                        <m:r>
                          <a:rPr lang="en-IN" sz="2400" b="0" i="1" smtClean="0">
                            <a:solidFill>
                              <a:schemeClr val="tx1"/>
                            </a:solidFill>
                            <a:latin typeface="Cambria Math" panose="02040503050406030204" pitchFamily="18" charset="0"/>
                            <a:ea typeface="Cambria Math" panose="02040503050406030204" pitchFamily="18" charset="0"/>
                          </a:rPr>
                          <m:t>&lt;</m:t>
                        </m:r>
                        <m:sSub>
                          <m:sSubPr>
                            <m:ctrlPr>
                              <a:rPr lang="en-IN" sz="2400" b="0" i="1" smtClean="0">
                                <a:solidFill>
                                  <a:schemeClr val="tx1"/>
                                </a:solidFill>
                                <a:latin typeface="Cambria Math" panose="02040503050406030204" pitchFamily="18" charset="0"/>
                                <a:ea typeface="Cambria Math" panose="02040503050406030204" pitchFamily="18" charset="0"/>
                              </a:rPr>
                            </m:ctrlPr>
                          </m:sSubPr>
                          <m:e>
                            <m:r>
                              <a:rPr lang="en-IN" sz="2400" b="0" i="1" smtClean="0">
                                <a:solidFill>
                                  <a:schemeClr val="tx1"/>
                                </a:solidFill>
                                <a:latin typeface="Cambria Math" panose="02040503050406030204" pitchFamily="18" charset="0"/>
                                <a:ea typeface="Cambria Math" panose="02040503050406030204" pitchFamily="18" charset="0"/>
                              </a:rPr>
                              <m:t>𝑥</m:t>
                            </m:r>
                          </m:e>
                          <m:sub>
                            <m:r>
                              <a:rPr lang="en-IN" sz="2400" b="0" i="1" smtClean="0">
                                <a:solidFill>
                                  <a:schemeClr val="tx1"/>
                                </a:solidFill>
                                <a:latin typeface="Cambria Math" panose="02040503050406030204" pitchFamily="18" charset="0"/>
                                <a:ea typeface="Cambria Math" panose="02040503050406030204" pitchFamily="18" charset="0"/>
                              </a:rPr>
                              <m:t>0</m:t>
                            </m:r>
                          </m:sub>
                        </m:sSub>
                      </m:sub>
                      <m:sup/>
                      <m:e>
                        <m:sSub>
                          <m:sSubPr>
                            <m:ctrlPr>
                              <a:rPr lang="en-IN" sz="2400" b="0" i="1" smtClean="0">
                                <a:solidFill>
                                  <a:schemeClr val="tx1"/>
                                </a:solidFill>
                                <a:latin typeface="Cambria Math" panose="02040503050406030204" pitchFamily="18" charset="0"/>
                                <a:ea typeface="Cambria Math" panose="02040503050406030204" pitchFamily="18" charset="0"/>
                              </a:rPr>
                            </m:ctrlPr>
                          </m:sSubPr>
                          <m:e>
                            <m:r>
                              <a:rPr lang="en-IN" sz="2400" b="0" i="1" smtClean="0">
                                <a:solidFill>
                                  <a:schemeClr val="tx1"/>
                                </a:solidFill>
                                <a:latin typeface="Cambria Math" panose="02040503050406030204" pitchFamily="18" charset="0"/>
                                <a:ea typeface="Cambria Math" panose="02040503050406030204" pitchFamily="18" charset="0"/>
                              </a:rPr>
                              <m:t>𝑝</m:t>
                            </m:r>
                          </m:e>
                          <m:sub>
                            <m:r>
                              <a:rPr lang="en-IN" sz="2400" b="0" i="1" smtClean="0">
                                <a:solidFill>
                                  <a:schemeClr val="tx1"/>
                                </a:solidFill>
                                <a:latin typeface="Cambria Math" panose="02040503050406030204" pitchFamily="18" charset="0"/>
                                <a:ea typeface="Cambria Math" panose="02040503050406030204" pitchFamily="18" charset="0"/>
                              </a:rPr>
                              <m:t>𝜔</m:t>
                            </m:r>
                          </m:sub>
                        </m:sSub>
                      </m:e>
                    </m:nary>
                  </m:oMath>
                </a14:m>
                <a:r>
                  <a:rPr lang="en-IN" sz="2400" dirty="0" smtClean="0">
                    <a:solidFill>
                      <a:schemeClr val="tx1"/>
                    </a:solidFill>
                    <a:latin typeface="Calibri Light" panose="020F0302020204030204"/>
                  </a:rPr>
                  <a:t>. Similarly, </a:t>
                </a:r>
                <a14:m>
                  <m:oMath xmlns:m="http://schemas.openxmlformats.org/officeDocument/2006/math">
                    <m:d>
                      <m:dPr>
                        <m:begChr m:val="{"/>
                        <m:endChr m:val="}"/>
                        <m:ctrlPr>
                          <a:rPr lang="en-IN" sz="2400" i="1">
                            <a:solidFill>
                              <a:schemeClr val="tx1"/>
                            </a:solidFill>
                            <a:latin typeface="Cambria Math" panose="02040503050406030204" pitchFamily="18" charset="0"/>
                          </a:rPr>
                        </m:ctrlPr>
                      </m:dPr>
                      <m:e>
                        <m:r>
                          <a:rPr lang="en-IN" sz="2400" i="1">
                            <a:solidFill>
                              <a:schemeClr val="tx1"/>
                            </a:solidFill>
                            <a:latin typeface="Cambria Math" panose="02040503050406030204" pitchFamily="18" charset="0"/>
                          </a:rPr>
                          <m:t>𝑋</m:t>
                        </m:r>
                        <m:r>
                          <a:rPr lang="en-IN" sz="2400" i="1">
                            <a:solidFill>
                              <a:schemeClr val="tx1"/>
                            </a:solidFill>
                            <a:latin typeface="Cambria Math" panose="02040503050406030204" pitchFamily="18" charset="0"/>
                          </a:rPr>
                          <m:t>≤</m:t>
                        </m:r>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𝑥</m:t>
                            </m:r>
                          </m:e>
                          <m:sub>
                            <m:r>
                              <a:rPr lang="en-IN" sz="2400" i="1">
                                <a:solidFill>
                                  <a:schemeClr val="tx1"/>
                                </a:solidFill>
                                <a:latin typeface="Cambria Math" panose="02040503050406030204" pitchFamily="18" charset="0"/>
                              </a:rPr>
                              <m:t>0</m:t>
                            </m:r>
                          </m:sub>
                        </m:sSub>
                      </m:e>
                    </m:d>
                  </m:oMath>
                </a14:m>
                <a:r>
                  <a:rPr lang="en-IN" sz="2400" dirty="0" smtClean="0">
                    <a:solidFill>
                      <a:schemeClr val="tx1"/>
                    </a:solidFill>
                    <a:latin typeface="Calibri Light" panose="020F0302020204030204"/>
                  </a:rPr>
                  <a:t>, </a:t>
                </a:r>
                <a14:m>
                  <m:oMath xmlns:m="http://schemas.openxmlformats.org/officeDocument/2006/math">
                    <m:d>
                      <m:dPr>
                        <m:begChr m:val="{"/>
                        <m:endChr m:val="}"/>
                        <m:ctrlPr>
                          <a:rPr lang="en-IN" sz="2400" i="1">
                            <a:solidFill>
                              <a:schemeClr val="tx1"/>
                            </a:solidFill>
                            <a:latin typeface="Cambria Math" panose="02040503050406030204" pitchFamily="18" charset="0"/>
                          </a:rPr>
                        </m:ctrlPr>
                      </m:dPr>
                      <m:e>
                        <m:r>
                          <a:rPr lang="en-IN" sz="2400" i="1">
                            <a:solidFill>
                              <a:schemeClr val="tx1"/>
                            </a:solidFill>
                            <a:latin typeface="Cambria Math" panose="02040503050406030204" pitchFamily="18" charset="0"/>
                          </a:rPr>
                          <m:t>𝑋</m:t>
                        </m:r>
                        <m:r>
                          <a:rPr lang="en-IN" sz="2400" b="0" i="1" smtClean="0">
                            <a:solidFill>
                              <a:schemeClr val="tx1"/>
                            </a:solidFill>
                            <a:latin typeface="Cambria Math" panose="02040503050406030204" pitchFamily="18" charset="0"/>
                          </a:rPr>
                          <m:t>≥</m:t>
                        </m:r>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𝑥</m:t>
                            </m:r>
                          </m:e>
                          <m:sub>
                            <m:r>
                              <a:rPr lang="en-IN" sz="2400" i="1">
                                <a:solidFill>
                                  <a:schemeClr val="tx1"/>
                                </a:solidFill>
                                <a:latin typeface="Cambria Math" panose="02040503050406030204" pitchFamily="18" charset="0"/>
                              </a:rPr>
                              <m:t>0</m:t>
                            </m:r>
                          </m:sub>
                        </m:sSub>
                      </m:e>
                    </m:d>
                  </m:oMath>
                </a14:m>
                <a:r>
                  <a:rPr lang="en-IN" sz="2400" dirty="0" smtClean="0">
                    <a:solidFill>
                      <a:schemeClr val="tx1"/>
                    </a:solidFill>
                    <a:latin typeface="Calibri Light" panose="020F0302020204030204"/>
                  </a:rPr>
                  <a:t> are also valid events</a:t>
                </a:r>
                <a:endParaRPr lang="en-IN" sz="2400" dirty="0">
                  <a:solidFill>
                    <a:schemeClr val="tx1"/>
                  </a:solidFill>
                  <a:latin typeface="Calibri Light" panose="020F0302020204030204"/>
                </a:endParaRPr>
              </a:p>
            </p:txBody>
          </p:sp>
        </mc:Choice>
        <mc:Fallback xmlns="">
          <p:sp>
            <p:nvSpPr>
              <p:cNvPr id="6" name="Rectangular Callout 5"/>
              <p:cNvSpPr>
                <a:spLocks noRot="1" noChangeAspect="1" noMove="1" noResize="1" noEditPoints="1" noAdjustHandles="1" noChangeArrowheads="1" noChangeShapeType="1" noTextEdit="1"/>
              </p:cNvSpPr>
              <p:nvPr/>
            </p:nvSpPr>
            <p:spPr>
              <a:xfrm>
                <a:off x="1836348" y="960291"/>
                <a:ext cx="8434338" cy="1345145"/>
              </a:xfrm>
              <a:prstGeom prst="wedgeRectCallout">
                <a:avLst>
                  <a:gd name="adj1" fmla="val -57775"/>
                  <a:gd name="adj2" fmla="val 45130"/>
                </a:avLst>
              </a:prstGeom>
              <a:blipFill>
                <a:blip r:embed="rId4"/>
                <a:stretch>
                  <a:fillRect t="-11947" r="-1469" b="-30973"/>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3756785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par>
                          <p:cTn id="39" fill="hold">
                            <p:stCondLst>
                              <p:cond delay="0"/>
                            </p:stCondLst>
                            <p:childTnLst>
                              <p:par>
                                <p:cTn id="40" presetID="22" presetClass="entr" presetSubtype="8" fill="hold" grpId="0" nodeType="after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left)">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Event Calculus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300823"/>
              </a:xfrm>
            </p:spPr>
            <p:txBody>
              <a:bodyPr>
                <a:normAutofit/>
              </a:bodyPr>
              <a:lstStyle/>
              <a:p>
                <a:r>
                  <a:rPr lang="en-IN" dirty="0" smtClean="0"/>
                  <a:t>Let </a:t>
                </a:r>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𝐵</m:t>
                    </m:r>
                  </m:oMath>
                </a14:m>
                <a:r>
                  <a:rPr lang="en-IN" dirty="0" smtClean="0"/>
                  <a:t> be events (possibly defined using same/different </a:t>
                </a:r>
                <a:r>
                  <a:rPr lang="en-IN" dirty="0" err="1" smtClean="0"/>
                  <a:t>r.v.s</a:t>
                </a:r>
                <a:r>
                  <a:rPr lang="en-IN" dirty="0" smtClean="0"/>
                  <a:t> </a:t>
                </a:r>
                <a:r>
                  <a:rPr lang="en-IN" dirty="0" err="1" smtClean="0"/>
                  <a:t>etc</a:t>
                </a:r>
                <a:r>
                  <a:rPr lang="en-IN" dirty="0" smtClean="0"/>
                  <a:t>)</a:t>
                </a:r>
              </a:p>
              <a:p>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𝐴</m:t>
                    </m:r>
                  </m:oMath>
                </a14:m>
                <a:r>
                  <a:rPr lang="en-IN" dirty="0" smtClean="0"/>
                  <a:t> is also an event</a:t>
                </a:r>
              </a:p>
              <a:p>
                <a:pPr lvl="2"/>
                <a:r>
                  <a:rPr lang="en-IN" dirty="0" smtClean="0"/>
                  <a:t>Called the negation or complement of </a:t>
                </a:r>
                <a14:m>
                  <m:oMath xmlns:m="http://schemas.openxmlformats.org/officeDocument/2006/math">
                    <m:r>
                      <a:rPr lang="en-IN" b="0" i="1" smtClean="0">
                        <a:latin typeface="Cambria Math" panose="02040503050406030204" pitchFamily="18" charset="0"/>
                      </a:rPr>
                      <m:t>𝐴</m:t>
                    </m:r>
                  </m:oMath>
                </a14:m>
                <a:r>
                  <a:rPr lang="en-IN" dirty="0" smtClean="0"/>
                  <a:t> (</a:t>
                </a:r>
                <a14:m>
                  <m:oMath xmlns:m="http://schemas.openxmlformats.org/officeDocument/2006/math">
                    <m:r>
                      <a:rPr lang="en-IN" b="0" i="1" dirty="0" smtClean="0">
                        <a:latin typeface="Cambria Math" panose="02040503050406030204" pitchFamily="18" charset="0"/>
                      </a:rPr>
                      <m:t>𝐴</m:t>
                    </m:r>
                  </m:oMath>
                </a14:m>
                <a:r>
                  <a:rPr lang="en-IN" dirty="0" smtClean="0"/>
                  <a:t> did not happen)</a:t>
                </a:r>
              </a:p>
              <a:p>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𝐵</m:t>
                    </m:r>
                  </m:oMath>
                </a14:m>
                <a:r>
                  <a:rPr lang="en-IN" dirty="0" smtClean="0"/>
                  <a:t> is also an event</a:t>
                </a:r>
              </a:p>
              <a:p>
                <a:pPr lvl="2"/>
                <a:r>
                  <a:rPr lang="en-IN" dirty="0" smtClean="0"/>
                  <a:t>Called the union of the two events (either </a:t>
                </a:r>
                <a14:m>
                  <m:oMath xmlns:m="http://schemas.openxmlformats.org/officeDocument/2006/math">
                    <m:r>
                      <a:rPr lang="en-IN" b="0" i="1" smtClean="0">
                        <a:latin typeface="Cambria Math" panose="02040503050406030204" pitchFamily="18" charset="0"/>
                      </a:rPr>
                      <m:t>𝐴</m:t>
                    </m:r>
                  </m:oMath>
                </a14:m>
                <a:r>
                  <a:rPr lang="en-IN" dirty="0" smtClean="0"/>
                  <a:t> happened or </a:t>
                </a:r>
                <a14:m>
                  <m:oMath xmlns:m="http://schemas.openxmlformats.org/officeDocument/2006/math">
                    <m:r>
                      <a:rPr lang="en-IN" b="0" i="1" smtClean="0">
                        <a:latin typeface="Cambria Math" panose="02040503050406030204" pitchFamily="18" charset="0"/>
                      </a:rPr>
                      <m:t>𝐵</m:t>
                    </m:r>
                  </m:oMath>
                </a14:m>
                <a:r>
                  <a:rPr lang="en-IN" dirty="0" smtClean="0"/>
                  <a:t> happened or both happened)</a:t>
                </a:r>
              </a:p>
              <a:p>
                <a14:m>
                  <m:oMath xmlns:m="http://schemas.openxmlformats.org/officeDocument/2006/math">
                    <m:r>
                      <a:rPr lang="en-IN" i="1">
                        <a:latin typeface="Cambria Math" panose="02040503050406030204" pitchFamily="18" charset="0"/>
                      </a:rPr>
                      <m:t>𝐴</m:t>
                    </m:r>
                    <m:r>
                      <a:rPr lang="en-IN" b="0" i="1" smtClean="0">
                        <a:latin typeface="Cambria Math" panose="02040503050406030204" pitchFamily="18" charset="0"/>
                      </a:rPr>
                      <m:t>∩</m:t>
                    </m:r>
                    <m:r>
                      <a:rPr lang="en-IN" i="1">
                        <a:latin typeface="Cambria Math" panose="02040503050406030204" pitchFamily="18" charset="0"/>
                      </a:rPr>
                      <m:t>𝐵</m:t>
                    </m:r>
                  </m:oMath>
                </a14:m>
                <a:r>
                  <a:rPr lang="en-IN" dirty="0"/>
                  <a:t> is also an event</a:t>
                </a:r>
              </a:p>
              <a:p>
                <a:pPr lvl="2"/>
                <a:r>
                  <a:rPr lang="en-IN" dirty="0"/>
                  <a:t>Called the </a:t>
                </a:r>
                <a:r>
                  <a:rPr lang="en-IN" dirty="0" smtClean="0"/>
                  <a:t>intersection </a:t>
                </a:r>
                <a:r>
                  <a:rPr lang="en-IN" dirty="0"/>
                  <a:t>of the two events </a:t>
                </a:r>
                <a:r>
                  <a:rPr lang="en-IN" dirty="0" smtClean="0"/>
                  <a:t>(both </a:t>
                </a:r>
                <a14:m>
                  <m:oMath xmlns:m="http://schemas.openxmlformats.org/officeDocument/2006/math">
                    <m:r>
                      <a:rPr lang="en-IN">
                        <a:latin typeface="Cambria Math" panose="02040503050406030204" pitchFamily="18" charset="0"/>
                      </a:rPr>
                      <m:t>𝐴</m:t>
                    </m:r>
                  </m:oMath>
                </a14:m>
                <a:r>
                  <a:rPr lang="en-IN" dirty="0"/>
                  <a:t> </a:t>
                </a:r>
                <a:r>
                  <a:rPr lang="en-IN" dirty="0" smtClean="0"/>
                  <a:t>and </a:t>
                </a:r>
                <a14:m>
                  <m:oMath xmlns:m="http://schemas.openxmlformats.org/officeDocument/2006/math">
                    <m:r>
                      <a:rPr lang="en-IN">
                        <a:latin typeface="Cambria Math" panose="02040503050406030204" pitchFamily="18" charset="0"/>
                      </a:rPr>
                      <m:t>𝐵</m:t>
                    </m:r>
                  </m:oMath>
                </a14:m>
                <a:r>
                  <a:rPr lang="en-IN" dirty="0"/>
                  <a:t> </a:t>
                </a:r>
                <a:r>
                  <a:rPr lang="en-IN" dirty="0" smtClean="0"/>
                  <a:t>happened)</a:t>
                </a:r>
                <a:endParaRPr lang="en-IN" dirty="0"/>
              </a:p>
              <a:p>
                <a:r>
                  <a:rPr lang="en-IN" b="1" dirty="0" smtClean="0"/>
                  <a:t>De Morgan’s Laws</a:t>
                </a:r>
                <a:r>
                  <a:rPr lang="en-IN" dirty="0" smtClean="0"/>
                  <a:t>: for any two events </a:t>
                </a:r>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𝐵</m:t>
                    </m:r>
                  </m:oMath>
                </a14:m>
                <a:r>
                  <a:rPr lang="en-IN" dirty="0" smtClean="0"/>
                  <a:t>, we must have</a:t>
                </a:r>
              </a:p>
              <a:p>
                <a14:m>
                  <m:oMath xmlns:m="http://schemas.openxmlformats.org/officeDocument/2006/math">
                    <m:r>
                      <a:rPr lang="en-IN" b="0" i="1" smtClean="0">
                        <a:latin typeface="Cambria Math" panose="02040503050406030204" pitchFamily="18" charset="0"/>
                      </a:rPr>
                      <m:t>¬</m:t>
                    </m:r>
                    <m:d>
                      <m:dPr>
                        <m:ctrlPr>
                          <a:rPr lang="en-IN" b="0" i="1" smtClean="0">
                            <a:latin typeface="Cambria Math" panose="02040503050406030204" pitchFamily="18" charset="0"/>
                          </a:rPr>
                        </m:ctrlPr>
                      </m:dPr>
                      <m:e>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𝐵</m:t>
                        </m:r>
                      </m:e>
                    </m:d>
                    <m:r>
                      <a:rPr lang="en-IN" b="0" i="1" smtClean="0">
                        <a:latin typeface="Cambria Math" panose="02040503050406030204" pitchFamily="18" charset="0"/>
                      </a:rPr>
                      <m:t>=¬</m:t>
                    </m:r>
                    <m:r>
                      <m:rPr>
                        <m:sty m:val="p"/>
                      </m:rPr>
                      <a:rPr lang="en-IN" b="0" i="1" smtClean="0">
                        <a:latin typeface="Cambria Math" panose="02040503050406030204" pitchFamily="18" charset="0"/>
                      </a:rPr>
                      <m:t>A</m:t>
                    </m:r>
                    <m:r>
                      <a:rPr lang="en-IN" b="0" i="1" smtClean="0">
                        <a:latin typeface="Cambria Math" panose="02040503050406030204" pitchFamily="18" charset="0"/>
                      </a:rPr>
                      <m:t>∩¬</m:t>
                    </m:r>
                    <m:r>
                      <a:rPr lang="en-IN" b="0" i="1" smtClean="0">
                        <a:latin typeface="Cambria Math" panose="02040503050406030204" pitchFamily="18" charset="0"/>
                      </a:rPr>
                      <m:t>𝐵</m:t>
                    </m:r>
                  </m:oMath>
                </a14:m>
                <a:r>
                  <a:rPr lang="en-IN" dirty="0" smtClean="0"/>
                  <a:t> as well as </a:t>
                </a:r>
                <a14:m>
                  <m:oMath xmlns:m="http://schemas.openxmlformats.org/officeDocument/2006/math">
                    <m:r>
                      <a:rPr lang="en-IN" b="0" i="1" smtClean="0">
                        <a:latin typeface="Cambria Math" panose="02040503050406030204" pitchFamily="18" charset="0"/>
                      </a:rPr>
                      <m:t>¬</m:t>
                    </m:r>
                    <m:d>
                      <m:dPr>
                        <m:ctrlPr>
                          <a:rPr lang="en-IN" b="0" i="1" smtClean="0">
                            <a:latin typeface="Cambria Math" panose="02040503050406030204" pitchFamily="18" charset="0"/>
                          </a:rPr>
                        </m:ctrlPr>
                      </m:dPr>
                      <m:e>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𝐵</m:t>
                        </m:r>
                      </m:e>
                    </m:d>
                    <m:r>
                      <a:rPr lang="en-IN" b="0" i="1" smtClean="0">
                        <a:latin typeface="Cambria Math" panose="02040503050406030204" pitchFamily="18" charset="0"/>
                      </a:rPr>
                      <m:t>=¬</m:t>
                    </m:r>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𝐵</m:t>
                    </m:r>
                  </m:oMath>
                </a14:m>
                <a:endParaRPr lang="en-IN" dirty="0" smtClean="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300823"/>
              </a:xfrm>
              <a:blipFill>
                <a:blip r:embed="rId2"/>
                <a:stretch>
                  <a:fillRect l="-562" t="-2759"/>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31</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6851" y="1401704"/>
            <a:ext cx="1740695" cy="1740695"/>
          </a:xfrm>
          <a:prstGeom prst="rect">
            <a:avLst/>
          </a:prstGeom>
        </p:spPr>
      </p:pic>
      <mc:AlternateContent xmlns:mc="http://schemas.openxmlformats.org/markup-compatibility/2006" xmlns:a14="http://schemas.microsoft.com/office/drawing/2010/main">
        <mc:Choice Requires="a14">
          <p:sp>
            <p:nvSpPr>
              <p:cNvPr id="6" name="Rectangular Callout 5"/>
              <p:cNvSpPr/>
              <p:nvPr/>
            </p:nvSpPr>
            <p:spPr>
              <a:xfrm>
                <a:off x="511956" y="1511159"/>
                <a:ext cx="9586291" cy="1521783"/>
              </a:xfrm>
              <a:prstGeom prst="wedgeRectCallout">
                <a:avLst>
                  <a:gd name="adj1" fmla="val 60180"/>
                  <a:gd name="adj2" fmla="val 16836"/>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IN" sz="2400" i="1" smtClean="0">
                        <a:solidFill>
                          <a:schemeClr val="tx1"/>
                        </a:solidFill>
                        <a:latin typeface="Cambria Math" panose="02040503050406030204" pitchFamily="18" charset="0"/>
                      </a:rPr>
                      <m:t>¬</m:t>
                    </m:r>
                    <m:d>
                      <m:dPr>
                        <m:ctrlPr>
                          <a:rPr lang="en-IN" sz="2400" i="1">
                            <a:solidFill>
                              <a:schemeClr val="tx1"/>
                            </a:solidFill>
                            <a:latin typeface="Cambria Math" panose="02040503050406030204" pitchFamily="18" charset="0"/>
                          </a:rPr>
                        </m:ctrlPr>
                      </m:dPr>
                      <m:e>
                        <m:r>
                          <a:rPr lang="en-IN" sz="2400" i="1">
                            <a:solidFill>
                              <a:schemeClr val="tx1"/>
                            </a:solidFill>
                            <a:latin typeface="Cambria Math" panose="02040503050406030204" pitchFamily="18" charset="0"/>
                          </a:rPr>
                          <m:t>𝐴</m:t>
                        </m:r>
                        <m:r>
                          <a:rPr lang="en-IN" sz="2400" i="1">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𝐵</m:t>
                        </m:r>
                      </m:e>
                    </m:d>
                    <m:r>
                      <a:rPr lang="en-IN" sz="2400" i="1">
                        <a:solidFill>
                          <a:schemeClr val="tx1"/>
                        </a:solidFill>
                        <a:latin typeface="Cambria Math" panose="02040503050406030204" pitchFamily="18" charset="0"/>
                      </a:rPr>
                      <m:t>=¬</m:t>
                    </m:r>
                    <m:r>
                      <m:rPr>
                        <m:sty m:val="p"/>
                      </m:rPr>
                      <a:rPr lang="en-IN" sz="2400" i="1">
                        <a:solidFill>
                          <a:schemeClr val="tx1"/>
                        </a:solidFill>
                        <a:latin typeface="Cambria Math" panose="02040503050406030204" pitchFamily="18" charset="0"/>
                      </a:rPr>
                      <m:t>A</m:t>
                    </m:r>
                    <m:r>
                      <a:rPr lang="en-IN" sz="2400" i="1">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𝐵</m:t>
                    </m:r>
                  </m:oMath>
                </a14:m>
                <a:r>
                  <a:rPr lang="en-IN" sz="2400" dirty="0" smtClean="0">
                    <a:solidFill>
                      <a:schemeClr val="tx1"/>
                    </a:solidFill>
                    <a:latin typeface="+mj-lt"/>
                  </a:rPr>
                  <a:t> tell us that saying</a:t>
                </a:r>
              </a:p>
              <a:p>
                <a:pPr algn="ctr"/>
                <a:r>
                  <a:rPr lang="en-IN" sz="2400" dirty="0" smtClean="0">
                    <a:solidFill>
                      <a:schemeClr val="tx1"/>
                    </a:solidFill>
                    <a:latin typeface="+mj-lt"/>
                  </a:rPr>
                  <a:t>“</a:t>
                </a:r>
                <a:r>
                  <a:rPr lang="en-IN" sz="2400" i="1" dirty="0" smtClean="0">
                    <a:solidFill>
                      <a:schemeClr val="tx1"/>
                    </a:solidFill>
                    <a:latin typeface="+mj-lt"/>
                  </a:rPr>
                  <a:t>It is not the case that either A happened or B happened or both happened</a:t>
                </a:r>
                <a:r>
                  <a:rPr lang="en-IN" sz="2400" dirty="0" smtClean="0">
                    <a:solidFill>
                      <a:schemeClr val="tx1"/>
                    </a:solidFill>
                    <a:latin typeface="+mj-lt"/>
                  </a:rPr>
                  <a:t>”</a:t>
                </a:r>
              </a:p>
              <a:p>
                <a:pPr algn="ctr"/>
                <a:r>
                  <a:rPr lang="en-IN" sz="2400" dirty="0" smtClean="0">
                    <a:solidFill>
                      <a:schemeClr val="tx1"/>
                    </a:solidFill>
                    <a:latin typeface="+mj-lt"/>
                  </a:rPr>
                  <a:t>is just a funny way of saying</a:t>
                </a:r>
              </a:p>
              <a:p>
                <a:pPr algn="ctr"/>
                <a:r>
                  <a:rPr lang="en-IN" sz="2400" dirty="0" smtClean="0">
                    <a:solidFill>
                      <a:schemeClr val="tx1"/>
                    </a:solidFill>
                    <a:latin typeface="+mj-lt"/>
                  </a:rPr>
                  <a:t>“</a:t>
                </a:r>
                <a:r>
                  <a:rPr lang="en-IN" sz="2400" i="1" dirty="0" smtClean="0">
                    <a:solidFill>
                      <a:schemeClr val="tx1"/>
                    </a:solidFill>
                    <a:latin typeface="+mj-lt"/>
                  </a:rPr>
                  <a:t>A did not happen and B did not happen i.e. neither happened</a:t>
                </a:r>
                <a:r>
                  <a:rPr lang="en-IN" sz="2400" dirty="0" smtClean="0">
                    <a:solidFill>
                      <a:schemeClr val="tx1"/>
                    </a:solidFill>
                    <a:latin typeface="+mj-lt"/>
                  </a:rPr>
                  <a:t>”</a:t>
                </a:r>
                <a:endParaRPr lang="en-IN" sz="2400" dirty="0">
                  <a:solidFill>
                    <a:schemeClr val="tx1"/>
                  </a:solidFill>
                  <a:latin typeface="+mj-lt"/>
                </a:endParaRPr>
              </a:p>
            </p:txBody>
          </p:sp>
        </mc:Choice>
        <mc:Fallback xmlns="">
          <p:sp>
            <p:nvSpPr>
              <p:cNvPr id="6" name="Rectangular Callout 5"/>
              <p:cNvSpPr>
                <a:spLocks noRot="1" noChangeAspect="1" noMove="1" noResize="1" noEditPoints="1" noAdjustHandles="1" noChangeArrowheads="1" noChangeShapeType="1" noTextEdit="1"/>
              </p:cNvSpPr>
              <p:nvPr/>
            </p:nvSpPr>
            <p:spPr>
              <a:xfrm>
                <a:off x="511956" y="1511159"/>
                <a:ext cx="9586291" cy="1521783"/>
              </a:xfrm>
              <a:prstGeom prst="wedgeRectCallout">
                <a:avLst>
                  <a:gd name="adj1" fmla="val 60180"/>
                  <a:gd name="adj2" fmla="val 16836"/>
                </a:avLst>
              </a:prstGeom>
              <a:blipFill>
                <a:blip r:embed="rId4"/>
                <a:stretch>
                  <a:fillRect t="-3125" b="-8594"/>
                </a:stretch>
              </a:blipFill>
              <a:ln w="38100">
                <a:solidFill>
                  <a:schemeClr val="accent1"/>
                </a:solidFill>
              </a:ln>
            </p:spPr>
            <p:txBody>
              <a:bodyPr/>
              <a:lstStyle/>
              <a:p>
                <a:r>
                  <a:rPr lang="en-IN">
                    <a:noFill/>
                  </a:rPr>
                  <a:t> </a:t>
                </a:r>
              </a:p>
            </p:txBody>
          </p:sp>
        </mc:Fallback>
      </mc:AlternateContent>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5055" y="3695816"/>
            <a:ext cx="1731319" cy="1731319"/>
          </a:xfrm>
          <a:prstGeom prst="rect">
            <a:avLst/>
          </a:prstGeom>
        </p:spPr>
      </p:pic>
      <mc:AlternateContent xmlns:mc="http://schemas.openxmlformats.org/markup-compatibility/2006" xmlns:a14="http://schemas.microsoft.com/office/drawing/2010/main">
        <mc:Choice Requires="a14">
          <p:sp>
            <p:nvSpPr>
              <p:cNvPr id="8" name="Rectangular Callout 7"/>
              <p:cNvSpPr/>
              <p:nvPr/>
            </p:nvSpPr>
            <p:spPr>
              <a:xfrm>
                <a:off x="2325036" y="3331460"/>
                <a:ext cx="9528644" cy="1496502"/>
              </a:xfrm>
              <a:prstGeom prst="wedgeRectCallout">
                <a:avLst>
                  <a:gd name="adj1" fmla="val -63618"/>
                  <a:gd name="adj2" fmla="val 42268"/>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IN" sz="2400" i="1" smtClean="0">
                        <a:solidFill>
                          <a:schemeClr val="tx1"/>
                        </a:solidFill>
                        <a:latin typeface="Cambria Math" panose="02040503050406030204" pitchFamily="18" charset="0"/>
                      </a:rPr>
                      <m:t>¬</m:t>
                    </m:r>
                    <m:d>
                      <m:dPr>
                        <m:ctrlPr>
                          <a:rPr lang="en-IN" sz="2400" i="1">
                            <a:solidFill>
                              <a:schemeClr val="tx1"/>
                            </a:solidFill>
                            <a:latin typeface="Cambria Math" panose="02040503050406030204" pitchFamily="18" charset="0"/>
                          </a:rPr>
                        </m:ctrlPr>
                      </m:dPr>
                      <m:e>
                        <m:r>
                          <a:rPr lang="en-IN" sz="2400" i="1">
                            <a:solidFill>
                              <a:schemeClr val="tx1"/>
                            </a:solidFill>
                            <a:latin typeface="Cambria Math" panose="02040503050406030204" pitchFamily="18" charset="0"/>
                          </a:rPr>
                          <m:t>𝐴</m:t>
                        </m:r>
                        <m:r>
                          <a:rPr lang="en-IN" sz="2400" i="1">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𝐵</m:t>
                        </m:r>
                      </m:e>
                    </m:d>
                    <m:r>
                      <a:rPr lang="en-IN" sz="2400" i="1">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𝐴</m:t>
                    </m:r>
                    <m:r>
                      <a:rPr lang="en-IN" sz="2400" i="1">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𝐵</m:t>
                    </m:r>
                  </m:oMath>
                </a14:m>
                <a:r>
                  <a:rPr lang="en-IN" sz="2400" dirty="0" smtClean="0">
                    <a:solidFill>
                      <a:schemeClr val="tx1"/>
                    </a:solidFill>
                    <a:latin typeface="Calibri Light" panose="020F0302020204030204"/>
                  </a:rPr>
                  <a:t> </a:t>
                </a:r>
                <a:r>
                  <a:rPr lang="en-IN" sz="2400" dirty="0">
                    <a:solidFill>
                      <a:schemeClr val="tx1"/>
                    </a:solidFill>
                    <a:latin typeface="Calibri Light" panose="020F0302020204030204"/>
                  </a:rPr>
                  <a:t>tell us that saying</a:t>
                </a:r>
              </a:p>
              <a:p>
                <a:pPr lvl="0" algn="ctr"/>
                <a:r>
                  <a:rPr lang="en-IN" sz="2400" dirty="0">
                    <a:solidFill>
                      <a:schemeClr val="tx1"/>
                    </a:solidFill>
                    <a:latin typeface="Calibri Light" panose="020F0302020204030204"/>
                  </a:rPr>
                  <a:t>“</a:t>
                </a:r>
                <a:r>
                  <a:rPr lang="en-IN" sz="2400" i="1" dirty="0">
                    <a:solidFill>
                      <a:schemeClr val="tx1"/>
                    </a:solidFill>
                    <a:latin typeface="Calibri Light" panose="020F0302020204030204"/>
                  </a:rPr>
                  <a:t>It is not the case that </a:t>
                </a:r>
                <a:r>
                  <a:rPr lang="en-IN" sz="2400" i="1" dirty="0" smtClean="0">
                    <a:solidFill>
                      <a:schemeClr val="tx1"/>
                    </a:solidFill>
                    <a:latin typeface="Calibri Light" panose="020F0302020204030204"/>
                  </a:rPr>
                  <a:t>both A and </a:t>
                </a:r>
                <a:r>
                  <a:rPr lang="en-IN" sz="2400" i="1" dirty="0">
                    <a:solidFill>
                      <a:schemeClr val="tx1"/>
                    </a:solidFill>
                    <a:latin typeface="Calibri Light" panose="020F0302020204030204"/>
                  </a:rPr>
                  <a:t>B </a:t>
                </a:r>
                <a:r>
                  <a:rPr lang="en-IN" sz="2400" i="1" dirty="0" smtClean="0">
                    <a:solidFill>
                      <a:schemeClr val="tx1"/>
                    </a:solidFill>
                    <a:latin typeface="Calibri Light" panose="020F0302020204030204"/>
                  </a:rPr>
                  <a:t>happened</a:t>
                </a:r>
                <a:r>
                  <a:rPr lang="en-IN" sz="2400" dirty="0" smtClean="0">
                    <a:solidFill>
                      <a:schemeClr val="tx1"/>
                    </a:solidFill>
                    <a:latin typeface="Calibri Light" panose="020F0302020204030204"/>
                  </a:rPr>
                  <a:t>”</a:t>
                </a:r>
                <a:endParaRPr lang="en-IN" sz="2400" dirty="0">
                  <a:solidFill>
                    <a:schemeClr val="tx1"/>
                  </a:solidFill>
                  <a:latin typeface="Calibri Light" panose="020F0302020204030204"/>
                </a:endParaRPr>
              </a:p>
              <a:p>
                <a:pPr lvl="0" algn="ctr"/>
                <a:r>
                  <a:rPr lang="en-IN" sz="2400" dirty="0">
                    <a:solidFill>
                      <a:schemeClr val="tx1"/>
                    </a:solidFill>
                    <a:latin typeface="Calibri Light" panose="020F0302020204030204"/>
                  </a:rPr>
                  <a:t>is just </a:t>
                </a:r>
                <a:r>
                  <a:rPr lang="en-IN" sz="2400" dirty="0" smtClean="0">
                    <a:solidFill>
                      <a:schemeClr val="tx1"/>
                    </a:solidFill>
                    <a:latin typeface="Calibri Light" panose="020F0302020204030204"/>
                  </a:rPr>
                  <a:t>another way </a:t>
                </a:r>
                <a:r>
                  <a:rPr lang="en-IN" sz="2400" dirty="0">
                    <a:solidFill>
                      <a:schemeClr val="tx1"/>
                    </a:solidFill>
                    <a:latin typeface="Calibri Light" panose="020F0302020204030204"/>
                  </a:rPr>
                  <a:t>of saying</a:t>
                </a:r>
              </a:p>
              <a:p>
                <a:pPr lvl="0" algn="ctr"/>
                <a:r>
                  <a:rPr lang="en-IN" sz="2400" dirty="0" smtClean="0">
                    <a:solidFill>
                      <a:schemeClr val="tx1"/>
                    </a:solidFill>
                    <a:latin typeface="Calibri Light" panose="020F0302020204030204"/>
                  </a:rPr>
                  <a:t>“Either </a:t>
                </a:r>
                <a:r>
                  <a:rPr lang="en-IN" sz="2400" i="1" dirty="0" smtClean="0">
                    <a:solidFill>
                      <a:schemeClr val="tx1"/>
                    </a:solidFill>
                    <a:latin typeface="Calibri Light" panose="020F0302020204030204"/>
                  </a:rPr>
                  <a:t>A </a:t>
                </a:r>
                <a:r>
                  <a:rPr lang="en-IN" sz="2400" i="1" dirty="0">
                    <a:solidFill>
                      <a:schemeClr val="tx1"/>
                    </a:solidFill>
                    <a:latin typeface="Calibri Light" panose="020F0302020204030204"/>
                  </a:rPr>
                  <a:t>did not happen </a:t>
                </a:r>
                <a:r>
                  <a:rPr lang="en-IN" sz="2400" i="1" dirty="0" smtClean="0">
                    <a:solidFill>
                      <a:schemeClr val="tx1"/>
                    </a:solidFill>
                    <a:latin typeface="Calibri Light" panose="020F0302020204030204"/>
                  </a:rPr>
                  <a:t>or </a:t>
                </a:r>
                <a:r>
                  <a:rPr lang="en-IN" sz="2400" i="1" dirty="0">
                    <a:solidFill>
                      <a:schemeClr val="tx1"/>
                    </a:solidFill>
                    <a:latin typeface="Calibri Light" panose="020F0302020204030204"/>
                  </a:rPr>
                  <a:t>B did not happen </a:t>
                </a:r>
                <a:r>
                  <a:rPr lang="en-IN" sz="2400" i="1" dirty="0" smtClean="0">
                    <a:solidFill>
                      <a:schemeClr val="tx1"/>
                    </a:solidFill>
                    <a:latin typeface="Calibri Light" panose="020F0302020204030204"/>
                  </a:rPr>
                  <a:t>or both did not happen</a:t>
                </a:r>
                <a:r>
                  <a:rPr lang="en-IN" sz="2400" dirty="0" smtClean="0">
                    <a:solidFill>
                      <a:schemeClr val="tx1"/>
                    </a:solidFill>
                    <a:latin typeface="Calibri Light" panose="020F0302020204030204"/>
                  </a:rPr>
                  <a:t>”</a:t>
                </a:r>
                <a:endParaRPr lang="en-IN" sz="2400" dirty="0">
                  <a:solidFill>
                    <a:schemeClr val="tx1"/>
                  </a:solidFill>
                  <a:latin typeface="Calibri Light" panose="020F0302020204030204"/>
                </a:endParaRPr>
              </a:p>
            </p:txBody>
          </p:sp>
        </mc:Choice>
        <mc:Fallback xmlns="">
          <p:sp>
            <p:nvSpPr>
              <p:cNvPr id="8" name="Rectangular Callout 7"/>
              <p:cNvSpPr>
                <a:spLocks noRot="1" noChangeAspect="1" noMove="1" noResize="1" noEditPoints="1" noAdjustHandles="1" noChangeArrowheads="1" noChangeShapeType="1" noTextEdit="1"/>
              </p:cNvSpPr>
              <p:nvPr/>
            </p:nvSpPr>
            <p:spPr>
              <a:xfrm>
                <a:off x="2325036" y="3331460"/>
                <a:ext cx="9528644" cy="1496502"/>
              </a:xfrm>
              <a:prstGeom prst="wedgeRectCallout">
                <a:avLst>
                  <a:gd name="adj1" fmla="val -63618"/>
                  <a:gd name="adj2" fmla="val 42268"/>
                </a:avLst>
              </a:prstGeom>
              <a:blipFill>
                <a:blip r:embed="rId6"/>
                <a:stretch>
                  <a:fillRect t="-3571" b="-9921"/>
                </a:stretch>
              </a:blipFill>
              <a:ln w="38100">
                <a:solidFill>
                  <a:schemeClr val="accent1"/>
                </a:solidFill>
              </a:ln>
            </p:spPr>
            <p:txBody>
              <a:bodyPr/>
              <a:lstStyle/>
              <a:p>
                <a:r>
                  <a:rPr lang="en-IN">
                    <a:noFill/>
                  </a:rPr>
                  <a:t> </a:t>
                </a:r>
              </a:p>
            </p:txBody>
          </p:sp>
        </mc:Fallback>
      </mc:AlternateContent>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60099" y="5126101"/>
            <a:ext cx="1731899" cy="1731899"/>
          </a:xfrm>
          <a:prstGeom prst="rect">
            <a:avLst/>
          </a:prstGeom>
        </p:spPr>
      </p:pic>
      <mc:AlternateContent xmlns:mc="http://schemas.openxmlformats.org/markup-compatibility/2006" xmlns:a14="http://schemas.microsoft.com/office/drawing/2010/main">
        <mc:Choice Requires="a14">
          <p:sp>
            <p:nvSpPr>
              <p:cNvPr id="12" name="Rectangular Callout 11"/>
              <p:cNvSpPr/>
              <p:nvPr/>
            </p:nvSpPr>
            <p:spPr>
              <a:xfrm>
                <a:off x="3124710" y="5126101"/>
                <a:ext cx="7232141" cy="1335679"/>
              </a:xfrm>
              <a:prstGeom prst="wedgeRectCallout">
                <a:avLst>
                  <a:gd name="adj1" fmla="val 57481"/>
                  <a:gd name="adj2" fmla="val 37174"/>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This means we can be more creative in defining events, e.g. </a:t>
                </a:r>
                <a14:m>
                  <m:oMath xmlns:m="http://schemas.openxmlformats.org/officeDocument/2006/math">
                    <m:d>
                      <m:dPr>
                        <m:begChr m:val="{"/>
                        <m:endChr m:val="}"/>
                        <m:ctrlPr>
                          <a:rPr lang="en-IN" sz="2400" i="1">
                            <a:solidFill>
                              <a:schemeClr val="tx1"/>
                            </a:solidFill>
                            <a:latin typeface="Cambria Math" panose="02040503050406030204" pitchFamily="18" charset="0"/>
                          </a:rPr>
                        </m:ctrlPr>
                      </m:dPr>
                      <m:e>
                        <m:r>
                          <a:rPr lang="en-IN" sz="2400" i="1">
                            <a:solidFill>
                              <a:schemeClr val="tx1"/>
                            </a:solidFill>
                            <a:latin typeface="Cambria Math" panose="02040503050406030204" pitchFamily="18" charset="0"/>
                          </a:rPr>
                          <m:t>𝑋</m:t>
                        </m:r>
                        <m:r>
                          <a:rPr lang="en-IN" sz="2400" i="1">
                            <a:solidFill>
                              <a:schemeClr val="tx1"/>
                            </a:solidFill>
                            <a:latin typeface="Cambria Math" panose="02040503050406030204" pitchFamily="18" charset="0"/>
                          </a:rPr>
                          <m:t>≤</m:t>
                        </m:r>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𝑥</m:t>
                            </m:r>
                          </m:e>
                          <m:sub>
                            <m:r>
                              <a:rPr lang="en-IN" sz="2400" i="1">
                                <a:solidFill>
                                  <a:schemeClr val="tx1"/>
                                </a:solidFill>
                                <a:latin typeface="Cambria Math" panose="02040503050406030204" pitchFamily="18" charset="0"/>
                              </a:rPr>
                              <m:t>0</m:t>
                            </m:r>
                          </m:sub>
                        </m:sSub>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𝑋</m:t>
                        </m:r>
                        <m:r>
                          <a:rPr lang="en-IN" sz="2400" b="0" i="1" smtClean="0">
                            <a:solidFill>
                              <a:schemeClr val="tx1"/>
                            </a:solidFill>
                            <a:latin typeface="Cambria Math" panose="02040503050406030204" pitchFamily="18" charset="0"/>
                          </a:rPr>
                          <m:t>≥</m:t>
                        </m:r>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𝑥</m:t>
                            </m:r>
                          </m:e>
                          <m:sub>
                            <m:r>
                              <a:rPr lang="en-IN" sz="2400" b="0" i="1" smtClean="0">
                                <a:solidFill>
                                  <a:schemeClr val="tx1"/>
                                </a:solidFill>
                                <a:latin typeface="Cambria Math" panose="02040503050406030204" pitchFamily="18" charset="0"/>
                              </a:rPr>
                              <m:t>1</m:t>
                            </m:r>
                          </m:sub>
                        </m:sSub>
                      </m:e>
                    </m:d>
                  </m:oMath>
                </a14:m>
                <a:r>
                  <a:rPr lang="en-US" sz="2400" i="1" dirty="0" smtClean="0">
                    <a:solidFill>
                      <a:schemeClr val="tx1"/>
                    </a:solidFill>
                    <a:latin typeface="+mj-lt"/>
                  </a:rPr>
                  <a:t> (also written as </a:t>
                </a:r>
                <a14:m>
                  <m:oMath xmlns:m="http://schemas.openxmlformats.org/officeDocument/2006/math">
                    <m:d>
                      <m:dPr>
                        <m:begChr m:val="{"/>
                        <m:endChr m:val="}"/>
                        <m:ctrlPr>
                          <a:rPr lang="en-IN" sz="2400" i="1">
                            <a:solidFill>
                              <a:schemeClr val="tx1"/>
                            </a:solidFill>
                            <a:latin typeface="Cambria Math" panose="02040503050406030204" pitchFamily="18" charset="0"/>
                          </a:rPr>
                        </m:ctrlPr>
                      </m:dPr>
                      <m:e>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𝑥</m:t>
                            </m:r>
                          </m:e>
                          <m:sub>
                            <m:r>
                              <a:rPr lang="en-IN" sz="2400" b="0" i="1" smtClean="0">
                                <a:solidFill>
                                  <a:schemeClr val="tx1"/>
                                </a:solidFill>
                                <a:latin typeface="Cambria Math" panose="02040503050406030204" pitchFamily="18" charset="0"/>
                              </a:rPr>
                              <m:t>1</m:t>
                            </m:r>
                          </m:sub>
                        </m:sSub>
                        <m:r>
                          <a:rPr lang="en-IN" sz="2400" b="0" i="1" smtClean="0">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𝑋</m:t>
                        </m:r>
                        <m:r>
                          <a:rPr lang="en-IN" sz="2400" i="1">
                            <a:solidFill>
                              <a:schemeClr val="tx1"/>
                            </a:solidFill>
                            <a:latin typeface="Cambria Math" panose="02040503050406030204" pitchFamily="18" charset="0"/>
                          </a:rPr>
                          <m:t>≤</m:t>
                        </m:r>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𝑥</m:t>
                            </m:r>
                          </m:e>
                          <m:sub>
                            <m:r>
                              <a:rPr lang="en-IN" sz="2400" i="1">
                                <a:solidFill>
                                  <a:schemeClr val="tx1"/>
                                </a:solidFill>
                                <a:latin typeface="Cambria Math" panose="02040503050406030204" pitchFamily="18" charset="0"/>
                              </a:rPr>
                              <m:t>0</m:t>
                            </m:r>
                          </m:sub>
                        </m:sSub>
                      </m:e>
                    </m:d>
                  </m:oMath>
                </a14:m>
                <a:r>
                  <a:rPr lang="en-US" sz="2400" i="1" dirty="0" smtClean="0">
                    <a:solidFill>
                      <a:schemeClr val="tx1"/>
                    </a:solidFill>
                    <a:latin typeface="+mj-lt"/>
                  </a:rPr>
                  <a:t>) or else </a:t>
                </a:r>
                <a14:m>
                  <m:oMath xmlns:m="http://schemas.openxmlformats.org/officeDocument/2006/math">
                    <m:d>
                      <m:dPr>
                        <m:begChr m:val="{"/>
                        <m:endChr m:val="}"/>
                        <m:ctrlPr>
                          <a:rPr lang="en-IN" sz="2400" i="1">
                            <a:solidFill>
                              <a:schemeClr val="tx1"/>
                            </a:solidFill>
                            <a:latin typeface="Cambria Math" panose="02040503050406030204" pitchFamily="18" charset="0"/>
                          </a:rPr>
                        </m:ctrlPr>
                      </m:dPr>
                      <m:e>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𝑥</m:t>
                            </m:r>
                          </m:e>
                          <m:sub>
                            <m:r>
                              <a:rPr lang="en-IN" sz="2400" i="1">
                                <a:solidFill>
                                  <a:schemeClr val="tx1"/>
                                </a:solidFill>
                                <a:latin typeface="Cambria Math" panose="02040503050406030204" pitchFamily="18" charset="0"/>
                              </a:rPr>
                              <m:t>1</m:t>
                            </m:r>
                          </m:sub>
                        </m:sSub>
                        <m:r>
                          <a:rPr lang="en-IN" sz="2400" i="1">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𝑋</m:t>
                        </m:r>
                        <m:r>
                          <a:rPr lang="en-IN" sz="2400" i="1">
                            <a:solidFill>
                              <a:schemeClr val="tx1"/>
                            </a:solidFill>
                            <a:latin typeface="Cambria Math" panose="02040503050406030204" pitchFamily="18" charset="0"/>
                          </a:rPr>
                          <m:t>≤</m:t>
                        </m:r>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𝑥</m:t>
                            </m:r>
                          </m:e>
                          <m:sub>
                            <m:r>
                              <a:rPr lang="en-IN" sz="2400" i="1">
                                <a:solidFill>
                                  <a:schemeClr val="tx1"/>
                                </a:solidFill>
                                <a:latin typeface="Cambria Math" panose="02040503050406030204" pitchFamily="18" charset="0"/>
                              </a:rPr>
                              <m:t>0</m:t>
                            </m:r>
                          </m:sub>
                        </m:sSub>
                      </m:e>
                    </m:d>
                    <m:r>
                      <a:rPr lang="en-IN" sz="2400" b="0" i="1" smtClean="0">
                        <a:solidFill>
                          <a:schemeClr val="tx1"/>
                        </a:solidFill>
                        <a:latin typeface="Cambria Math" panose="02040503050406030204" pitchFamily="18" charset="0"/>
                      </a:rPr>
                      <m:t>∨</m:t>
                    </m:r>
                    <m:d>
                      <m:dPr>
                        <m:begChr m:val="{"/>
                        <m:endChr m:val="}"/>
                        <m:ctrlPr>
                          <a:rPr lang="en-IN" sz="2400" b="0" i="1" smtClean="0">
                            <a:solidFill>
                              <a:schemeClr val="tx1"/>
                            </a:solidFill>
                            <a:latin typeface="Cambria Math" panose="02040503050406030204" pitchFamily="18" charset="0"/>
                          </a:rPr>
                        </m:ctrlPr>
                      </m:dPr>
                      <m:e>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𝑥</m:t>
                            </m:r>
                          </m:e>
                          <m:sub>
                            <m:r>
                              <a:rPr lang="en-IN" sz="2400" b="0" i="1" smtClean="0">
                                <a:solidFill>
                                  <a:schemeClr val="tx1"/>
                                </a:solidFill>
                                <a:latin typeface="Cambria Math" panose="02040503050406030204" pitchFamily="18" charset="0"/>
                              </a:rPr>
                              <m:t>3</m:t>
                            </m:r>
                          </m:sub>
                        </m:sSub>
                        <m:r>
                          <a:rPr lang="en-IN" sz="2400" i="1">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𝑋</m:t>
                        </m:r>
                        <m:r>
                          <a:rPr lang="en-IN" sz="2400" i="1">
                            <a:solidFill>
                              <a:schemeClr val="tx1"/>
                            </a:solidFill>
                            <a:latin typeface="Cambria Math" panose="02040503050406030204" pitchFamily="18" charset="0"/>
                          </a:rPr>
                          <m:t>≤</m:t>
                        </m:r>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𝑥</m:t>
                            </m:r>
                          </m:e>
                          <m:sub>
                            <m:r>
                              <a:rPr lang="en-IN" sz="2400" b="0" i="1" smtClean="0">
                                <a:solidFill>
                                  <a:schemeClr val="tx1"/>
                                </a:solidFill>
                                <a:latin typeface="Cambria Math" panose="02040503050406030204" pitchFamily="18" charset="0"/>
                              </a:rPr>
                              <m:t>2</m:t>
                            </m:r>
                          </m:sub>
                        </m:sSub>
                      </m:e>
                    </m:d>
                  </m:oMath>
                </a14:m>
                <a:r>
                  <a:rPr lang="en-US" sz="2400" i="1" dirty="0" smtClean="0">
                    <a:solidFill>
                      <a:schemeClr val="tx1"/>
                    </a:solidFill>
                    <a:latin typeface="+mj-lt"/>
                  </a:rPr>
                  <a:t> </a:t>
                </a:r>
                <a:endParaRPr lang="en-US" sz="2400" i="1" dirty="0">
                  <a:solidFill>
                    <a:schemeClr val="tx1"/>
                  </a:solidFill>
                  <a:latin typeface="+mj-lt"/>
                </a:endParaRPr>
              </a:p>
            </p:txBody>
          </p:sp>
        </mc:Choice>
        <mc:Fallback xmlns="">
          <p:sp>
            <p:nvSpPr>
              <p:cNvPr id="12" name="Rectangular Callout 11"/>
              <p:cNvSpPr>
                <a:spLocks noRot="1" noChangeAspect="1" noMove="1" noResize="1" noEditPoints="1" noAdjustHandles="1" noChangeArrowheads="1" noChangeShapeType="1" noTextEdit="1"/>
              </p:cNvSpPr>
              <p:nvPr/>
            </p:nvSpPr>
            <p:spPr>
              <a:xfrm>
                <a:off x="3124710" y="5126101"/>
                <a:ext cx="7232141" cy="1335679"/>
              </a:xfrm>
              <a:prstGeom prst="wedgeRectCallout">
                <a:avLst>
                  <a:gd name="adj1" fmla="val 57481"/>
                  <a:gd name="adj2" fmla="val 37174"/>
                </a:avLst>
              </a:prstGeom>
              <a:blipFill>
                <a:blip r:embed="rId8"/>
                <a:stretch>
                  <a:fillRect b="-3556"/>
                </a:stretch>
              </a:blipFill>
              <a:ln w="38100">
                <a:solidFill>
                  <a:schemeClr val="accent1"/>
                </a:solidFill>
              </a:ln>
            </p:spPr>
            <p:txBody>
              <a:bodyPr/>
              <a:lstStyle/>
              <a:p>
                <a:r>
                  <a:rPr lang="en-IN">
                    <a:noFill/>
                  </a:rPr>
                  <a:t> </a:t>
                </a:r>
              </a:p>
            </p:txBody>
          </p:sp>
        </mc:Fallback>
      </mc:AlternateContent>
      <p:grpSp>
        <p:nvGrpSpPr>
          <p:cNvPr id="20" name="Group 19"/>
          <p:cNvGrpSpPr/>
          <p:nvPr/>
        </p:nvGrpSpPr>
        <p:grpSpPr>
          <a:xfrm>
            <a:off x="10609776" y="36191"/>
            <a:ext cx="1468606" cy="1238929"/>
            <a:chOff x="12383748" y="1219011"/>
            <a:chExt cx="1862104" cy="1570887"/>
          </a:xfrm>
        </p:grpSpPr>
        <p:sp>
          <p:nvSpPr>
            <p:cNvPr id="21" name="Freeform 20"/>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Freeform 21"/>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Freeform 22"/>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6" name="Rectangular Callout 25"/>
          <p:cNvSpPr/>
          <p:nvPr/>
        </p:nvSpPr>
        <p:spPr>
          <a:xfrm>
            <a:off x="5208998" y="59808"/>
            <a:ext cx="5033627" cy="1086649"/>
          </a:xfrm>
          <a:prstGeom prst="wedgeRectCallout">
            <a:avLst>
              <a:gd name="adj1" fmla="val 63247"/>
              <a:gd name="adj2" fmla="val 4152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The term </a:t>
            </a:r>
            <a:r>
              <a:rPr lang="en-IN" sz="2400" i="1" dirty="0" smtClean="0">
                <a:solidFill>
                  <a:schemeClr val="tx1"/>
                </a:solidFill>
                <a:latin typeface="+mj-lt"/>
              </a:rPr>
              <a:t>calculus</a:t>
            </a:r>
            <a:r>
              <a:rPr lang="en-IN" sz="2400" dirty="0" smtClean="0">
                <a:solidFill>
                  <a:schemeClr val="tx1"/>
                </a:solidFill>
                <a:latin typeface="+mj-lt"/>
              </a:rPr>
              <a:t> in general, means a system of rules – it does not necessarily mean differentiation or integration </a:t>
            </a:r>
            <a:r>
              <a:rPr lang="en-IN" sz="2400" dirty="0" smtClean="0">
                <a:solidFill>
                  <a:schemeClr val="tx1"/>
                </a:solidFill>
                <a:latin typeface="+mj-lt"/>
                <a:sym typeface="Wingdings" panose="05000000000000000000" pitchFamily="2" charset="2"/>
              </a:rPr>
              <a:t></a:t>
            </a:r>
            <a:endParaRPr lang="en-US" sz="2400" dirty="0">
              <a:solidFill>
                <a:schemeClr val="tx1"/>
              </a:solidFill>
              <a:latin typeface="+mj-lt"/>
            </a:endParaRPr>
          </a:p>
        </p:txBody>
      </p:sp>
    </p:spTree>
    <p:extLst>
      <p:ext uri="{BB962C8B-B14F-4D97-AF65-F5344CB8AC3E}">
        <p14:creationId xmlns:p14="http://schemas.microsoft.com/office/powerpoint/2010/main" val="3145283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par>
                          <p:cTn id="7" fill="hold">
                            <p:stCondLst>
                              <p:cond delay="0"/>
                            </p:stCondLst>
                            <p:childTnLst>
                              <p:par>
                                <p:cTn id="8" presetID="22" presetClass="entr" presetSubtype="2" fill="hold" grpId="0" nodeType="after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right)">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par>
                          <p:cTn id="51" fill="hold">
                            <p:stCondLst>
                              <p:cond delay="0"/>
                            </p:stCondLst>
                            <p:childTnLst>
                              <p:par>
                                <p:cTn id="52" presetID="22" presetClass="entr" presetSubtype="2" fill="hold" grpId="0" nodeType="after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wipe(right)">
                                      <p:cBhvr>
                                        <p:cTn id="54" dur="500"/>
                                        <p:tgtEl>
                                          <p:spTgt spid="6"/>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gtEl>
                                        <p:attrNameLst>
                                          <p:attrName>style.visibility</p:attrName>
                                        </p:attrNameLst>
                                      </p:cBhvr>
                                      <p:to>
                                        <p:strVal val="visible"/>
                                      </p:to>
                                    </p:set>
                                  </p:childTnLst>
                                </p:cTn>
                              </p:par>
                            </p:childTnLst>
                          </p:cTn>
                        </p:par>
                        <p:par>
                          <p:cTn id="59" fill="hold">
                            <p:stCondLst>
                              <p:cond delay="0"/>
                            </p:stCondLst>
                            <p:childTnLst>
                              <p:par>
                                <p:cTn id="60" presetID="22" presetClass="entr" presetSubtype="8" fill="hold" grpId="0" nodeType="after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wipe(left)">
                                      <p:cBhvr>
                                        <p:cTn id="62" dur="500"/>
                                        <p:tgtEl>
                                          <p:spTgt spid="8"/>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1"/>
                                        </p:tgtEl>
                                        <p:attrNameLst>
                                          <p:attrName>style.visibility</p:attrName>
                                        </p:attrNameLst>
                                      </p:cBhvr>
                                      <p:to>
                                        <p:strVal val="visible"/>
                                      </p:to>
                                    </p:set>
                                  </p:childTnLst>
                                </p:cTn>
                              </p:par>
                            </p:childTnLst>
                          </p:cTn>
                        </p:par>
                        <p:par>
                          <p:cTn id="67" fill="hold">
                            <p:stCondLst>
                              <p:cond delay="0"/>
                            </p:stCondLst>
                            <p:childTnLst>
                              <p:par>
                                <p:cTn id="68" presetID="22" presetClass="entr" presetSubtype="2" fill="hold" grpId="0" nodeType="afterEffect">
                                  <p:stCondLst>
                                    <p:cond delay="0"/>
                                  </p:stCondLst>
                                  <p:childTnLst>
                                    <p:set>
                                      <p:cBhvr>
                                        <p:cTn id="69" dur="1" fill="hold">
                                          <p:stCondLst>
                                            <p:cond delay="0"/>
                                          </p:stCondLst>
                                        </p:cTn>
                                        <p:tgtEl>
                                          <p:spTgt spid="12"/>
                                        </p:tgtEl>
                                        <p:attrNameLst>
                                          <p:attrName>style.visibility</p:attrName>
                                        </p:attrNameLst>
                                      </p:cBhvr>
                                      <p:to>
                                        <p:strVal val="visible"/>
                                      </p:to>
                                    </p:set>
                                    <p:animEffect transition="in" filter="wipe(right)">
                                      <p:cBhvr>
                                        <p:cTn id="7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P spid="8" grpId="0" animBg="1"/>
      <p:bldP spid="12" grpId="0" animBg="1"/>
      <p:bldP spid="26" grpId="0" uiExpan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Event Calculus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746376"/>
              </a:xfrm>
            </p:spPr>
            <p:txBody>
              <a:bodyPr>
                <a:normAutofit/>
              </a:bodyPr>
              <a:lstStyle/>
              <a:p>
                <a:r>
                  <a:rPr lang="en-IN" dirty="0" smtClean="0"/>
                  <a:t>Example: let </a:t>
                </a:r>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r>
                          <a:rPr lang="en-IN" b="0" i="1" smtClean="0">
                            <a:latin typeface="Cambria Math" panose="02040503050406030204" pitchFamily="18" charset="0"/>
                          </a:rPr>
                          <m:t>=2</m:t>
                        </m:r>
                      </m:e>
                    </m:d>
                    <m:r>
                      <a:rPr lang="en-IN" b="0" i="1" smtClean="0">
                        <a:latin typeface="Cambria Math" panose="02040503050406030204" pitchFamily="18" charset="0"/>
                      </a:rPr>
                      <m:t>,</m:t>
                    </m:r>
                    <m:r>
                      <a:rPr lang="en-IN" b="0" i="1" smtClean="0">
                        <a:latin typeface="Cambria Math" panose="02040503050406030204" pitchFamily="18" charset="0"/>
                      </a:rPr>
                      <m:t>𝐵</m:t>
                    </m:r>
                    <m:r>
                      <a:rPr lang="en-IN" b="0" i="1" smtClean="0">
                        <a:latin typeface="Cambria Math" panose="02040503050406030204" pitchFamily="18" charset="0"/>
                      </a:rPr>
                      <m:t>≡{</m:t>
                    </m:r>
                    <m:r>
                      <a:rPr lang="en-IN" b="0" i="1" smtClean="0">
                        <a:latin typeface="Cambria Math" panose="02040503050406030204" pitchFamily="18" charset="0"/>
                      </a:rPr>
                      <m:t>𝑌</m:t>
                    </m:r>
                    <m:r>
                      <a:rPr lang="en-IN" b="0" i="1" smtClean="0">
                        <a:latin typeface="Cambria Math" panose="02040503050406030204" pitchFamily="18" charset="0"/>
                      </a:rPr>
                      <m:t>=1}</m:t>
                    </m:r>
                  </m:oMath>
                </a14:m>
                <a:r>
                  <a:rPr lang="en-IN" dirty="0" smtClean="0"/>
                  <a:t> be events</a:t>
                </a:r>
              </a:p>
              <a:p>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𝐴</m:t>
                    </m:r>
                  </m:oMath>
                </a14:m>
                <a:r>
                  <a:rPr lang="en-IN" dirty="0" smtClean="0"/>
                  <a:t> is also an event (number on ball is something other than 2) </a:t>
                </a:r>
              </a:p>
              <a:p>
                <a14:m>
                  <m:oMath xmlns:m="http://schemas.openxmlformats.org/officeDocument/2006/math">
                    <m:r>
                      <a:rPr lang="en-IN">
                        <a:latin typeface="Cambria Math" panose="02040503050406030204" pitchFamily="18" charset="0"/>
                      </a:rPr>
                      <m:t>¬</m:t>
                    </m:r>
                    <m:r>
                      <a:rPr lang="en-IN" b="0" i="1" smtClean="0">
                        <a:latin typeface="Cambria Math" panose="02040503050406030204" pitchFamily="18" charset="0"/>
                      </a:rPr>
                      <m:t>𝐵</m:t>
                    </m:r>
                  </m:oMath>
                </a14:m>
                <a:r>
                  <a:rPr lang="en-IN" dirty="0" smtClean="0"/>
                  <a:t> is also an event (the colour of the ball is something other than red)</a:t>
                </a:r>
              </a:p>
              <a:p>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𝐵</m:t>
                    </m:r>
                  </m:oMath>
                </a14:m>
                <a:r>
                  <a:rPr lang="en-IN" dirty="0" smtClean="0"/>
                  <a:t> is also an event (either I have a red ball or a ball with number 2 written on it or else a red ball with number 2 written on it)</a:t>
                </a:r>
              </a:p>
              <a:p>
                <a14:m>
                  <m:oMath xmlns:m="http://schemas.openxmlformats.org/officeDocument/2006/math">
                    <m:r>
                      <a:rPr lang="en-IN" i="1">
                        <a:latin typeface="Cambria Math" panose="02040503050406030204" pitchFamily="18" charset="0"/>
                      </a:rPr>
                      <m:t>𝐴</m:t>
                    </m:r>
                    <m:r>
                      <a:rPr lang="en-IN" b="0" i="1" smtClean="0">
                        <a:latin typeface="Cambria Math" panose="02040503050406030204" pitchFamily="18" charset="0"/>
                      </a:rPr>
                      <m:t>∩</m:t>
                    </m:r>
                    <m:r>
                      <a:rPr lang="en-IN" i="1">
                        <a:latin typeface="Cambria Math" panose="02040503050406030204" pitchFamily="18" charset="0"/>
                      </a:rPr>
                      <m:t>𝐵</m:t>
                    </m:r>
                  </m:oMath>
                </a14:m>
                <a:r>
                  <a:rPr lang="en-IN" dirty="0"/>
                  <a:t> is also an </a:t>
                </a:r>
                <a:r>
                  <a:rPr lang="en-IN" dirty="0" smtClean="0"/>
                  <a:t>event (I have a red ball and the number on it is 2)</a:t>
                </a:r>
                <a:endParaRPr lang="en-IN" dirty="0"/>
              </a:p>
              <a:p>
                <a:r>
                  <a:rPr lang="en-IN" b="1" dirty="0" smtClean="0"/>
                  <a:t>De Morgan’s Laws</a:t>
                </a:r>
                <a:r>
                  <a:rPr lang="en-IN" dirty="0" smtClean="0"/>
                  <a:t>: for any two events </a:t>
                </a:r>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𝐵</m:t>
                    </m:r>
                  </m:oMath>
                </a14:m>
                <a:r>
                  <a:rPr lang="en-IN" dirty="0" smtClean="0"/>
                  <a:t>, we must have</a:t>
                </a:r>
              </a:p>
              <a:p>
                <a14:m>
                  <m:oMath xmlns:m="http://schemas.openxmlformats.org/officeDocument/2006/math">
                    <m:r>
                      <a:rPr lang="en-IN" b="0" i="1" smtClean="0">
                        <a:latin typeface="Cambria Math" panose="02040503050406030204" pitchFamily="18" charset="0"/>
                      </a:rPr>
                      <m:t>¬</m:t>
                    </m:r>
                    <m:d>
                      <m:dPr>
                        <m:ctrlPr>
                          <a:rPr lang="en-IN" b="0" i="1" smtClean="0">
                            <a:latin typeface="Cambria Math" panose="02040503050406030204" pitchFamily="18" charset="0"/>
                          </a:rPr>
                        </m:ctrlPr>
                      </m:dPr>
                      <m:e>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𝐵</m:t>
                        </m:r>
                      </m:e>
                    </m:d>
                    <m:r>
                      <a:rPr lang="en-IN" b="0" i="1" smtClean="0">
                        <a:latin typeface="Cambria Math" panose="02040503050406030204" pitchFamily="18" charset="0"/>
                      </a:rPr>
                      <m:t>=¬</m:t>
                    </m:r>
                    <m:r>
                      <m:rPr>
                        <m:sty m:val="p"/>
                      </m:rPr>
                      <a:rPr lang="en-IN" b="0" i="1" smtClean="0">
                        <a:latin typeface="Cambria Math" panose="02040503050406030204" pitchFamily="18" charset="0"/>
                      </a:rPr>
                      <m:t>A</m:t>
                    </m:r>
                    <m:r>
                      <a:rPr lang="en-IN" b="0" i="1" smtClean="0">
                        <a:latin typeface="Cambria Math" panose="02040503050406030204" pitchFamily="18" charset="0"/>
                      </a:rPr>
                      <m:t>∩¬</m:t>
                    </m:r>
                    <m:r>
                      <a:rPr lang="en-IN" b="0" i="1" smtClean="0">
                        <a:latin typeface="Cambria Math" panose="02040503050406030204" pitchFamily="18" charset="0"/>
                      </a:rPr>
                      <m:t>𝐵</m:t>
                    </m:r>
                  </m:oMath>
                </a14:m>
                <a:r>
                  <a:rPr lang="en-IN" dirty="0" smtClean="0"/>
                  <a:t> as well as </a:t>
                </a:r>
                <a14:m>
                  <m:oMath xmlns:m="http://schemas.openxmlformats.org/officeDocument/2006/math">
                    <m:r>
                      <a:rPr lang="en-IN" b="0" i="1" smtClean="0">
                        <a:latin typeface="Cambria Math" panose="02040503050406030204" pitchFamily="18" charset="0"/>
                      </a:rPr>
                      <m:t>¬</m:t>
                    </m:r>
                    <m:d>
                      <m:dPr>
                        <m:ctrlPr>
                          <a:rPr lang="en-IN" b="0" i="1" smtClean="0">
                            <a:latin typeface="Cambria Math" panose="02040503050406030204" pitchFamily="18" charset="0"/>
                          </a:rPr>
                        </m:ctrlPr>
                      </m:dPr>
                      <m:e>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𝐵</m:t>
                        </m:r>
                      </m:e>
                    </m:d>
                    <m:r>
                      <a:rPr lang="en-IN" b="0" i="1" smtClean="0">
                        <a:latin typeface="Cambria Math" panose="02040503050406030204" pitchFamily="18" charset="0"/>
                      </a:rPr>
                      <m:t>=¬</m:t>
                    </m:r>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𝐵</m:t>
                    </m:r>
                  </m:oMath>
                </a14:m>
                <a:endParaRPr lang="en-IN" dirty="0" smtClean="0"/>
              </a:p>
              <a:p>
                <a:r>
                  <a:rPr lang="en-IN" b="1" dirty="0" smtClean="0"/>
                  <a:t>Caution</a:t>
                </a:r>
                <a:r>
                  <a:rPr lang="en-IN" dirty="0" smtClean="0"/>
                  <a:t>: De Morgan’s Laws </a:t>
                </a:r>
                <a:r>
                  <a:rPr lang="en-IN" b="1" dirty="0" smtClean="0"/>
                  <a:t>always</a:t>
                </a:r>
                <a:r>
                  <a:rPr lang="en-IN" dirty="0" smtClean="0"/>
                  <a:t> hold no matter how we defined the events. They do not require events to be defined on separate </a:t>
                </a:r>
                <a:r>
                  <a:rPr lang="en-IN" dirty="0" err="1" smtClean="0"/>
                  <a:t>r.v.s</a:t>
                </a:r>
                <a:r>
                  <a:rPr lang="en-IN" dirty="0" smtClean="0"/>
                  <a:t> etc.</a:t>
                </a:r>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746376"/>
              </a:xfrm>
              <a:blipFill>
                <a:blip r:embed="rId2"/>
                <a:stretch>
                  <a:fillRect l="-562" t="-2545" r="-358"/>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32</a:t>
            </a:fld>
            <a:endParaRPr lang="en-US"/>
          </a:p>
        </p:txBody>
      </p:sp>
    </p:spTree>
    <p:extLst>
      <p:ext uri="{BB962C8B-B14F-4D97-AF65-F5344CB8AC3E}">
        <p14:creationId xmlns:p14="http://schemas.microsoft.com/office/powerpoint/2010/main" val="252975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Rules of Probability for Complex Events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IN" dirty="0" smtClean="0"/>
                  <a:t>Suppose we know probability of two events </a:t>
                </a:r>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𝐴</m:t>
                        </m:r>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𝐵</m:t>
                        </m:r>
                      </m:e>
                    </m:d>
                  </m:oMath>
                </a14:m>
                <a:endParaRPr lang="en-IN" dirty="0" smtClean="0"/>
              </a:p>
              <a:p>
                <a:r>
                  <a:rPr lang="en-IN" b="1" dirty="0" smtClean="0"/>
                  <a:t>Complement Rule</a:t>
                </a:r>
                <a:r>
                  <a:rPr lang="en-IN" dirty="0" smtClean="0"/>
                  <a:t>: </a:t>
                </a:r>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𝐴</m:t>
                        </m:r>
                      </m:e>
                    </m:d>
                    <m:r>
                      <a:rPr lang="en-IN" b="0" i="1" smtClean="0">
                        <a:latin typeface="Cambria Math" panose="02040503050406030204" pitchFamily="18" charset="0"/>
                        <a:ea typeface="Cambria Math" panose="02040503050406030204" pitchFamily="18" charset="0"/>
                      </a:rPr>
                      <m:t>=1−</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𝐴</m:t>
                        </m:r>
                      </m:e>
                    </m:d>
                  </m:oMath>
                </a14:m>
                <a:endParaRPr lang="en-IN" dirty="0" smtClean="0"/>
              </a:p>
              <a:p>
                <a:r>
                  <a:rPr lang="en-IN" b="1" dirty="0" smtClean="0"/>
                  <a:t>Union Rule</a:t>
                </a:r>
                <a:r>
                  <a:rPr lang="en-IN" dirty="0" smtClean="0"/>
                  <a:t>: </a:t>
                </a:r>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𝐴</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𝐵</m:t>
                        </m:r>
                      </m:e>
                    </m:d>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𝐴</m:t>
                        </m:r>
                      </m:e>
                    </m:d>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𝐵</m:t>
                        </m:r>
                      </m:e>
                    </m:d>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𝐴</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𝐵</m:t>
                        </m:r>
                      </m:e>
                    </m:d>
                  </m:oMath>
                </a14:m>
                <a:endParaRPr lang="en-IN" dirty="0" smtClean="0"/>
              </a:p>
              <a:p>
                <a:pPr lvl="2"/>
                <a:r>
                  <a:rPr lang="en-IN" dirty="0" smtClean="0"/>
                  <a:t>These rules can be proved using a similar proof technique that we used for joint/marginal probability derivations in the last lecture</a:t>
                </a:r>
              </a:p>
              <a:p>
                <a:r>
                  <a:rPr lang="en-IN" dirty="0" smtClean="0"/>
                  <a:t>The above allow us to calculate more interesting probabilities</a:t>
                </a:r>
              </a:p>
              <a:p>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=1∨</m:t>
                        </m:r>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=2</m:t>
                        </m:r>
                      </m:e>
                    </m:d>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=1</m:t>
                        </m:r>
                      </m:e>
                    </m:d>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=2</m:t>
                        </m:r>
                      </m:e>
                    </m:d>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=1∧</m:t>
                        </m:r>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=2</m:t>
                        </m:r>
                      </m:e>
                    </m:d>
                  </m:oMath>
                </a14:m>
                <a:endParaRPr lang="en-IN" dirty="0" smtClean="0"/>
              </a:p>
              <a:p>
                <a:pPr lvl="2"/>
                <a:r>
                  <a:rPr lang="en-IN" dirty="0" smtClean="0"/>
                  <a:t>We used only the marginal and the joint probability distributions</a:t>
                </a:r>
              </a:p>
              <a:p>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1</m:t>
                        </m:r>
                      </m:e>
                    </m:d>
                    <m:r>
                      <a:rPr lang="en-IN" b="0" i="1" smtClean="0">
                        <a:latin typeface="Cambria Math" panose="02040503050406030204" pitchFamily="18" charset="0"/>
                        <a:ea typeface="Cambria Math" panose="02040503050406030204" pitchFamily="18" charset="0"/>
                      </a:rPr>
                      <m:t>=1−</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=1</m:t>
                        </m:r>
                      </m:e>
                    </m:d>
                  </m:oMath>
                </a14:m>
                <a:endParaRPr lang="en-IN" dirty="0" smtClean="0"/>
              </a:p>
              <a:p>
                <a:r>
                  <a:rPr lang="en-IN" dirty="0" smtClean="0"/>
                  <a:t>The above rules hold even for conditional probability</a:t>
                </a: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78" t="-2759" b="-2414"/>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33</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7255" y="357543"/>
            <a:ext cx="1731899" cy="1731899"/>
          </a:xfrm>
          <a:prstGeom prst="rect">
            <a:avLst/>
          </a:prstGeom>
        </p:spPr>
      </p:pic>
      <mc:AlternateContent xmlns:mc="http://schemas.openxmlformats.org/markup-compatibility/2006" xmlns:a14="http://schemas.microsoft.com/office/drawing/2010/main">
        <mc:Choice Requires="a14">
          <p:sp>
            <p:nvSpPr>
              <p:cNvPr id="6" name="Rectangular Callout 5"/>
              <p:cNvSpPr/>
              <p:nvPr/>
            </p:nvSpPr>
            <p:spPr>
              <a:xfrm>
                <a:off x="400692" y="36190"/>
                <a:ext cx="9721091" cy="1335679"/>
              </a:xfrm>
              <a:prstGeom prst="wedgeRectCallout">
                <a:avLst>
                  <a:gd name="adj1" fmla="val 56682"/>
                  <a:gd name="adj2" fmla="val 50145"/>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We can derive an “</a:t>
                </a:r>
                <a:r>
                  <a:rPr lang="en-IN" sz="2400" b="1" dirty="0" smtClean="0">
                    <a:solidFill>
                      <a:schemeClr val="tx1"/>
                    </a:solidFill>
                    <a:latin typeface="+mj-lt"/>
                  </a:rPr>
                  <a:t>intersection rule</a:t>
                </a:r>
                <a:r>
                  <a:rPr lang="en-IN" sz="2400" dirty="0" smtClean="0">
                    <a:solidFill>
                      <a:schemeClr val="tx1"/>
                    </a:solidFill>
                    <a:latin typeface="+mj-lt"/>
                  </a:rPr>
                  <a:t>” using de-Morgan’s laws and these rules</a:t>
                </a:r>
              </a:p>
              <a:p>
                <a:pPr algn="ctr"/>
                <a14:m>
                  <m:oMathPara xmlns:m="http://schemas.openxmlformats.org/officeDocument/2006/math">
                    <m:oMathParaPr>
                      <m:jc m:val="centerGroup"/>
                    </m:oMathParaPr>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𝐴</m:t>
                          </m:r>
                          <m:r>
                            <a:rPr lang="en-IN" sz="2400" b="0" i="1" smtClean="0">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𝐵</m:t>
                          </m:r>
                        </m:e>
                      </m:d>
                      <m:r>
                        <a:rPr lang="en-IN" sz="2400" b="0" i="1" smtClean="0">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b="0" i="1" smtClean="0">
                              <a:solidFill>
                                <a:schemeClr val="tx1"/>
                              </a:solidFill>
                              <a:latin typeface="Cambria Math" panose="02040503050406030204" pitchFamily="18" charset="0"/>
                              <a:ea typeface="Cambria Math" panose="02040503050406030204" pitchFamily="18" charset="0"/>
                            </a:rPr>
                            <m:t>¬</m:t>
                          </m:r>
                          <m:d>
                            <m:dPr>
                              <m:ctrlPr>
                                <a:rPr lang="en-IN" sz="2400" b="0" i="1" smtClean="0">
                                  <a:solidFill>
                                    <a:schemeClr val="tx1"/>
                                  </a:solidFill>
                                  <a:latin typeface="Cambria Math" panose="02040503050406030204" pitchFamily="18" charset="0"/>
                                  <a:ea typeface="Cambria Math" panose="02040503050406030204" pitchFamily="18" charset="0"/>
                                </a:rPr>
                              </m:ctrlPr>
                            </m:dPr>
                            <m:e>
                              <m:r>
                                <a:rPr lang="en-IN" sz="2400" b="0" i="1" smtClean="0">
                                  <a:solidFill>
                                    <a:schemeClr val="tx1"/>
                                  </a:solidFill>
                                  <a:latin typeface="Cambria Math" panose="02040503050406030204" pitchFamily="18" charset="0"/>
                                  <a:ea typeface="Cambria Math" panose="02040503050406030204" pitchFamily="18" charset="0"/>
                                </a:rPr>
                                <m:t>¬</m:t>
                              </m:r>
                              <m:d>
                                <m:dPr>
                                  <m:ctrlPr>
                                    <a:rPr lang="en-IN" sz="2400" b="0" i="1" smtClean="0">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𝐴</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𝐵</m:t>
                                  </m:r>
                                </m:e>
                              </m:d>
                            </m:e>
                          </m:d>
                        </m:e>
                      </m:d>
                      <m:r>
                        <a:rPr lang="en-IN" sz="2400" b="0" i="1" smtClean="0">
                          <a:solidFill>
                            <a:schemeClr val="tx1"/>
                          </a:solidFill>
                          <a:latin typeface="Cambria Math" panose="02040503050406030204" pitchFamily="18" charset="0"/>
                          <a:ea typeface="Cambria Math" panose="02040503050406030204" pitchFamily="18" charset="0"/>
                        </a:rPr>
                        <m:t>=1−</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m:t>
                          </m:r>
                          <m:d>
                            <m:dPr>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𝐴</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𝐵</m:t>
                              </m:r>
                            </m:e>
                          </m:d>
                        </m:e>
                      </m:d>
                      <m:r>
                        <a:rPr lang="en-IN" sz="2400" b="0" i="1" smtClean="0">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1−</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𝐴</m:t>
                          </m:r>
                          <m:r>
                            <a:rPr lang="en-IN" sz="2400" b="0" i="1" smtClean="0">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𝐵</m:t>
                          </m:r>
                        </m:e>
                      </m:d>
                    </m:oMath>
                  </m:oMathPara>
                </a14:m>
                <a:endParaRPr lang="en-US" sz="2400" i="1" dirty="0" smtClean="0">
                  <a:solidFill>
                    <a:schemeClr val="tx1"/>
                  </a:solidFill>
                  <a:latin typeface="+mj-lt"/>
                </a:endParaRPr>
              </a:p>
              <a:p>
                <a:pPr algn="ctr"/>
                <a14:m>
                  <m:oMath xmlns:m="http://schemas.openxmlformats.org/officeDocument/2006/math">
                    <m:r>
                      <a:rPr lang="en-IN" sz="2400" i="1">
                        <a:solidFill>
                          <a:schemeClr val="tx1"/>
                        </a:solidFill>
                        <a:latin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𝐴</m:t>
                        </m:r>
                      </m:e>
                    </m:d>
                    <m:r>
                      <a:rPr lang="en-IN" sz="2400" b="0" i="1" smtClean="0">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𝐵</m:t>
                        </m:r>
                      </m:e>
                    </m:d>
                    <m:r>
                      <a:rPr lang="en-IN" sz="2400" b="0" i="1" smtClean="0">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𝐴</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𝐵</m:t>
                        </m:r>
                      </m:e>
                    </m:d>
                    <m:r>
                      <a:rPr lang="en-IN" sz="2400" b="0" i="1" smtClean="0">
                        <a:solidFill>
                          <a:schemeClr val="tx1"/>
                        </a:solidFill>
                        <a:latin typeface="Cambria Math" panose="02040503050406030204" pitchFamily="18" charset="0"/>
                        <a:ea typeface="Cambria Math" panose="02040503050406030204" pitchFamily="18" charset="0"/>
                      </a:rPr>
                      <m:t>−1</m:t>
                    </m:r>
                  </m:oMath>
                </a14:m>
                <a:r>
                  <a:rPr lang="en-US" sz="2400" i="1" dirty="0" smtClean="0">
                    <a:solidFill>
                      <a:schemeClr val="tx1"/>
                    </a:solidFill>
                    <a:latin typeface="+mj-lt"/>
                  </a:rPr>
                  <a:t> (apply union and complement rules)</a:t>
                </a:r>
                <a:endParaRPr lang="en-US" sz="2400" i="1" dirty="0">
                  <a:solidFill>
                    <a:schemeClr val="tx1"/>
                  </a:solidFill>
                  <a:latin typeface="+mj-lt"/>
                </a:endParaRPr>
              </a:p>
            </p:txBody>
          </p:sp>
        </mc:Choice>
        <mc:Fallback xmlns="">
          <p:sp>
            <p:nvSpPr>
              <p:cNvPr id="6" name="Rectangular Callout 5"/>
              <p:cNvSpPr>
                <a:spLocks noRot="1" noChangeAspect="1" noMove="1" noResize="1" noEditPoints="1" noAdjustHandles="1" noChangeArrowheads="1" noChangeShapeType="1" noTextEdit="1"/>
              </p:cNvSpPr>
              <p:nvPr/>
            </p:nvSpPr>
            <p:spPr>
              <a:xfrm>
                <a:off x="400692" y="36190"/>
                <a:ext cx="9721091" cy="1335679"/>
              </a:xfrm>
              <a:prstGeom prst="wedgeRectCallout">
                <a:avLst>
                  <a:gd name="adj1" fmla="val 56682"/>
                  <a:gd name="adj2" fmla="val 50145"/>
                </a:avLst>
              </a:prstGeom>
              <a:blipFill>
                <a:blip r:embed="rId4"/>
                <a:stretch>
                  <a:fillRect b="-4867"/>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932512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par>
                          <p:cTn id="39" fill="hold">
                            <p:stCondLst>
                              <p:cond delay="0"/>
                            </p:stCondLst>
                            <p:childTnLst>
                              <p:par>
                                <p:cTn id="40" presetID="22" presetClass="entr" presetSubtype="2" fill="hold" grpId="0" nodeType="after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right)">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Rules of Conditional Probability</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2024264" cy="5746376"/>
              </a:xfrm>
            </p:spPr>
            <p:txBody>
              <a:bodyPr>
                <a:normAutofit/>
              </a:bodyPr>
              <a:lstStyle/>
              <a:p>
                <a:r>
                  <a:rPr lang="en-IN" dirty="0" smtClean="0"/>
                  <a:t>Let </a:t>
                </a:r>
                <a14:m>
                  <m:oMath xmlns:m="http://schemas.openxmlformats.org/officeDocument/2006/math">
                    <m:r>
                      <a:rPr lang="en-IN" b="0" i="1" smtClean="0">
                        <a:latin typeface="Cambria Math" panose="02040503050406030204" pitchFamily="18" charset="0"/>
                      </a:rPr>
                      <m:t>𝐶</m:t>
                    </m:r>
                  </m:oMath>
                </a14:m>
                <a:r>
                  <a:rPr lang="en-IN" dirty="0" smtClean="0"/>
                  <a:t> denote an event</a:t>
                </a:r>
              </a:p>
              <a:p>
                <a:pPr lvl="2"/>
                <a:r>
                  <a:rPr lang="en-IN" dirty="0" smtClean="0"/>
                  <a:t>For example </a:t>
                </a:r>
                <a14:m>
                  <m:oMath xmlns:m="http://schemas.openxmlformats.org/officeDocument/2006/math">
                    <m:r>
                      <a:rPr lang="en-IN" b="0" i="1" smtClean="0">
                        <a:latin typeface="Cambria Math" panose="02040503050406030204" pitchFamily="18" charset="0"/>
                      </a:rPr>
                      <m:t>𝐶</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0</m:t>
                            </m:r>
                          </m:sub>
                        </m:sSub>
                        <m:r>
                          <a:rPr lang="en-IN" b="0" i="1" smtClean="0">
                            <a:latin typeface="Cambria Math" panose="02040503050406030204" pitchFamily="18" charset="0"/>
                          </a:rPr>
                          <m:t>∧</m:t>
                        </m:r>
                        <m:r>
                          <a:rPr lang="en-IN" b="0" i="1" smtClean="0">
                            <a:latin typeface="Cambria Math" panose="02040503050406030204" pitchFamily="18" charset="0"/>
                          </a:rPr>
                          <m:t>𝑌</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0</m:t>
                            </m:r>
                          </m:sub>
                        </m:sSub>
                        <m:r>
                          <a:rPr lang="en-IN" b="0" i="1" smtClean="0">
                            <a:latin typeface="Cambria Math" panose="02040503050406030204" pitchFamily="18" charset="0"/>
                          </a:rPr>
                          <m:t>∧</m:t>
                        </m:r>
                        <m:r>
                          <a:rPr lang="en-IN" b="0" i="1" smtClean="0">
                            <a:latin typeface="Cambria Math" panose="02040503050406030204" pitchFamily="18" charset="0"/>
                          </a:rPr>
                          <m:t>𝑍</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𝑧</m:t>
                            </m:r>
                          </m:e>
                          <m:sub>
                            <m:r>
                              <a:rPr lang="en-IN" b="0" i="1" smtClean="0">
                                <a:latin typeface="Cambria Math" panose="02040503050406030204" pitchFamily="18" charset="0"/>
                              </a:rPr>
                              <m:t>0</m:t>
                            </m:r>
                          </m:sub>
                        </m:sSub>
                        <m:r>
                          <a:rPr lang="en-IN" b="0" i="1" smtClean="0">
                            <a:latin typeface="Cambria Math" panose="02040503050406030204" pitchFamily="18" charset="0"/>
                          </a:rPr>
                          <m:t>∧</m:t>
                        </m:r>
                        <m:r>
                          <a:rPr lang="en-IN" b="0" i="1" smtClean="0">
                            <a:latin typeface="Cambria Math" panose="02040503050406030204" pitchFamily="18" charset="0"/>
                          </a:rPr>
                          <m:t>𝐴</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𝑎</m:t>
                            </m:r>
                          </m:e>
                          <m:sub>
                            <m:r>
                              <a:rPr lang="en-IN" b="0" i="1" smtClean="0">
                                <a:latin typeface="Cambria Math" panose="02040503050406030204" pitchFamily="18" charset="0"/>
                              </a:rPr>
                              <m:t>0</m:t>
                            </m:r>
                          </m:sub>
                        </m:sSub>
                      </m:e>
                    </m:d>
                  </m:oMath>
                </a14:m>
                <a:endParaRPr lang="en-IN" dirty="0" smtClean="0"/>
              </a:p>
              <a:p>
                <a:pPr lvl="2"/>
                <a:r>
                  <a:rPr lang="en-IN" dirty="0" smtClean="0"/>
                  <a:t>A user with gender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0</m:t>
                        </m:r>
                      </m:sub>
                    </m:sSub>
                  </m:oMath>
                </a14:m>
                <a:r>
                  <a:rPr lang="en-IN" dirty="0" smtClean="0"/>
                  <a:t>, age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0</m:t>
                        </m:r>
                      </m:sub>
                    </m:sSub>
                  </m:oMath>
                </a14:m>
                <a:r>
                  <a:rPr lang="en-IN" dirty="0" smtClean="0"/>
                  <a:t> spent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𝑧</m:t>
                        </m:r>
                      </m:e>
                      <m:sub>
                        <m:r>
                          <a:rPr lang="en-IN" b="0" i="1" smtClean="0">
                            <a:latin typeface="Cambria Math" panose="02040503050406030204" pitchFamily="18" charset="0"/>
                          </a:rPr>
                          <m:t>0</m:t>
                        </m:r>
                      </m:sub>
                    </m:sSub>
                  </m:oMath>
                </a14:m>
                <a:r>
                  <a:rPr lang="en-IN" dirty="0" smtClean="0"/>
                  <a:t> sec on website and was shown ad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𝑎</m:t>
                        </m:r>
                      </m:e>
                      <m:sub>
                        <m:r>
                          <a:rPr lang="en-IN" b="0" i="1" smtClean="0">
                            <a:latin typeface="Cambria Math" panose="02040503050406030204" pitchFamily="18" charset="0"/>
                          </a:rPr>
                          <m:t>0</m:t>
                        </m:r>
                      </m:sub>
                    </m:sSub>
                  </m:oMath>
                </a14:m>
                <a:endParaRPr lang="en-IN" dirty="0" smtClean="0"/>
              </a:p>
              <a:p>
                <a:r>
                  <a:rPr lang="en-IN" dirty="0" smtClean="0"/>
                  <a:t>Let </a:t>
                </a:r>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𝐵</m:t>
                    </m:r>
                  </m:oMath>
                </a14:m>
                <a:r>
                  <a:rPr lang="en-IN" dirty="0" smtClean="0"/>
                  <a:t> denote two events</a:t>
                </a:r>
              </a:p>
              <a:p>
                <a:pPr lvl="2"/>
                <a14:m>
                  <m:oMath xmlns:m="http://schemas.openxmlformats.org/officeDocument/2006/math">
                    <m:r>
                      <a:rPr lang="en-IN" i="1" dirty="0" smtClean="0">
                        <a:latin typeface="Cambria Math" panose="02040503050406030204" pitchFamily="18" charset="0"/>
                      </a:rPr>
                      <m:t>𝐴</m:t>
                    </m:r>
                    <m:r>
                      <a:rPr lang="en-IN" i="1" dirty="0" smtClean="0">
                        <a:latin typeface="Cambria Math" panose="02040503050406030204" pitchFamily="18" charset="0"/>
                      </a:rPr>
                      <m:t>, </m:t>
                    </m:r>
                    <m:r>
                      <a:rPr lang="en-IN" i="1" dirty="0" smtClean="0">
                        <a:latin typeface="Cambria Math" panose="02040503050406030204" pitchFamily="18" charset="0"/>
                      </a:rPr>
                      <m:t>𝐵</m:t>
                    </m:r>
                  </m:oMath>
                </a14:m>
                <a:r>
                  <a:rPr lang="en-IN" dirty="0" smtClean="0"/>
                  <a:t> may be related/unrelated to </a:t>
                </a:r>
                <a14:m>
                  <m:oMath xmlns:m="http://schemas.openxmlformats.org/officeDocument/2006/math">
                    <m:r>
                      <a:rPr lang="en-IN" b="0" i="1" smtClean="0">
                        <a:latin typeface="Cambria Math" panose="02040503050406030204" pitchFamily="18" charset="0"/>
                      </a:rPr>
                      <m:t>𝐶</m:t>
                    </m:r>
                  </m:oMath>
                </a14:m>
                <a:r>
                  <a:rPr lang="en-IN" dirty="0" smtClean="0"/>
                  <a:t> – does not matter – the rules </a:t>
                </a:r>
                <a:r>
                  <a:rPr lang="en-IN" b="1" dirty="0" smtClean="0"/>
                  <a:t>always</a:t>
                </a:r>
                <a:r>
                  <a:rPr lang="en-IN" dirty="0" smtClean="0"/>
                  <a:t> hold</a:t>
                </a:r>
              </a:p>
              <a:p>
                <a:r>
                  <a:rPr lang="en-IN" b="1" dirty="0" smtClean="0"/>
                  <a:t>Conditional Complement </a:t>
                </a:r>
                <a:r>
                  <a:rPr lang="en-IN" b="1" dirty="0"/>
                  <a:t>Rule</a:t>
                </a:r>
                <a:r>
                  <a:rPr lang="en-IN" dirty="0"/>
                  <a:t>: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𝐴</m:t>
                        </m:r>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𝐶</m:t>
                        </m:r>
                      </m:e>
                    </m:d>
                    <m:r>
                      <a:rPr lang="en-IN" i="1">
                        <a:latin typeface="Cambria Math" panose="02040503050406030204" pitchFamily="18" charset="0"/>
                        <a:ea typeface="Cambria Math" panose="02040503050406030204" pitchFamily="18" charset="0"/>
                      </a:rPr>
                      <m:t>=1−</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𝐴</m:t>
                        </m:r>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𝐶</m:t>
                        </m:r>
                      </m:e>
                    </m:d>
                  </m:oMath>
                </a14:m>
                <a:endParaRPr lang="en-IN" dirty="0"/>
              </a:p>
              <a:p>
                <a:r>
                  <a:rPr lang="en-IN" b="1" dirty="0"/>
                  <a:t>Conditional </a:t>
                </a:r>
                <a:r>
                  <a:rPr lang="en-IN" b="1" dirty="0" smtClean="0"/>
                  <a:t>Union </a:t>
                </a:r>
                <a:r>
                  <a:rPr lang="en-IN" b="1" dirty="0"/>
                  <a:t>Rule</a:t>
                </a:r>
                <a:r>
                  <a:rPr lang="en-IN" dirty="0"/>
                  <a:t>: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𝐴</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𝐵</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𝐶</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𝐴</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𝐶</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𝐵</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𝐶</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𝐴</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𝐵</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𝐶</m:t>
                        </m:r>
                      </m:e>
                    </m:d>
                  </m:oMath>
                </a14:m>
                <a:endParaRPr lang="en-IN" dirty="0" smtClean="0"/>
              </a:p>
              <a:p>
                <a:r>
                  <a:rPr lang="en-IN" b="1" dirty="0" smtClean="0"/>
                  <a:t>Conditional Implication Rule</a:t>
                </a:r>
                <a:r>
                  <a:rPr lang="en-IN" dirty="0" smtClean="0"/>
                  <a:t>: If </a:t>
                </a:r>
                <a14:m>
                  <m:oMath xmlns:m="http://schemas.openxmlformats.org/officeDocument/2006/math">
                    <m:r>
                      <a:rPr lang="en-IN" b="0" i="1" smtClean="0">
                        <a:latin typeface="Cambria Math" panose="02040503050406030204" pitchFamily="18" charset="0"/>
                      </a:rPr>
                      <m:t>𝐶</m:t>
                    </m:r>
                    <m:r>
                      <a:rPr lang="en-IN" b="0" i="1" smtClean="0">
                        <a:latin typeface="Cambria Math" panose="02040503050406030204" pitchFamily="18" charset="0"/>
                      </a:rPr>
                      <m:t>⇒</m:t>
                    </m:r>
                    <m:r>
                      <a:rPr lang="en-IN" b="0" i="1" smtClean="0">
                        <a:latin typeface="Cambria Math" panose="02040503050406030204" pitchFamily="18" charset="0"/>
                      </a:rPr>
                      <m:t>𝐴</m:t>
                    </m:r>
                  </m:oMath>
                </a14:m>
                <a:r>
                  <a:rPr lang="en-IN" dirty="0" smtClean="0"/>
                  <a:t>, then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𝐴</m:t>
                        </m:r>
                        <m:r>
                          <a:rPr lang="en-IN" b="0" i="1" smtClean="0">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𝐶</m:t>
                        </m:r>
                      </m:e>
                    </m:d>
                    <m:r>
                      <a:rPr lang="en-IN" b="0" i="1" smtClean="0">
                        <a:latin typeface="Cambria Math" panose="02040503050406030204" pitchFamily="18" charset="0"/>
                        <a:ea typeface="Cambria Math" panose="02040503050406030204" pitchFamily="18" charset="0"/>
                      </a:rPr>
                      <m:t>=1</m:t>
                    </m:r>
                  </m:oMath>
                </a14:m>
                <a:r>
                  <a:rPr lang="en-IN" dirty="0" smtClean="0"/>
                  <a:t>. On the other hand, if </a:t>
                </a:r>
                <a14:m>
                  <m:oMath xmlns:m="http://schemas.openxmlformats.org/officeDocument/2006/math">
                    <m:r>
                      <a:rPr lang="en-IN" i="1">
                        <a:latin typeface="Cambria Math" panose="02040503050406030204" pitchFamily="18" charset="0"/>
                      </a:rPr>
                      <m:t>𝐶</m:t>
                    </m:r>
                    <m:r>
                      <a:rPr lang="en-IN" i="1">
                        <a:latin typeface="Cambria Math" panose="02040503050406030204" pitchFamily="18" charset="0"/>
                      </a:rPr>
                      <m:t>⇒¬</m:t>
                    </m:r>
                    <m:r>
                      <a:rPr lang="en-IN" b="0" i="1" smtClean="0">
                        <a:latin typeface="Cambria Math" panose="02040503050406030204" pitchFamily="18" charset="0"/>
                      </a:rPr>
                      <m:t>𝐵</m:t>
                    </m:r>
                  </m:oMath>
                </a14:m>
                <a:r>
                  <a:rPr lang="en-IN" dirty="0"/>
                  <a:t>, then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𝐵</m:t>
                        </m:r>
                        <m:r>
                          <a:rPr lang="en-IN" b="0" i="1" smtClean="0">
                            <a:latin typeface="Cambria Math" panose="02040503050406030204" pitchFamily="18" charset="0"/>
                            <a:ea typeface="Cambria Math" panose="02040503050406030204" pitchFamily="18" charset="0"/>
                          </a:rPr>
                          <m:t> | </m:t>
                        </m:r>
                        <m:r>
                          <a:rPr lang="en-IN" i="1">
                            <a:latin typeface="Cambria Math" panose="02040503050406030204" pitchFamily="18" charset="0"/>
                            <a:ea typeface="Cambria Math" panose="02040503050406030204" pitchFamily="18" charset="0"/>
                          </a:rPr>
                          <m:t>𝐶</m:t>
                        </m:r>
                      </m:e>
                    </m:d>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0</m:t>
                    </m:r>
                  </m:oMath>
                </a14:m>
                <a:endParaRPr lang="en-IN" dirty="0" smtClean="0"/>
              </a:p>
              <a:p>
                <a:pPr lvl="2"/>
                <a:r>
                  <a:rPr lang="en-IN" dirty="0" smtClean="0"/>
                  <a:t>Example: </a:t>
                </a:r>
                <a14:m>
                  <m:oMath xmlns:m="http://schemas.openxmlformats.org/officeDocument/2006/math">
                    <m:r>
                      <a:rPr lang="en-IN" b="0" i="1" smtClean="0">
                        <a:latin typeface="Cambria Math" panose="02040503050406030204" pitchFamily="18" charset="0"/>
                      </a:rPr>
                      <m:t>𝐶</m:t>
                    </m:r>
                  </m:oMath>
                </a14:m>
                <a:r>
                  <a:rPr lang="en-IN" dirty="0" smtClean="0"/>
                  <a:t> defined as above and </a:t>
                </a:r>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0</m:t>
                            </m:r>
                          </m:sub>
                        </m:sSub>
                      </m:e>
                    </m:d>
                  </m:oMath>
                </a14:m>
                <a:r>
                  <a:rPr lang="en-IN" dirty="0" smtClean="0"/>
                  <a:t> and </a:t>
                </a:r>
                <a14:m>
                  <m:oMath xmlns:m="http://schemas.openxmlformats.org/officeDocument/2006/math">
                    <m:r>
                      <a:rPr lang="en-IN" b="0" i="1" smtClean="0">
                        <a:latin typeface="Cambria Math" panose="02040503050406030204" pitchFamily="18" charset="0"/>
                      </a:rPr>
                      <m:t>𝐵</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𝑍</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𝑧</m:t>
                            </m:r>
                          </m:e>
                          <m:sup>
                            <m:r>
                              <a:rPr lang="en-IN" b="0" i="1" smtClean="0">
                                <a:latin typeface="Cambria Math" panose="02040503050406030204" pitchFamily="18" charset="0"/>
                              </a:rPr>
                              <m:t>′</m:t>
                            </m:r>
                          </m:sup>
                        </m:sSup>
                      </m:e>
                    </m:d>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𝑧</m:t>
                        </m:r>
                      </m:e>
                      <m:sup>
                        <m:r>
                          <a:rPr lang="en-IN" b="0" i="1" smtClean="0">
                            <a:latin typeface="Cambria Math" panose="02040503050406030204" pitchFamily="18" charset="0"/>
                          </a:rPr>
                          <m:t>′</m:t>
                        </m:r>
                      </m:sup>
                    </m:sSup>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𝑧</m:t>
                        </m:r>
                      </m:e>
                      <m:sub>
                        <m:r>
                          <a:rPr lang="en-IN" b="0" i="1" smtClean="0">
                            <a:latin typeface="Cambria Math" panose="02040503050406030204" pitchFamily="18" charset="0"/>
                          </a:rPr>
                          <m:t>0</m:t>
                        </m:r>
                      </m:sub>
                    </m:sSub>
                  </m:oMath>
                </a14:m>
                <a:endParaRPr lang="en-IN" dirty="0" smtClean="0"/>
              </a:p>
              <a:p>
                <a:pPr lvl="2"/>
                <a:r>
                  <a:rPr lang="en-IN" dirty="0" smtClean="0"/>
                  <a:t>In the above cases, we will indeed have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𝐴</m:t>
                        </m:r>
                        <m:r>
                          <a:rPr lang="en-IN">
                            <a:latin typeface="Cambria Math" panose="02040503050406030204" pitchFamily="18" charset="0"/>
                            <a:ea typeface="Cambria Math" panose="02040503050406030204" pitchFamily="18" charset="0"/>
                          </a:rPr>
                          <m:t> | </m:t>
                        </m:r>
                        <m:r>
                          <a:rPr lang="en-IN">
                            <a:latin typeface="Cambria Math" panose="02040503050406030204" pitchFamily="18" charset="0"/>
                            <a:ea typeface="Cambria Math" panose="02040503050406030204" pitchFamily="18" charset="0"/>
                          </a:rPr>
                          <m:t>𝐶</m:t>
                        </m:r>
                      </m:e>
                    </m:d>
                    <m:r>
                      <a:rPr lang="en-IN">
                        <a:latin typeface="Cambria Math" panose="02040503050406030204" pitchFamily="18" charset="0"/>
                        <a:ea typeface="Cambria Math" panose="02040503050406030204" pitchFamily="18" charset="0"/>
                      </a:rPr>
                      <m:t>=1</m:t>
                    </m:r>
                  </m:oMath>
                </a14:m>
                <a:r>
                  <a:rPr lang="en-IN" dirty="0" smtClean="0"/>
                  <a:t> and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𝐵</m:t>
                        </m:r>
                        <m:r>
                          <a:rPr lang="en-IN">
                            <a:latin typeface="Cambria Math" panose="02040503050406030204" pitchFamily="18" charset="0"/>
                            <a:ea typeface="Cambria Math" panose="02040503050406030204" pitchFamily="18" charset="0"/>
                          </a:rPr>
                          <m:t> | </m:t>
                        </m:r>
                        <m:r>
                          <a:rPr lang="en-IN">
                            <a:latin typeface="Cambria Math" panose="02040503050406030204" pitchFamily="18" charset="0"/>
                            <a:ea typeface="Cambria Math" panose="02040503050406030204" pitchFamily="18" charset="0"/>
                          </a:rPr>
                          <m:t>𝐶</m:t>
                        </m:r>
                      </m:e>
                    </m:d>
                    <m:r>
                      <a:rPr lang="en-IN">
                        <a:latin typeface="Cambria Math" panose="02040503050406030204" pitchFamily="18" charset="0"/>
                        <a:ea typeface="Cambria Math" panose="02040503050406030204" pitchFamily="18" charset="0"/>
                      </a:rPr>
                      <m:t>=0</m:t>
                    </m:r>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2024264" cy="5746376"/>
              </a:xfrm>
              <a:blipFill>
                <a:blip r:embed="rId2"/>
                <a:stretch>
                  <a:fillRect l="-558" t="-2545" r="-862"/>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34</a:t>
            </a:fld>
            <a:endParaRPr lang="en-US"/>
          </a:p>
        </p:txBody>
      </p:sp>
      <p:sp>
        <p:nvSpPr>
          <p:cNvPr id="6" name="Rectangular Callout 5"/>
          <p:cNvSpPr/>
          <p:nvPr/>
        </p:nvSpPr>
        <p:spPr>
          <a:xfrm>
            <a:off x="5555210" y="5244851"/>
            <a:ext cx="3710709" cy="1075433"/>
          </a:xfrm>
          <a:prstGeom prst="wedgeRectCallout">
            <a:avLst>
              <a:gd name="adj1" fmla="val -75390"/>
              <a:gd name="adj2" fmla="val -54944"/>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chemeClr val="tx1"/>
                </a:solidFill>
                <a:latin typeface="+mj-lt"/>
              </a:rPr>
              <a:t>Caution</a:t>
            </a:r>
            <a:r>
              <a:rPr lang="en-IN" sz="2400" dirty="0" smtClean="0">
                <a:solidFill>
                  <a:schemeClr val="tx1"/>
                </a:solidFill>
                <a:latin typeface="+mj-lt"/>
              </a:rPr>
              <a:t>: not a standard rule you would find in textbooks</a:t>
            </a:r>
            <a:endParaRPr lang="en-US" sz="2400" i="1" dirty="0">
              <a:solidFill>
                <a:schemeClr val="tx1"/>
              </a:solidFill>
              <a:latin typeface="+mj-lt"/>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0123010" y="736847"/>
            <a:ext cx="1730672" cy="1730672"/>
          </a:xfrm>
          <a:prstGeom prst="rect">
            <a:avLst/>
          </a:prstGeom>
        </p:spPr>
      </p:pic>
      <mc:AlternateContent xmlns:mc="http://schemas.openxmlformats.org/markup-compatibility/2006" xmlns:a14="http://schemas.microsoft.com/office/drawing/2010/main">
        <mc:Choice Requires="a14">
          <p:sp>
            <p:nvSpPr>
              <p:cNvPr id="8" name="Rectangular Callout 7"/>
              <p:cNvSpPr/>
              <p:nvPr/>
            </p:nvSpPr>
            <p:spPr>
              <a:xfrm>
                <a:off x="431515" y="195972"/>
                <a:ext cx="9780997" cy="2403390"/>
              </a:xfrm>
              <a:prstGeom prst="wedgeRectCallout">
                <a:avLst>
                  <a:gd name="adj1" fmla="val 57712"/>
                  <a:gd name="adj2" fmla="val 19295"/>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In fact, Bayes Theorem applies to events just as well i.e. if </a:t>
                </a:r>
                <a14:m>
                  <m:oMath xmlns:m="http://schemas.openxmlformats.org/officeDocument/2006/math">
                    <m:r>
                      <a:rPr lang="en-IN" sz="2400" b="0" i="1" smtClean="0">
                        <a:solidFill>
                          <a:schemeClr val="tx1"/>
                        </a:solidFill>
                        <a:latin typeface="Cambria Math" panose="02040503050406030204" pitchFamily="18" charset="0"/>
                      </a:rPr>
                      <m:t>𝐴</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𝐵</m:t>
                    </m:r>
                  </m:oMath>
                </a14:m>
                <a:r>
                  <a:rPr lang="en-US" sz="2400" dirty="0" smtClean="0">
                    <a:solidFill>
                      <a:schemeClr val="tx1"/>
                    </a:solidFill>
                    <a:latin typeface="+mj-lt"/>
                  </a:rPr>
                  <a:t> are events, then </a:t>
                </a:r>
                <a14:m>
                  <m:oMath xmlns:m="http://schemas.openxmlformats.org/officeDocument/2006/math">
                    <m:r>
                      <a:rPr lang="en-US" sz="2400" i="1" smtClean="0">
                        <a:solidFill>
                          <a:schemeClr val="tx1"/>
                        </a:solidFill>
                        <a:latin typeface="Cambria Math" panose="02040503050406030204" pitchFamily="18" charset="0"/>
                        <a:ea typeface="Cambria Math" panose="02040503050406030204" pitchFamily="18" charset="0"/>
                      </a:rPr>
                      <m:t>ℙ</m:t>
                    </m:r>
                    <m:d>
                      <m:dPr>
                        <m:begChr m:val="["/>
                        <m:endChr m:val="]"/>
                        <m:ctrlPr>
                          <a:rPr lang="en-IN" sz="2400" b="0" i="1" smtClean="0">
                            <a:solidFill>
                              <a:schemeClr val="tx1"/>
                            </a:solidFill>
                            <a:latin typeface="Cambria Math" panose="02040503050406030204" pitchFamily="18" charset="0"/>
                            <a:ea typeface="Cambria Math" panose="02040503050406030204" pitchFamily="18" charset="0"/>
                          </a:rPr>
                        </m:ctrlPr>
                      </m:dPr>
                      <m:e>
                        <m:r>
                          <a:rPr lang="en-IN" sz="2400" b="0" i="1" smtClean="0">
                            <a:solidFill>
                              <a:schemeClr val="tx1"/>
                            </a:solidFill>
                            <a:latin typeface="Cambria Math" panose="02040503050406030204" pitchFamily="18" charset="0"/>
                            <a:ea typeface="Cambria Math" panose="02040503050406030204" pitchFamily="18" charset="0"/>
                          </a:rPr>
                          <m:t>𝐴</m:t>
                        </m:r>
                        <m:r>
                          <a:rPr lang="en-IN" sz="2400" b="0" i="1" smtClean="0">
                            <a:solidFill>
                              <a:schemeClr val="tx1"/>
                            </a:solidFill>
                            <a:latin typeface="Cambria Math" panose="02040503050406030204" pitchFamily="18" charset="0"/>
                            <a:ea typeface="Cambria Math" panose="02040503050406030204" pitchFamily="18" charset="0"/>
                          </a:rPr>
                          <m:t> | </m:t>
                        </m:r>
                        <m:r>
                          <a:rPr lang="en-IN" sz="2400" b="0" i="1" smtClean="0">
                            <a:solidFill>
                              <a:schemeClr val="tx1"/>
                            </a:solidFill>
                            <a:latin typeface="Cambria Math" panose="02040503050406030204" pitchFamily="18" charset="0"/>
                            <a:ea typeface="Cambria Math" panose="02040503050406030204" pitchFamily="18" charset="0"/>
                          </a:rPr>
                          <m:t>𝐵</m:t>
                        </m:r>
                      </m:e>
                    </m:d>
                    <m:r>
                      <a:rPr lang="en-IN" sz="2400" b="0" i="1" smtClean="0">
                        <a:solidFill>
                          <a:schemeClr val="tx1"/>
                        </a:solidFill>
                        <a:latin typeface="Cambria Math" panose="02040503050406030204" pitchFamily="18" charset="0"/>
                        <a:ea typeface="Cambria Math" panose="02040503050406030204" pitchFamily="18" charset="0"/>
                      </a:rPr>
                      <m:t>=</m:t>
                    </m:r>
                  </m:oMath>
                </a14:m>
                <a:r>
                  <a:rPr lang="en-US" sz="2400" dirty="0" smtClean="0">
                    <a:solidFill>
                      <a:schemeClr val="tx1"/>
                    </a:solidFill>
                    <a:latin typeface="+mj-lt"/>
                  </a:rPr>
                  <a:t> </a:t>
                </a:r>
                <a14:m>
                  <m:oMath xmlns:m="http://schemas.openxmlformats.org/officeDocument/2006/math">
                    <m:f>
                      <m:fPr>
                        <m:ctrlPr>
                          <a:rPr lang="en-IN" sz="3200" b="0" i="1" dirty="0" smtClean="0">
                            <a:solidFill>
                              <a:schemeClr val="tx1"/>
                            </a:solidFill>
                            <a:latin typeface="Cambria Math" panose="02040503050406030204" pitchFamily="18" charset="0"/>
                          </a:rPr>
                        </m:ctrlPr>
                      </m:fPr>
                      <m:num>
                        <m:r>
                          <a:rPr lang="en-US" sz="3200" i="1">
                            <a:solidFill>
                              <a:schemeClr val="tx1"/>
                            </a:solidFill>
                            <a:latin typeface="Cambria Math" panose="02040503050406030204" pitchFamily="18" charset="0"/>
                            <a:ea typeface="Cambria Math" panose="02040503050406030204" pitchFamily="18" charset="0"/>
                          </a:rPr>
                          <m:t>ℙ</m:t>
                        </m:r>
                        <m:d>
                          <m:dPr>
                            <m:begChr m:val="["/>
                            <m:endChr m:val="]"/>
                            <m:ctrlPr>
                              <a:rPr lang="en-IN" sz="3200" i="1">
                                <a:solidFill>
                                  <a:schemeClr val="tx1"/>
                                </a:solidFill>
                                <a:latin typeface="Cambria Math" panose="02040503050406030204" pitchFamily="18" charset="0"/>
                                <a:ea typeface="Cambria Math" panose="02040503050406030204" pitchFamily="18" charset="0"/>
                              </a:rPr>
                            </m:ctrlPr>
                          </m:dPr>
                          <m:e>
                            <m:r>
                              <a:rPr lang="en-IN" sz="3200" b="0" i="1" smtClean="0">
                                <a:solidFill>
                                  <a:schemeClr val="tx1"/>
                                </a:solidFill>
                                <a:latin typeface="Cambria Math" panose="02040503050406030204" pitchFamily="18" charset="0"/>
                                <a:ea typeface="Cambria Math" panose="02040503050406030204" pitchFamily="18" charset="0"/>
                              </a:rPr>
                              <m:t>𝐵</m:t>
                            </m:r>
                            <m:r>
                              <a:rPr lang="en-IN" sz="3200" i="1">
                                <a:solidFill>
                                  <a:schemeClr val="tx1"/>
                                </a:solidFill>
                                <a:latin typeface="Cambria Math" panose="02040503050406030204" pitchFamily="18" charset="0"/>
                                <a:ea typeface="Cambria Math" panose="02040503050406030204" pitchFamily="18" charset="0"/>
                              </a:rPr>
                              <m:t> | </m:t>
                            </m:r>
                            <m:r>
                              <a:rPr lang="en-IN" sz="3200" b="0" i="1" smtClean="0">
                                <a:solidFill>
                                  <a:schemeClr val="tx1"/>
                                </a:solidFill>
                                <a:latin typeface="Cambria Math" panose="02040503050406030204" pitchFamily="18" charset="0"/>
                                <a:ea typeface="Cambria Math" panose="02040503050406030204" pitchFamily="18" charset="0"/>
                              </a:rPr>
                              <m:t>𝐴</m:t>
                            </m:r>
                          </m:e>
                        </m:d>
                        <m:r>
                          <a:rPr lang="en-IN" sz="3200" b="0" i="1" smtClean="0">
                            <a:solidFill>
                              <a:schemeClr val="tx1"/>
                            </a:solidFill>
                            <a:latin typeface="Cambria Math" panose="02040503050406030204" pitchFamily="18" charset="0"/>
                            <a:ea typeface="Cambria Math" panose="02040503050406030204" pitchFamily="18" charset="0"/>
                          </a:rPr>
                          <m:t>⋅</m:t>
                        </m:r>
                        <m:r>
                          <a:rPr lang="en-IN" sz="3200" b="0" i="1" smtClean="0">
                            <a:solidFill>
                              <a:schemeClr val="tx1"/>
                            </a:solidFill>
                            <a:latin typeface="Cambria Math" panose="02040503050406030204" pitchFamily="18" charset="0"/>
                            <a:ea typeface="Cambria Math" panose="02040503050406030204" pitchFamily="18" charset="0"/>
                          </a:rPr>
                          <m:t>ℙ</m:t>
                        </m:r>
                        <m:d>
                          <m:dPr>
                            <m:begChr m:val="["/>
                            <m:endChr m:val="]"/>
                            <m:ctrlPr>
                              <a:rPr lang="en-IN" sz="3200" b="0" i="1" smtClean="0">
                                <a:solidFill>
                                  <a:schemeClr val="tx1"/>
                                </a:solidFill>
                                <a:latin typeface="Cambria Math" panose="02040503050406030204" pitchFamily="18" charset="0"/>
                                <a:ea typeface="Cambria Math" panose="02040503050406030204" pitchFamily="18" charset="0"/>
                              </a:rPr>
                            </m:ctrlPr>
                          </m:dPr>
                          <m:e>
                            <m:r>
                              <a:rPr lang="en-IN" sz="3200" b="0" i="1" smtClean="0">
                                <a:solidFill>
                                  <a:schemeClr val="tx1"/>
                                </a:solidFill>
                                <a:latin typeface="Cambria Math" panose="02040503050406030204" pitchFamily="18" charset="0"/>
                                <a:ea typeface="Cambria Math" panose="02040503050406030204" pitchFamily="18" charset="0"/>
                              </a:rPr>
                              <m:t>𝐴</m:t>
                            </m:r>
                          </m:e>
                        </m:d>
                      </m:num>
                      <m:den>
                        <m:r>
                          <a:rPr lang="en-IN" sz="3200" b="0" i="1" dirty="0" smtClean="0">
                            <a:solidFill>
                              <a:schemeClr val="tx1"/>
                            </a:solidFill>
                            <a:latin typeface="Cambria Math" panose="02040503050406030204" pitchFamily="18" charset="0"/>
                            <a:ea typeface="Cambria Math" panose="02040503050406030204" pitchFamily="18" charset="0"/>
                          </a:rPr>
                          <m:t>ℙ</m:t>
                        </m:r>
                        <m:d>
                          <m:dPr>
                            <m:begChr m:val="["/>
                            <m:endChr m:val="]"/>
                            <m:ctrlPr>
                              <a:rPr lang="en-IN" sz="3200" b="0" i="1" dirty="0" smtClean="0">
                                <a:solidFill>
                                  <a:schemeClr val="tx1"/>
                                </a:solidFill>
                                <a:latin typeface="Cambria Math" panose="02040503050406030204" pitchFamily="18" charset="0"/>
                                <a:ea typeface="Cambria Math" panose="02040503050406030204" pitchFamily="18" charset="0"/>
                              </a:rPr>
                            </m:ctrlPr>
                          </m:dPr>
                          <m:e>
                            <m:r>
                              <a:rPr lang="en-IN" sz="3200" b="0" i="1" dirty="0" smtClean="0">
                                <a:solidFill>
                                  <a:schemeClr val="tx1"/>
                                </a:solidFill>
                                <a:latin typeface="Cambria Math" panose="02040503050406030204" pitchFamily="18" charset="0"/>
                                <a:ea typeface="Cambria Math" panose="02040503050406030204" pitchFamily="18" charset="0"/>
                              </a:rPr>
                              <m:t>𝐵</m:t>
                            </m:r>
                          </m:e>
                        </m:d>
                      </m:den>
                    </m:f>
                  </m:oMath>
                </a14:m>
                <a:endParaRPr lang="en-US" sz="2400" dirty="0" smtClean="0">
                  <a:solidFill>
                    <a:schemeClr val="tx1"/>
                  </a:solidFill>
                  <a:latin typeface="+mj-lt"/>
                </a:endParaRPr>
              </a:p>
              <a:p>
                <a:r>
                  <a:rPr lang="en-US" sz="2400" b="1" dirty="0" smtClean="0">
                    <a:solidFill>
                      <a:schemeClr val="tx1"/>
                    </a:solidFill>
                    <a:latin typeface="+mj-lt"/>
                  </a:rPr>
                  <a:t>Proof</a:t>
                </a:r>
                <a:r>
                  <a:rPr lang="en-US" sz="2400" dirty="0" smtClean="0">
                    <a:solidFill>
                      <a:schemeClr val="tx1"/>
                    </a:solidFill>
                    <a:latin typeface="+mj-lt"/>
                  </a:rPr>
                  <a:t>: create a random variable for each event e.g. </a:t>
                </a:r>
                <a14:m>
                  <m:oMath xmlns:m="http://schemas.openxmlformats.org/officeDocument/2006/math">
                    <m:r>
                      <a:rPr lang="en-IN" sz="2400" b="0" i="1" smtClean="0">
                        <a:solidFill>
                          <a:schemeClr val="tx1"/>
                        </a:solidFill>
                        <a:latin typeface="Cambria Math" panose="02040503050406030204" pitchFamily="18" charset="0"/>
                      </a:rPr>
                      <m:t>𝑀</m:t>
                    </m:r>
                    <m:r>
                      <a:rPr lang="en-IN" sz="2400" b="0" i="1" smtClean="0">
                        <a:solidFill>
                          <a:schemeClr val="tx1"/>
                        </a:solidFill>
                        <a:latin typeface="Cambria Math" panose="02040503050406030204" pitchFamily="18" charset="0"/>
                      </a:rPr>
                      <m:t>=1</m:t>
                    </m:r>
                  </m:oMath>
                </a14:m>
                <a:r>
                  <a:rPr lang="en-US" sz="2400" dirty="0" smtClean="0">
                    <a:solidFill>
                      <a:schemeClr val="tx1"/>
                    </a:solidFill>
                    <a:latin typeface="+mj-lt"/>
                  </a:rPr>
                  <a:t> if event </a:t>
                </a:r>
                <a14:m>
                  <m:oMath xmlns:m="http://schemas.openxmlformats.org/officeDocument/2006/math">
                    <m:r>
                      <a:rPr lang="en-IN" sz="2400" b="0" i="1" smtClean="0">
                        <a:solidFill>
                          <a:schemeClr val="tx1"/>
                        </a:solidFill>
                        <a:latin typeface="Cambria Math" panose="02040503050406030204" pitchFamily="18" charset="0"/>
                      </a:rPr>
                      <m:t>𝐴</m:t>
                    </m:r>
                  </m:oMath>
                </a14:m>
                <a:r>
                  <a:rPr lang="en-US" sz="2400" dirty="0" smtClean="0">
                    <a:solidFill>
                      <a:schemeClr val="tx1"/>
                    </a:solidFill>
                    <a:latin typeface="+mj-lt"/>
                  </a:rPr>
                  <a:t> happens and </a:t>
                </a:r>
                <a14:m>
                  <m:oMath xmlns:m="http://schemas.openxmlformats.org/officeDocument/2006/math">
                    <m:r>
                      <a:rPr lang="en-IN" sz="2400" b="0" i="1" smtClean="0">
                        <a:solidFill>
                          <a:schemeClr val="tx1"/>
                        </a:solidFill>
                        <a:latin typeface="Cambria Math" panose="02040503050406030204" pitchFamily="18" charset="0"/>
                      </a:rPr>
                      <m:t>𝑀</m:t>
                    </m:r>
                    <m:r>
                      <a:rPr lang="en-IN" sz="2400" b="0" i="1" smtClean="0">
                        <a:solidFill>
                          <a:schemeClr val="tx1"/>
                        </a:solidFill>
                        <a:latin typeface="Cambria Math" panose="02040503050406030204" pitchFamily="18" charset="0"/>
                      </a:rPr>
                      <m:t>=0</m:t>
                    </m:r>
                  </m:oMath>
                </a14:m>
                <a:r>
                  <a:rPr lang="en-US" sz="2400" dirty="0" smtClean="0">
                    <a:solidFill>
                      <a:schemeClr val="tx1"/>
                    </a:solidFill>
                    <a:latin typeface="+mj-lt"/>
                  </a:rPr>
                  <a:t> if </a:t>
                </a:r>
                <a14:m>
                  <m:oMath xmlns:m="http://schemas.openxmlformats.org/officeDocument/2006/math">
                    <m:r>
                      <a:rPr lang="en-IN" sz="2400" b="0" i="1" smtClean="0">
                        <a:solidFill>
                          <a:schemeClr val="tx1"/>
                        </a:solidFill>
                        <a:latin typeface="Cambria Math" panose="02040503050406030204" pitchFamily="18" charset="0"/>
                      </a:rPr>
                      <m:t>𝐴</m:t>
                    </m:r>
                  </m:oMath>
                </a14:m>
                <a:r>
                  <a:rPr lang="en-US" sz="2400" dirty="0" smtClean="0">
                    <a:solidFill>
                      <a:schemeClr val="tx1"/>
                    </a:solidFill>
                    <a:latin typeface="+mj-lt"/>
                  </a:rPr>
                  <a:t> does not happen. Similarly define a random variable </a:t>
                </a:r>
                <a14:m>
                  <m:oMath xmlns:m="http://schemas.openxmlformats.org/officeDocument/2006/math">
                    <m:r>
                      <a:rPr lang="en-IN" sz="2400" b="0" i="1" smtClean="0">
                        <a:solidFill>
                          <a:schemeClr val="tx1"/>
                        </a:solidFill>
                        <a:latin typeface="Cambria Math" panose="02040503050406030204" pitchFamily="18" charset="0"/>
                      </a:rPr>
                      <m:t>𝑁</m:t>
                    </m:r>
                  </m:oMath>
                </a14:m>
                <a:r>
                  <a:rPr lang="en-US" sz="2400" dirty="0" smtClean="0">
                    <a:solidFill>
                      <a:schemeClr val="tx1"/>
                    </a:solidFill>
                    <a:latin typeface="+mj-lt"/>
                  </a:rPr>
                  <a:t> to tell us whether </a:t>
                </a:r>
                <a14:m>
                  <m:oMath xmlns:m="http://schemas.openxmlformats.org/officeDocument/2006/math">
                    <m:r>
                      <a:rPr lang="en-IN" sz="2400" b="0" i="1" smtClean="0">
                        <a:solidFill>
                          <a:schemeClr val="tx1"/>
                        </a:solidFill>
                        <a:latin typeface="Cambria Math" panose="02040503050406030204" pitchFamily="18" charset="0"/>
                      </a:rPr>
                      <m:t>𝐵</m:t>
                    </m:r>
                  </m:oMath>
                </a14:m>
                <a:r>
                  <a:rPr lang="en-US" sz="2400" dirty="0" smtClean="0">
                    <a:solidFill>
                      <a:schemeClr val="tx1"/>
                    </a:solidFill>
                    <a:latin typeface="+mj-lt"/>
                  </a:rPr>
                  <a:t> happened or not. Now use the Bayes theorem on </a:t>
                </a:r>
                <a14:m>
                  <m:oMath xmlns:m="http://schemas.openxmlformats.org/officeDocument/2006/math">
                    <m:r>
                      <a:rPr lang="en-IN" sz="2400" i="1" smtClean="0">
                        <a:solidFill>
                          <a:schemeClr val="tx1"/>
                        </a:solidFill>
                        <a:latin typeface="Cambria Math" panose="02040503050406030204" pitchFamily="18" charset="0"/>
                      </a:rPr>
                      <m:t>𝑀</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𝑁</m:t>
                    </m:r>
                  </m:oMath>
                </a14:m>
                <a:r>
                  <a:rPr lang="en-US" sz="2400" dirty="0" smtClean="0">
                    <a:solidFill>
                      <a:schemeClr val="tx1"/>
                    </a:solidFill>
                    <a:latin typeface="+mj-lt"/>
                  </a:rPr>
                  <a:t> – done!</a:t>
                </a:r>
                <a:endParaRPr lang="en-US" sz="2400" dirty="0">
                  <a:solidFill>
                    <a:schemeClr val="tx1"/>
                  </a:solidFill>
                  <a:latin typeface="+mj-lt"/>
                </a:endParaRPr>
              </a:p>
            </p:txBody>
          </p:sp>
        </mc:Choice>
        <mc:Fallback xmlns="">
          <p:sp>
            <p:nvSpPr>
              <p:cNvPr id="8" name="Rectangular Callout 7"/>
              <p:cNvSpPr>
                <a:spLocks noRot="1" noChangeAspect="1" noMove="1" noResize="1" noEditPoints="1" noAdjustHandles="1" noChangeArrowheads="1" noChangeShapeType="1" noTextEdit="1"/>
              </p:cNvSpPr>
              <p:nvPr/>
            </p:nvSpPr>
            <p:spPr>
              <a:xfrm>
                <a:off x="431515" y="195972"/>
                <a:ext cx="9780997" cy="2403390"/>
              </a:xfrm>
              <a:prstGeom prst="wedgeRectCallout">
                <a:avLst>
                  <a:gd name="adj1" fmla="val 57712"/>
                  <a:gd name="adj2" fmla="val 19295"/>
                </a:avLst>
              </a:prstGeom>
              <a:blipFill>
                <a:blip r:embed="rId4"/>
                <a:stretch>
                  <a:fillRect l="-750" b="-3750"/>
                </a:stretch>
              </a:blipFill>
              <a:ln w="38100">
                <a:solidFill>
                  <a:schemeClr val="accent1"/>
                </a:solidFill>
              </a:ln>
            </p:spPr>
            <p:txBody>
              <a:bodyPr/>
              <a:lstStyle/>
              <a:p>
                <a:r>
                  <a:rPr lang="en-IN">
                    <a:noFill/>
                  </a:rPr>
                  <a:t> </a:t>
                </a:r>
              </a:p>
            </p:txBody>
          </p:sp>
        </mc:Fallback>
      </mc:AlternateContent>
      <p:grpSp>
        <p:nvGrpSpPr>
          <p:cNvPr id="9" name="Group 8"/>
          <p:cNvGrpSpPr/>
          <p:nvPr/>
        </p:nvGrpSpPr>
        <p:grpSpPr>
          <a:xfrm>
            <a:off x="10529335" y="2895549"/>
            <a:ext cx="1468606" cy="1238929"/>
            <a:chOff x="12383748" y="1219011"/>
            <a:chExt cx="1862104" cy="1570887"/>
          </a:xfrm>
        </p:grpSpPr>
        <p:sp>
          <p:nvSpPr>
            <p:cNvPr id="10" name="Freeform 9"/>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reeform 10"/>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reeform 11"/>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15" name="Rectangular Callout 14"/>
              <p:cNvSpPr/>
              <p:nvPr/>
            </p:nvSpPr>
            <p:spPr>
              <a:xfrm>
                <a:off x="431515" y="2764167"/>
                <a:ext cx="9665464" cy="1999477"/>
              </a:xfrm>
              <a:prstGeom prst="wedgeRectCallout">
                <a:avLst>
                  <a:gd name="adj1" fmla="val 59933"/>
                  <a:gd name="adj2" fmla="val 13155"/>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The random variables </a:t>
                </a:r>
                <a14:m>
                  <m:oMath xmlns:m="http://schemas.openxmlformats.org/officeDocument/2006/math">
                    <m:r>
                      <a:rPr lang="en-IN" sz="2400" b="0" i="1" smtClean="0">
                        <a:solidFill>
                          <a:schemeClr val="tx1"/>
                        </a:solidFill>
                        <a:latin typeface="Cambria Math" panose="02040503050406030204" pitchFamily="18" charset="0"/>
                      </a:rPr>
                      <m:t>𝑀</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𝑁</m:t>
                    </m:r>
                  </m:oMath>
                </a14:m>
                <a:r>
                  <a:rPr lang="en-IN" sz="2400" dirty="0" smtClean="0">
                    <a:solidFill>
                      <a:schemeClr val="tx1"/>
                    </a:solidFill>
                    <a:latin typeface="+mj-lt"/>
                  </a:rPr>
                  <a:t> we defined above to tell us whether some event happened or not are called </a:t>
                </a:r>
                <a:r>
                  <a:rPr lang="en-IN" sz="2400" i="1" dirty="0" smtClean="0">
                    <a:solidFill>
                      <a:schemeClr val="tx1"/>
                    </a:solidFill>
                    <a:latin typeface="+mj-lt"/>
                  </a:rPr>
                  <a:t>indicator random variables </a:t>
                </a:r>
                <a:r>
                  <a:rPr lang="en-IN" sz="2400" dirty="0" smtClean="0">
                    <a:solidFill>
                      <a:schemeClr val="tx1"/>
                    </a:solidFill>
                    <a:latin typeface="+mj-lt"/>
                  </a:rPr>
                  <a:t>since they </a:t>
                </a:r>
                <a:r>
                  <a:rPr lang="en-IN" sz="2400" i="1" dirty="0" smtClean="0">
                    <a:solidFill>
                      <a:schemeClr val="tx1"/>
                    </a:solidFill>
                    <a:latin typeface="+mj-lt"/>
                  </a:rPr>
                  <a:t>indicate</a:t>
                </a:r>
                <a:r>
                  <a:rPr lang="en-IN" sz="2400" dirty="0" smtClean="0">
                    <a:solidFill>
                      <a:schemeClr val="tx1"/>
                    </a:solidFill>
                    <a:latin typeface="+mj-lt"/>
                  </a:rPr>
                  <a:t> whether an event took place (in which case the </a:t>
                </a:r>
                <a:r>
                  <a:rPr lang="en-IN" sz="2400" dirty="0" err="1" smtClean="0">
                    <a:solidFill>
                      <a:schemeClr val="tx1"/>
                    </a:solidFill>
                    <a:latin typeface="+mj-lt"/>
                  </a:rPr>
                  <a:t>r.v</a:t>
                </a:r>
                <a:r>
                  <a:rPr lang="en-IN" sz="2400" dirty="0" smtClean="0">
                    <a:solidFill>
                      <a:schemeClr val="tx1"/>
                    </a:solidFill>
                    <a:latin typeface="+mj-lt"/>
                  </a:rPr>
                  <a:t>. takes value 1) or not (in which case the </a:t>
                </a:r>
                <a:r>
                  <a:rPr lang="en-IN" sz="2400" dirty="0" err="1" smtClean="0">
                    <a:solidFill>
                      <a:schemeClr val="tx1"/>
                    </a:solidFill>
                    <a:latin typeface="+mj-lt"/>
                  </a:rPr>
                  <a:t>r.v</a:t>
                </a:r>
                <a:r>
                  <a:rPr lang="en-IN" sz="2400" dirty="0" smtClean="0">
                    <a:solidFill>
                      <a:schemeClr val="tx1"/>
                    </a:solidFill>
                    <a:latin typeface="+mj-lt"/>
                  </a:rPr>
                  <a:t>. takes value 0). </a:t>
                </a:r>
                <a:r>
                  <a:rPr lang="en-IN" sz="2400" b="1" dirty="0" smtClean="0">
                    <a:solidFill>
                      <a:schemeClr val="tx1"/>
                    </a:solidFill>
                    <a:latin typeface="+mj-lt"/>
                  </a:rPr>
                  <a:t>Notation</a:t>
                </a:r>
                <a:r>
                  <a:rPr lang="en-IN" sz="2400" dirty="0" smtClean="0">
                    <a:solidFill>
                      <a:schemeClr val="tx1"/>
                    </a:solidFill>
                    <a:latin typeface="+mj-lt"/>
                  </a:rPr>
                  <a:t>: </a:t>
                </a:r>
                <a14:m>
                  <m:oMath xmlns:m="http://schemas.openxmlformats.org/officeDocument/2006/math">
                    <m:r>
                      <a:rPr lang="en-IN" sz="2400" b="0" i="1" smtClean="0">
                        <a:solidFill>
                          <a:schemeClr val="tx1"/>
                        </a:solidFill>
                        <a:latin typeface="Cambria Math" panose="02040503050406030204" pitchFamily="18" charset="0"/>
                      </a:rPr>
                      <m:t>𝑀</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ea typeface="Cambria Math" panose="02040503050406030204" pitchFamily="18" charset="0"/>
                      </a:rPr>
                      <m:t>𝕀</m:t>
                    </m:r>
                    <m:d>
                      <m:dPr>
                        <m:begChr m:val="{"/>
                        <m:endChr m:val="}"/>
                        <m:ctrlPr>
                          <a:rPr lang="en-IN" sz="2400" b="0" i="1" smtClean="0">
                            <a:solidFill>
                              <a:schemeClr val="tx1"/>
                            </a:solidFill>
                            <a:latin typeface="Cambria Math" panose="02040503050406030204" pitchFamily="18" charset="0"/>
                            <a:ea typeface="Cambria Math" panose="02040503050406030204" pitchFamily="18" charset="0"/>
                          </a:rPr>
                        </m:ctrlPr>
                      </m:dPr>
                      <m:e>
                        <m:r>
                          <a:rPr lang="en-IN" sz="2400" b="0" i="1" smtClean="0">
                            <a:solidFill>
                              <a:schemeClr val="tx1"/>
                            </a:solidFill>
                            <a:latin typeface="Cambria Math" panose="02040503050406030204" pitchFamily="18" charset="0"/>
                            <a:ea typeface="Cambria Math" panose="02040503050406030204" pitchFamily="18" charset="0"/>
                          </a:rPr>
                          <m:t>𝐴</m:t>
                        </m:r>
                      </m:e>
                    </m:d>
                    <m:r>
                      <a:rPr lang="en-IN" sz="2400" b="0" i="1" smtClean="0">
                        <a:solidFill>
                          <a:schemeClr val="tx1"/>
                        </a:solidFill>
                        <a:latin typeface="Cambria Math" panose="02040503050406030204" pitchFamily="18" charset="0"/>
                        <a:ea typeface="Cambria Math" panose="02040503050406030204" pitchFamily="18" charset="0"/>
                      </a:rPr>
                      <m:t>, </m:t>
                    </m:r>
                    <m:r>
                      <a:rPr lang="en-IN" sz="2400" b="0" i="1" smtClean="0">
                        <a:solidFill>
                          <a:schemeClr val="tx1"/>
                        </a:solidFill>
                        <a:latin typeface="Cambria Math" panose="02040503050406030204" pitchFamily="18" charset="0"/>
                        <a:ea typeface="Cambria Math" panose="02040503050406030204" pitchFamily="18" charset="0"/>
                      </a:rPr>
                      <m:t>𝑁</m:t>
                    </m:r>
                    <m:r>
                      <a:rPr lang="en-IN" sz="2400" b="0" i="1" smtClean="0">
                        <a:solidFill>
                          <a:schemeClr val="tx1"/>
                        </a:solidFill>
                        <a:latin typeface="Cambria Math" panose="02040503050406030204" pitchFamily="18" charset="0"/>
                        <a:ea typeface="Cambria Math" panose="02040503050406030204" pitchFamily="18" charset="0"/>
                      </a:rPr>
                      <m:t>=</m:t>
                    </m:r>
                    <m:r>
                      <a:rPr lang="en-IN" sz="2400" b="0" i="1" smtClean="0">
                        <a:solidFill>
                          <a:schemeClr val="tx1"/>
                        </a:solidFill>
                        <a:latin typeface="Cambria Math" panose="02040503050406030204" pitchFamily="18" charset="0"/>
                        <a:ea typeface="Cambria Math" panose="02040503050406030204" pitchFamily="18" charset="0"/>
                      </a:rPr>
                      <m:t>𝕀</m:t>
                    </m:r>
                    <m:d>
                      <m:dPr>
                        <m:begChr m:val="{"/>
                        <m:endChr m:val="}"/>
                        <m:ctrlPr>
                          <a:rPr lang="en-IN" sz="2400" b="0" i="1" smtClean="0">
                            <a:solidFill>
                              <a:schemeClr val="tx1"/>
                            </a:solidFill>
                            <a:latin typeface="Cambria Math" panose="02040503050406030204" pitchFamily="18" charset="0"/>
                            <a:ea typeface="Cambria Math" panose="02040503050406030204" pitchFamily="18" charset="0"/>
                          </a:rPr>
                        </m:ctrlPr>
                      </m:dPr>
                      <m:e>
                        <m:r>
                          <a:rPr lang="en-IN" sz="2400" b="0" i="1" smtClean="0">
                            <a:solidFill>
                              <a:schemeClr val="tx1"/>
                            </a:solidFill>
                            <a:latin typeface="Cambria Math" panose="02040503050406030204" pitchFamily="18" charset="0"/>
                            <a:ea typeface="Cambria Math" panose="02040503050406030204" pitchFamily="18" charset="0"/>
                          </a:rPr>
                          <m:t>𝐵</m:t>
                        </m:r>
                      </m:e>
                    </m:d>
                  </m:oMath>
                </a14:m>
                <a:r>
                  <a:rPr lang="en-US" sz="2400" dirty="0" smtClean="0">
                    <a:solidFill>
                      <a:schemeClr val="tx1"/>
                    </a:solidFill>
                    <a:latin typeface="+mj-lt"/>
                  </a:rPr>
                  <a:t>.</a:t>
                </a:r>
              </a:p>
              <a:p>
                <a:pPr algn="ctr"/>
                <a:r>
                  <a:rPr lang="en-US" sz="2400" dirty="0" smtClean="0">
                    <a:solidFill>
                      <a:schemeClr val="tx1"/>
                    </a:solidFill>
                    <a:latin typeface="+mj-lt"/>
                  </a:rPr>
                  <a:t>In general, </a:t>
                </a:r>
                <a14:m>
                  <m:oMath xmlns:m="http://schemas.openxmlformats.org/officeDocument/2006/math">
                    <m:r>
                      <a:rPr lang="en-US" sz="2400" i="1" smtClean="0">
                        <a:solidFill>
                          <a:schemeClr val="tx1"/>
                        </a:solidFill>
                        <a:latin typeface="Cambria Math" panose="02040503050406030204" pitchFamily="18" charset="0"/>
                        <a:ea typeface="Cambria Math" panose="02040503050406030204" pitchFamily="18" charset="0"/>
                      </a:rPr>
                      <m:t>𝕀</m:t>
                    </m:r>
                    <m:d>
                      <m:dPr>
                        <m:begChr m:val="{"/>
                        <m:endChr m:val="}"/>
                        <m:ctrlPr>
                          <a:rPr lang="en-IN" sz="2400" b="0" i="1" smtClean="0">
                            <a:solidFill>
                              <a:schemeClr val="tx1"/>
                            </a:solidFill>
                            <a:latin typeface="Cambria Math" panose="02040503050406030204" pitchFamily="18" charset="0"/>
                            <a:ea typeface="Cambria Math" panose="02040503050406030204" pitchFamily="18" charset="0"/>
                          </a:rPr>
                        </m:ctrlPr>
                      </m:dPr>
                      <m:e>
                        <m:r>
                          <m:rPr>
                            <m:sty m:val="p"/>
                          </m:rPr>
                          <a:rPr lang="en-IN" sz="2400" b="0" i="0" smtClean="0">
                            <a:solidFill>
                              <a:schemeClr val="tx1"/>
                            </a:solidFill>
                            <a:latin typeface="Cambria Math" panose="02040503050406030204" pitchFamily="18" charset="0"/>
                            <a:ea typeface="Cambria Math" panose="02040503050406030204" pitchFamily="18" charset="0"/>
                          </a:rPr>
                          <m:t>blah</m:t>
                        </m:r>
                      </m:e>
                    </m:d>
                    <m:r>
                      <a:rPr lang="en-IN" sz="2400" b="0" i="1" smtClean="0">
                        <a:solidFill>
                          <a:schemeClr val="tx1"/>
                        </a:solidFill>
                        <a:latin typeface="Cambria Math" panose="02040503050406030204" pitchFamily="18" charset="0"/>
                        <a:ea typeface="Cambria Math" panose="02040503050406030204" pitchFamily="18" charset="0"/>
                      </a:rPr>
                      <m:t>=1</m:t>
                    </m:r>
                  </m:oMath>
                </a14:m>
                <a:r>
                  <a:rPr lang="en-US" sz="2400" dirty="0" smtClean="0">
                    <a:solidFill>
                      <a:schemeClr val="tx1"/>
                    </a:solidFill>
                    <a:latin typeface="+mj-lt"/>
                  </a:rPr>
                  <a:t> if blah is true else </a:t>
                </a:r>
                <a14:m>
                  <m:oMath xmlns:m="http://schemas.openxmlformats.org/officeDocument/2006/math">
                    <m:r>
                      <a:rPr lang="en-IN" sz="2400" b="0" i="1" smtClean="0">
                        <a:solidFill>
                          <a:schemeClr val="tx1"/>
                        </a:solidFill>
                        <a:latin typeface="Cambria Math" panose="02040503050406030204" pitchFamily="18" charset="0"/>
                      </a:rPr>
                      <m:t>0</m:t>
                    </m:r>
                  </m:oMath>
                </a14:m>
                <a:endParaRPr lang="en-US" sz="2400" dirty="0">
                  <a:solidFill>
                    <a:schemeClr val="tx1"/>
                  </a:solidFill>
                  <a:latin typeface="+mj-lt"/>
                </a:endParaRPr>
              </a:p>
            </p:txBody>
          </p:sp>
        </mc:Choice>
        <mc:Fallback xmlns="">
          <p:sp>
            <p:nvSpPr>
              <p:cNvPr id="15" name="Rectangular Callout 14"/>
              <p:cNvSpPr>
                <a:spLocks noRot="1" noChangeAspect="1" noMove="1" noResize="1" noEditPoints="1" noAdjustHandles="1" noChangeArrowheads="1" noChangeShapeType="1" noTextEdit="1"/>
              </p:cNvSpPr>
              <p:nvPr/>
            </p:nvSpPr>
            <p:spPr>
              <a:xfrm>
                <a:off x="431515" y="2764167"/>
                <a:ext cx="9665464" cy="1999477"/>
              </a:xfrm>
              <a:prstGeom prst="wedgeRectCallout">
                <a:avLst>
                  <a:gd name="adj1" fmla="val 59933"/>
                  <a:gd name="adj2" fmla="val 13155"/>
                </a:avLst>
              </a:prstGeom>
              <a:blipFill>
                <a:blip r:embed="rId5"/>
                <a:stretch>
                  <a:fillRect b="-4192"/>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1779492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right)">
                                      <p:cBhvr>
                                        <p:cTn id="47" dur="5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7"/>
                                        </p:tgtEl>
                                        <p:attrNameLst>
                                          <p:attrName>style.visibility</p:attrName>
                                        </p:attrNameLst>
                                      </p:cBhvr>
                                      <p:to>
                                        <p:strVal val="visible"/>
                                      </p:to>
                                    </p:set>
                                  </p:childTnLst>
                                </p:cTn>
                              </p:par>
                            </p:childTnLst>
                          </p:cTn>
                        </p:par>
                        <p:par>
                          <p:cTn id="52" fill="hold">
                            <p:stCondLst>
                              <p:cond delay="0"/>
                            </p:stCondLst>
                            <p:childTnLst>
                              <p:par>
                                <p:cTn id="53" presetID="22" presetClass="entr" presetSubtype="2" fill="hold" grpId="0" nodeType="after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wipe(right)">
                                      <p:cBhvr>
                                        <p:cTn id="55" dur="500"/>
                                        <p:tgtEl>
                                          <p:spTgt spid="8"/>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9"/>
                                        </p:tgtEl>
                                        <p:attrNameLst>
                                          <p:attrName>style.visibility</p:attrName>
                                        </p:attrNameLst>
                                      </p:cBhvr>
                                      <p:to>
                                        <p:strVal val="visible"/>
                                      </p:to>
                                    </p:set>
                                  </p:childTnLst>
                                </p:cTn>
                              </p:par>
                            </p:childTnLst>
                          </p:cTn>
                        </p:par>
                        <p:par>
                          <p:cTn id="60" fill="hold">
                            <p:stCondLst>
                              <p:cond delay="0"/>
                            </p:stCondLst>
                            <p:childTnLst>
                              <p:par>
                                <p:cTn id="61" presetID="22" presetClass="entr" presetSubtype="2" fill="hold" grpId="0" nodeType="after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wipe(right)">
                                      <p:cBhvr>
                                        <p:cTn id="6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8" grpId="0" animBg="1"/>
      <p:bldP spid="15" grpId="0" uiExpan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Independence of Random Variables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5746376"/>
              </a:xfrm>
            </p:spPr>
            <p:txBody>
              <a:bodyPr/>
              <a:lstStyle/>
              <a:p>
                <a:r>
                  <a:rPr lang="en-IN" dirty="0" smtClean="0"/>
                  <a:t>Two </a:t>
                </a:r>
                <a:r>
                  <a:rPr lang="en-IN" dirty="0" err="1" smtClean="0"/>
                  <a:t>r.v.s</a:t>
                </a:r>
                <a:r>
                  <a:rPr lang="en-IN" dirty="0" smtClean="0"/>
                  <a:t>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oMath>
                </a14:m>
                <a:r>
                  <a:rPr lang="en-IN" dirty="0" smtClean="0"/>
                  <a:t> are said to be independent if, for all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oMath>
                </a14:m>
                <a:r>
                  <a:rPr lang="en-IN" dirty="0" smtClean="0"/>
                  <a:t> and </a:t>
                </a:r>
                <a14:m>
                  <m:oMath xmlns:m="http://schemas.openxmlformats.org/officeDocument/2006/math">
                    <m:r>
                      <a:rPr lang="en-IN" b="0" i="1" smtClean="0">
                        <a:latin typeface="Cambria Math" panose="02040503050406030204" pitchFamily="18" charset="0"/>
                      </a:rPr>
                      <m:t>𝑦</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𝑌</m:t>
                        </m:r>
                      </m:sub>
                    </m:sSub>
                  </m:oMath>
                </a14:m>
                <a:r>
                  <a:rPr lang="en-IN" dirty="0" smtClean="0"/>
                  <a:t>, we have </a:t>
                </a:r>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𝑦</m:t>
                        </m:r>
                      </m:e>
                    </m:d>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e>
                    </m:d>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e>
                    </m:d>
                  </m:oMath>
                </a14:m>
                <a:endParaRPr lang="en-IN" dirty="0" smtClean="0"/>
              </a:p>
              <a:p>
                <a:r>
                  <a:rPr lang="en-IN" dirty="0" smtClean="0"/>
                  <a:t>We can show that if two </a:t>
                </a:r>
                <a:r>
                  <a:rPr lang="en-IN" dirty="0" err="1" smtClean="0"/>
                  <a:t>r.v.s</a:t>
                </a:r>
                <a:r>
                  <a:rPr lang="en-IN" dirty="0" smtClean="0"/>
                  <a:t> are independent, then this means that the value one </a:t>
                </a:r>
                <a:r>
                  <a:rPr lang="en-IN" dirty="0" err="1" smtClean="0"/>
                  <a:t>r.v</a:t>
                </a:r>
                <a:r>
                  <a:rPr lang="en-IN" dirty="0" smtClean="0"/>
                  <a:t>. takes does not influence the other </a:t>
                </a:r>
                <a:r>
                  <a:rPr lang="en-IN" dirty="0" err="1" smtClean="0"/>
                  <a:t>r.v</a:t>
                </a:r>
                <a:r>
                  <a:rPr lang="en-IN" dirty="0" smtClean="0"/>
                  <a:t>. to take some value more preferentially than others in any way</a:t>
                </a:r>
              </a:p>
              <a:p>
                <a:r>
                  <a:rPr lang="en-IN" b="1" dirty="0" smtClean="0"/>
                  <a:t>Proof</a:t>
                </a:r>
                <a:r>
                  <a:rPr lang="en-IN" dirty="0" smtClean="0"/>
                  <a:t>: </a:t>
                </a:r>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𝑦</m:t>
                        </m:r>
                      </m:e>
                    </m:d>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r>
                              <a:rPr lang="en-IN">
                                <a:latin typeface="Cambria Math" panose="02040503050406030204" pitchFamily="18" charset="0"/>
                                <a:ea typeface="Cambria Math" panose="02040503050406030204" pitchFamily="18" charset="0"/>
                              </a:rPr>
                              <m:t> | </m:t>
                            </m:r>
                            <m:r>
                              <a:rPr lang="en-IN">
                                <a:latin typeface="Cambria Math" panose="02040503050406030204" pitchFamily="18" charset="0"/>
                                <a:ea typeface="Cambria Math" panose="02040503050406030204" pitchFamily="18" charset="0"/>
                              </a:rPr>
                              <m:t>𝑌</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𝑦</m:t>
                            </m:r>
                          </m:e>
                        </m:d>
                      </m:num>
                      <m:den>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𝑌</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𝑦</m:t>
                            </m:r>
                          </m:e>
                        </m:d>
                      </m:den>
                    </m:f>
                    <m:r>
                      <a:rPr lang="en-IN" b="0" i="1" smtClean="0">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e>
                        </m:d>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𝑌</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𝑦</m:t>
                            </m:r>
                          </m:e>
                        </m:d>
                      </m:num>
                      <m:den>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𝑌</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𝑦</m:t>
                            </m:r>
                          </m:e>
                        </m:d>
                      </m:den>
                    </m:f>
                    <m:r>
                      <a:rPr lang="en-IN" b="0" i="1" smtClean="0">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e>
                    </m:d>
                  </m:oMath>
                </a14:m>
                <a:endParaRPr lang="en-IN" dirty="0" smtClean="0"/>
              </a:p>
              <a:p>
                <a:r>
                  <a:rPr lang="en-IN" dirty="0" smtClean="0"/>
                  <a:t>Similarly, we also get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IN" i="1">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e>
                    </m:d>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e>
                    </m:d>
                  </m:oMath>
                </a14:m>
                <a:endParaRPr lang="en-IN" dirty="0" smtClean="0"/>
              </a:p>
              <a:p>
                <a:r>
                  <a:rPr lang="en-IN" dirty="0" smtClean="0"/>
                  <a:t>Independence of </a:t>
                </a:r>
                <a:r>
                  <a:rPr lang="en-IN" dirty="0" err="1" smtClean="0"/>
                  <a:t>r.v.s</a:t>
                </a:r>
                <a:r>
                  <a:rPr lang="en-IN" dirty="0" smtClean="0"/>
                  <a:t> makes life extremely simple in ML algorithms but is very precious – not always available</a:t>
                </a:r>
              </a:p>
              <a:p>
                <a:r>
                  <a:rPr lang="en-IN" b="1" dirty="0" smtClean="0"/>
                  <a:t>Notation</a:t>
                </a:r>
                <a:r>
                  <a:rPr lang="en-IN" dirty="0" smtClean="0"/>
                  <a:t>: If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oMath>
                </a14:m>
                <a:r>
                  <a:rPr lang="en-IN" dirty="0" smtClean="0"/>
                  <a:t> are independent, then we often write </a:t>
                </a:r>
                <a14:m>
                  <m:oMath xmlns:m="http://schemas.openxmlformats.org/officeDocument/2006/math">
                    <m:r>
                      <a:rPr lang="en-IN" b="0" i="1" smtClean="0">
                        <a:latin typeface="Cambria Math" panose="02040503050406030204" pitchFamily="18" charset="0"/>
                      </a:rPr>
                      <m:t>𝑋</m:t>
                    </m:r>
                    <m:r>
                      <m:rPr>
                        <m:nor/>
                      </m:rPr>
                      <a:rPr lang="en-IN"/>
                      <m:t>⫫</m:t>
                    </m:r>
                    <m:r>
                      <a:rPr lang="en-IN" b="0" i="1" smtClean="0">
                        <a:latin typeface="Cambria Math" panose="02040503050406030204" pitchFamily="18" charset="0"/>
                      </a:rPr>
                      <m:t>𝑌</m:t>
                    </m:r>
                  </m:oMath>
                </a14:m>
                <a:endParaRPr lang="en-IN" dirty="0"/>
              </a:p>
              <a:p>
                <a:pPr lvl="2"/>
                <a:endParaRPr lang="en-IN" dirty="0" smtClean="0"/>
              </a:p>
              <a:p>
                <a:pPr lvl="2"/>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746376"/>
              </a:xfrm>
              <a:blipFill>
                <a:blip r:embed="rId2"/>
                <a:stretch>
                  <a:fillRect l="-578" t="-2545" r="-1314"/>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35</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60681" y="290187"/>
            <a:ext cx="1731319" cy="1731319"/>
          </a:xfrm>
          <a:prstGeom prst="rect">
            <a:avLst/>
          </a:prstGeom>
        </p:spPr>
      </p:pic>
      <mc:AlternateContent xmlns:mc="http://schemas.openxmlformats.org/markup-compatibility/2006" xmlns:a14="http://schemas.microsoft.com/office/drawing/2010/main">
        <mc:Choice Requires="a14">
          <p:sp>
            <p:nvSpPr>
              <p:cNvPr id="6" name="Rectangular Callout 5"/>
              <p:cNvSpPr/>
              <p:nvPr/>
            </p:nvSpPr>
            <p:spPr>
              <a:xfrm>
                <a:off x="4119937" y="238421"/>
                <a:ext cx="6113790" cy="1294272"/>
              </a:xfrm>
              <a:prstGeom prst="wedgeRectCallout">
                <a:avLst>
                  <a:gd name="adj1" fmla="val 60227"/>
                  <a:gd name="adj2" fmla="val 40787"/>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IN" sz="2400" i="1">
                        <a:solidFill>
                          <a:schemeClr val="tx1"/>
                        </a:solidFill>
                        <a:latin typeface="Cambria Math" panose="02040503050406030204" pitchFamily="18" charset="0"/>
                      </a:rPr>
                      <m:t>𝑋</m:t>
                    </m:r>
                    <m:r>
                      <m:rPr>
                        <m:nor/>
                      </m:rPr>
                      <a:rPr lang="en-IN" sz="2400">
                        <a:solidFill>
                          <a:schemeClr val="tx1"/>
                        </a:solidFill>
                        <a:latin typeface="Cambria Math" panose="02040503050406030204" pitchFamily="18" charset="0"/>
                      </a:rPr>
                      <m:t> </m:t>
                    </m:r>
                    <m:r>
                      <m:rPr>
                        <m:nor/>
                      </m:rPr>
                      <a:rPr lang="en-IN" sz="2400">
                        <a:solidFill>
                          <a:schemeClr val="tx1"/>
                        </a:solidFill>
                      </a:rPr>
                      <m:t>⫫</m:t>
                    </m:r>
                    <m:r>
                      <a:rPr lang="en-IN" sz="2400" i="1">
                        <a:solidFill>
                          <a:schemeClr val="tx1"/>
                        </a:solidFill>
                        <a:latin typeface="Cambria Math" panose="02040503050406030204" pitchFamily="18" charset="0"/>
                      </a:rPr>
                      <m:t> </m:t>
                    </m:r>
                    <m:r>
                      <a:rPr lang="en-IN" sz="2400" i="1">
                        <a:solidFill>
                          <a:schemeClr val="tx1"/>
                        </a:solidFill>
                        <a:latin typeface="Cambria Math" panose="02040503050406030204" pitchFamily="18" charset="0"/>
                      </a:rPr>
                      <m:t>𝑌</m:t>
                    </m:r>
                  </m:oMath>
                </a14:m>
                <a:r>
                  <a:rPr lang="en-US" sz="2400" dirty="0" smtClean="0">
                    <a:solidFill>
                      <a:schemeClr val="tx1"/>
                    </a:solidFill>
                    <a:latin typeface="+mj-lt"/>
                  </a:rPr>
                  <a:t> means that </a:t>
                </a:r>
                <a14:m>
                  <m:oMath xmlns:m="http://schemas.openxmlformats.org/officeDocument/2006/math">
                    <m:r>
                      <a:rPr lang="en-IN" sz="2400" b="0" i="1" smtClean="0">
                        <a:solidFill>
                          <a:schemeClr val="tx1"/>
                        </a:solidFill>
                        <a:latin typeface="Cambria Math" panose="02040503050406030204" pitchFamily="18" charset="0"/>
                      </a:rPr>
                      <m:t>𝑋</m:t>
                    </m:r>
                  </m:oMath>
                </a14:m>
                <a:r>
                  <a:rPr lang="en-US" sz="2400" dirty="0" smtClean="0">
                    <a:solidFill>
                      <a:schemeClr val="tx1"/>
                    </a:solidFill>
                    <a:latin typeface="+mj-lt"/>
                  </a:rPr>
                  <a:t> and </a:t>
                </a:r>
                <a14:m>
                  <m:oMath xmlns:m="http://schemas.openxmlformats.org/officeDocument/2006/math">
                    <m:r>
                      <a:rPr lang="en-IN" sz="2400" b="0" i="1" smtClean="0">
                        <a:solidFill>
                          <a:schemeClr val="tx1"/>
                        </a:solidFill>
                        <a:latin typeface="Cambria Math" panose="02040503050406030204" pitchFamily="18" charset="0"/>
                      </a:rPr>
                      <m:t>𝑌</m:t>
                    </m:r>
                  </m:oMath>
                </a14:m>
                <a:r>
                  <a:rPr lang="en-US" sz="2400" dirty="0" smtClean="0">
                    <a:solidFill>
                      <a:schemeClr val="tx1"/>
                    </a:solidFill>
                    <a:latin typeface="+mj-lt"/>
                  </a:rPr>
                  <a:t> will both take values according to their own (marginal) PMFs, happily unmindful of the values the other </a:t>
                </a:r>
                <a:r>
                  <a:rPr lang="en-US" sz="2400" dirty="0" err="1" smtClean="0">
                    <a:solidFill>
                      <a:schemeClr val="tx1"/>
                    </a:solidFill>
                    <a:latin typeface="+mj-lt"/>
                  </a:rPr>
                  <a:t>r.v</a:t>
                </a:r>
                <a:r>
                  <a:rPr lang="en-US" sz="2400" dirty="0" smtClean="0">
                    <a:solidFill>
                      <a:schemeClr val="tx1"/>
                    </a:solidFill>
                    <a:latin typeface="+mj-lt"/>
                  </a:rPr>
                  <a:t>. is taking!</a:t>
                </a:r>
                <a:endParaRPr lang="en-US" sz="2400" dirty="0">
                  <a:solidFill>
                    <a:schemeClr val="tx1"/>
                  </a:solidFill>
                  <a:latin typeface="+mj-lt"/>
                </a:endParaRPr>
              </a:p>
            </p:txBody>
          </p:sp>
        </mc:Choice>
        <mc:Fallback xmlns="">
          <p:sp>
            <p:nvSpPr>
              <p:cNvPr id="6" name="Rectangular Callout 5"/>
              <p:cNvSpPr>
                <a:spLocks noRot="1" noChangeAspect="1" noMove="1" noResize="1" noEditPoints="1" noAdjustHandles="1" noChangeArrowheads="1" noChangeShapeType="1" noTextEdit="1"/>
              </p:cNvSpPr>
              <p:nvPr/>
            </p:nvSpPr>
            <p:spPr>
              <a:xfrm>
                <a:off x="4119937" y="238421"/>
                <a:ext cx="6113790" cy="1294272"/>
              </a:xfrm>
              <a:prstGeom prst="wedgeRectCallout">
                <a:avLst>
                  <a:gd name="adj1" fmla="val 60227"/>
                  <a:gd name="adj2" fmla="val 40787"/>
                </a:avLst>
              </a:prstGeom>
              <a:blipFill>
                <a:blip r:embed="rId4"/>
                <a:stretch>
                  <a:fillRect l="-450" b="-5505"/>
                </a:stretch>
              </a:blipFill>
              <a:ln w="38100">
                <a:solidFill>
                  <a:schemeClr val="accent1"/>
                </a:solidFill>
              </a:ln>
            </p:spPr>
            <p:txBody>
              <a:bodyPr/>
              <a:lstStyle/>
              <a:p>
                <a:r>
                  <a:rPr lang="en-IN">
                    <a:noFill/>
                  </a:rPr>
                  <a:t> </a:t>
                </a:r>
              </a:p>
            </p:txBody>
          </p:sp>
        </mc:Fallback>
      </mc:AlternateContent>
      <p:grpSp>
        <p:nvGrpSpPr>
          <p:cNvPr id="44" name="Group 43"/>
          <p:cNvGrpSpPr/>
          <p:nvPr/>
        </p:nvGrpSpPr>
        <p:grpSpPr>
          <a:xfrm>
            <a:off x="457200" y="2187057"/>
            <a:ext cx="11518900" cy="4289943"/>
            <a:chOff x="457200" y="2187057"/>
            <a:chExt cx="11518900" cy="4289943"/>
          </a:xfrm>
        </p:grpSpPr>
        <p:grpSp>
          <p:nvGrpSpPr>
            <p:cNvPr id="40" name="Group 39"/>
            <p:cNvGrpSpPr/>
            <p:nvPr/>
          </p:nvGrpSpPr>
          <p:grpSpPr>
            <a:xfrm>
              <a:off x="457200" y="2187057"/>
              <a:ext cx="11518900" cy="4289943"/>
              <a:chOff x="457200" y="2187057"/>
              <a:chExt cx="11518900" cy="4289943"/>
            </a:xfrm>
          </p:grpSpPr>
          <mc:AlternateContent xmlns:mc="http://schemas.openxmlformats.org/markup-compatibility/2006" xmlns:a14="http://schemas.microsoft.com/office/drawing/2010/main">
            <mc:Choice Requires="a14">
              <p:sp>
                <p:nvSpPr>
                  <p:cNvPr id="38" name="Rectangle 37"/>
                  <p:cNvSpPr/>
                  <p:nvPr/>
                </p:nvSpPr>
                <p:spPr>
                  <a:xfrm>
                    <a:off x="457200" y="2187057"/>
                    <a:ext cx="11518900" cy="4289943"/>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sz="3200" dirty="0" smtClean="0">
                        <a:solidFill>
                          <a:schemeClr val="tx1"/>
                        </a:solidFill>
                        <a:latin typeface="+mj-lt"/>
                      </a:rPr>
                      <a:t>We have </a:t>
                    </a:r>
                    <a14:m>
                      <m:oMath xmlns:m="http://schemas.openxmlformats.org/officeDocument/2006/math">
                        <m:sSub>
                          <m:sSubPr>
                            <m:ctrlPr>
                              <a:rPr lang="en-IN" sz="3200" b="0" i="1" smtClean="0">
                                <a:solidFill>
                                  <a:schemeClr val="tx1"/>
                                </a:solidFill>
                                <a:latin typeface="Cambria Math" panose="02040503050406030204" pitchFamily="18" charset="0"/>
                                <a:ea typeface="Cambria Math" panose="02040503050406030204" pitchFamily="18" charset="0"/>
                              </a:rPr>
                            </m:ctrlPr>
                          </m:sSubPr>
                          <m:e>
                            <m:r>
                              <a:rPr lang="en-IN" sz="3200" i="1" smtClean="0">
                                <a:solidFill>
                                  <a:schemeClr val="tx1"/>
                                </a:solidFill>
                                <a:latin typeface="Cambria Math" panose="02040503050406030204" pitchFamily="18" charset="0"/>
                                <a:ea typeface="Cambria Math" panose="02040503050406030204" pitchFamily="18" charset="0"/>
                              </a:rPr>
                              <m:t>ℙ</m:t>
                            </m:r>
                          </m:e>
                          <m:sub>
                            <m:r>
                              <a:rPr lang="en-IN" sz="3200" b="0" i="1" smtClean="0">
                                <a:solidFill>
                                  <a:schemeClr val="tx1"/>
                                </a:solidFill>
                                <a:latin typeface="Cambria Math" panose="02040503050406030204" pitchFamily="18" charset="0"/>
                                <a:ea typeface="Cambria Math" panose="02040503050406030204" pitchFamily="18" charset="0"/>
                              </a:rPr>
                              <m:t>𝑌</m:t>
                            </m:r>
                          </m:sub>
                        </m:sSub>
                        <m:r>
                          <a:rPr lang="en-IN" sz="3200" b="0" i="1" smtClean="0">
                            <a:solidFill>
                              <a:schemeClr val="tx1"/>
                            </a:solidFill>
                            <a:latin typeface="Cambria Math" panose="02040503050406030204" pitchFamily="18" charset="0"/>
                            <a:ea typeface="Cambria Math" panose="02040503050406030204" pitchFamily="18" charset="0"/>
                          </a:rPr>
                          <m:t>=</m:t>
                        </m:r>
                        <m:d>
                          <m:dPr>
                            <m:begChr m:val="["/>
                            <m:endChr m:val="]"/>
                            <m:ctrlPr>
                              <a:rPr lang="en-IN" sz="3200" b="0" i="1" smtClean="0">
                                <a:solidFill>
                                  <a:schemeClr val="tx1"/>
                                </a:solidFill>
                                <a:latin typeface="Cambria Math" panose="02040503050406030204" pitchFamily="18" charset="0"/>
                                <a:ea typeface="Cambria Math" panose="02040503050406030204" pitchFamily="18" charset="0"/>
                              </a:rPr>
                            </m:ctrlPr>
                          </m:dPr>
                          <m:e>
                            <m:f>
                              <m:fPr>
                                <m:ctrlPr>
                                  <a:rPr lang="en-IN" sz="3200" b="0" i="1" smtClean="0">
                                    <a:solidFill>
                                      <a:schemeClr val="tx1"/>
                                    </a:solidFill>
                                    <a:latin typeface="Cambria Math" panose="02040503050406030204" pitchFamily="18" charset="0"/>
                                    <a:ea typeface="Cambria Math" panose="02040503050406030204" pitchFamily="18" charset="0"/>
                                  </a:rPr>
                                </m:ctrlPr>
                              </m:fPr>
                              <m:num>
                                <m:r>
                                  <a:rPr lang="en-IN" sz="3200" b="0" i="1" smtClean="0">
                                    <a:solidFill>
                                      <a:schemeClr val="tx1"/>
                                    </a:solidFill>
                                    <a:latin typeface="Cambria Math" panose="02040503050406030204" pitchFamily="18" charset="0"/>
                                    <a:ea typeface="Cambria Math" panose="02040503050406030204" pitchFamily="18" charset="0"/>
                                  </a:rPr>
                                  <m:t>7</m:t>
                                </m:r>
                              </m:num>
                              <m:den>
                                <m:r>
                                  <a:rPr lang="en-IN" sz="3200" b="0" i="1" smtClean="0">
                                    <a:solidFill>
                                      <a:schemeClr val="tx1"/>
                                    </a:solidFill>
                                    <a:latin typeface="Cambria Math" panose="02040503050406030204" pitchFamily="18" charset="0"/>
                                    <a:ea typeface="Cambria Math" panose="02040503050406030204" pitchFamily="18" charset="0"/>
                                  </a:rPr>
                                  <m:t>12</m:t>
                                </m:r>
                              </m:den>
                            </m:f>
                            <m:r>
                              <a:rPr lang="en-IN" sz="3200" b="0" i="1" smtClean="0">
                                <a:solidFill>
                                  <a:schemeClr val="tx1"/>
                                </a:solidFill>
                                <a:latin typeface="Cambria Math" panose="02040503050406030204" pitchFamily="18" charset="0"/>
                                <a:ea typeface="Cambria Math" panose="02040503050406030204" pitchFamily="18" charset="0"/>
                              </a:rPr>
                              <m:t>,</m:t>
                            </m:r>
                            <m:f>
                              <m:fPr>
                                <m:ctrlPr>
                                  <a:rPr lang="en-IN" sz="3200" b="0" i="1" smtClean="0">
                                    <a:solidFill>
                                      <a:schemeClr val="tx1"/>
                                    </a:solidFill>
                                    <a:latin typeface="Cambria Math" panose="02040503050406030204" pitchFamily="18" charset="0"/>
                                    <a:ea typeface="Cambria Math" panose="02040503050406030204" pitchFamily="18" charset="0"/>
                                  </a:rPr>
                                </m:ctrlPr>
                              </m:fPr>
                              <m:num>
                                <m:r>
                                  <a:rPr lang="en-IN" sz="3200" b="0" i="1" smtClean="0">
                                    <a:solidFill>
                                      <a:schemeClr val="tx1"/>
                                    </a:solidFill>
                                    <a:latin typeface="Cambria Math" panose="02040503050406030204" pitchFamily="18" charset="0"/>
                                    <a:ea typeface="Cambria Math" panose="02040503050406030204" pitchFamily="18" charset="0"/>
                                  </a:rPr>
                                  <m:t>3</m:t>
                                </m:r>
                              </m:num>
                              <m:den>
                                <m:r>
                                  <a:rPr lang="en-IN" sz="3200" b="0" i="1" smtClean="0">
                                    <a:solidFill>
                                      <a:schemeClr val="tx1"/>
                                    </a:solidFill>
                                    <a:latin typeface="Cambria Math" panose="02040503050406030204" pitchFamily="18" charset="0"/>
                                    <a:ea typeface="Cambria Math" panose="02040503050406030204" pitchFamily="18" charset="0"/>
                                  </a:rPr>
                                  <m:t>12</m:t>
                                </m:r>
                              </m:den>
                            </m:f>
                            <m:r>
                              <a:rPr lang="en-IN" sz="3200" b="0" i="1" smtClean="0">
                                <a:solidFill>
                                  <a:schemeClr val="tx1"/>
                                </a:solidFill>
                                <a:latin typeface="Cambria Math" panose="02040503050406030204" pitchFamily="18" charset="0"/>
                                <a:ea typeface="Cambria Math" panose="02040503050406030204" pitchFamily="18" charset="0"/>
                              </a:rPr>
                              <m:t>,</m:t>
                            </m:r>
                            <m:f>
                              <m:fPr>
                                <m:ctrlPr>
                                  <a:rPr lang="en-IN" sz="3200" b="0" i="1" smtClean="0">
                                    <a:solidFill>
                                      <a:schemeClr val="tx1"/>
                                    </a:solidFill>
                                    <a:latin typeface="Cambria Math" panose="02040503050406030204" pitchFamily="18" charset="0"/>
                                    <a:ea typeface="Cambria Math" panose="02040503050406030204" pitchFamily="18" charset="0"/>
                                  </a:rPr>
                                </m:ctrlPr>
                              </m:fPr>
                              <m:num>
                                <m:r>
                                  <a:rPr lang="en-IN" sz="3200" b="0" i="1" smtClean="0">
                                    <a:solidFill>
                                      <a:schemeClr val="tx1"/>
                                    </a:solidFill>
                                    <a:latin typeface="Cambria Math" panose="02040503050406030204" pitchFamily="18" charset="0"/>
                                    <a:ea typeface="Cambria Math" panose="02040503050406030204" pitchFamily="18" charset="0"/>
                                  </a:rPr>
                                  <m:t>2</m:t>
                                </m:r>
                              </m:num>
                              <m:den>
                                <m:r>
                                  <a:rPr lang="en-IN" sz="3200" b="0" i="1" smtClean="0">
                                    <a:solidFill>
                                      <a:schemeClr val="tx1"/>
                                    </a:solidFill>
                                    <a:latin typeface="Cambria Math" panose="02040503050406030204" pitchFamily="18" charset="0"/>
                                    <a:ea typeface="Cambria Math" panose="02040503050406030204" pitchFamily="18" charset="0"/>
                                  </a:rPr>
                                  <m:t>12</m:t>
                                </m:r>
                              </m:den>
                            </m:f>
                          </m:e>
                        </m:d>
                      </m:oMath>
                    </a14:m>
                    <a:endParaRPr lang="en-IN" sz="3200" dirty="0" smtClean="0">
                      <a:solidFill>
                        <a:schemeClr val="tx1"/>
                      </a:solidFill>
                      <a:latin typeface="+mj-lt"/>
                    </a:endParaRPr>
                  </a:p>
                  <a:p>
                    <a:r>
                      <a:rPr lang="en-IN" sz="3200" dirty="0" smtClean="0">
                        <a:solidFill>
                          <a:schemeClr val="tx1"/>
                        </a:solidFill>
                        <a:latin typeface="+mj-lt"/>
                      </a:rPr>
                      <a:t>However, if we condition on</a:t>
                    </a:r>
                  </a:p>
                  <a:p>
                    <a14:m>
                      <m:oMath xmlns:m="http://schemas.openxmlformats.org/officeDocument/2006/math">
                        <m:r>
                          <a:rPr lang="en-IN" sz="3200" b="0" i="1" smtClean="0">
                            <a:solidFill>
                              <a:schemeClr val="tx1"/>
                            </a:solidFill>
                            <a:latin typeface="Cambria Math" panose="02040503050406030204" pitchFamily="18" charset="0"/>
                          </a:rPr>
                          <m:t>𝑋</m:t>
                        </m:r>
                        <m:r>
                          <a:rPr lang="en-IN" sz="3200" b="0" i="1" smtClean="0">
                            <a:solidFill>
                              <a:schemeClr val="tx1"/>
                            </a:solidFill>
                            <a:latin typeface="Cambria Math" panose="02040503050406030204" pitchFamily="18" charset="0"/>
                          </a:rPr>
                          <m:t>=1</m:t>
                        </m:r>
                      </m:oMath>
                    </a14:m>
                    <a:r>
                      <a:rPr lang="en-IN" sz="3200" dirty="0" smtClean="0">
                        <a:solidFill>
                          <a:schemeClr val="tx1"/>
                        </a:solidFill>
                        <a:latin typeface="+mj-lt"/>
                      </a:rPr>
                      <a:t>, then we have</a:t>
                    </a:r>
                  </a:p>
                  <a:p>
                    <a14:m>
                      <m:oMath xmlns:m="http://schemas.openxmlformats.org/officeDocument/2006/math">
                        <m:sSub>
                          <m:sSubPr>
                            <m:ctrlPr>
                              <a:rPr lang="en-IN" sz="3200" b="0" i="1" smtClean="0">
                                <a:solidFill>
                                  <a:schemeClr val="tx1"/>
                                </a:solidFill>
                                <a:latin typeface="Cambria Math" panose="02040503050406030204" pitchFamily="18" charset="0"/>
                                <a:ea typeface="Cambria Math" panose="02040503050406030204" pitchFamily="18" charset="0"/>
                              </a:rPr>
                            </m:ctrlPr>
                          </m:sSubPr>
                          <m:e>
                            <m:r>
                              <a:rPr lang="en-IN" sz="3200" i="1" smtClean="0">
                                <a:solidFill>
                                  <a:schemeClr val="tx1"/>
                                </a:solidFill>
                                <a:latin typeface="Cambria Math" panose="02040503050406030204" pitchFamily="18" charset="0"/>
                                <a:ea typeface="Cambria Math" panose="02040503050406030204" pitchFamily="18" charset="0"/>
                              </a:rPr>
                              <m:t>ℙ</m:t>
                            </m:r>
                          </m:e>
                          <m:sub>
                            <m:r>
                              <a:rPr lang="en-IN" sz="3200" b="0" i="1" smtClean="0">
                                <a:solidFill>
                                  <a:schemeClr val="tx1"/>
                                </a:solidFill>
                                <a:latin typeface="Cambria Math" panose="02040503050406030204" pitchFamily="18" charset="0"/>
                                <a:ea typeface="Cambria Math" panose="02040503050406030204" pitchFamily="18" charset="0"/>
                              </a:rPr>
                              <m:t>𝑌</m:t>
                            </m:r>
                            <m:r>
                              <a:rPr lang="en-IN" sz="3200" b="0" i="1" smtClean="0">
                                <a:solidFill>
                                  <a:schemeClr val="tx1"/>
                                </a:solidFill>
                                <a:latin typeface="Cambria Math" panose="02040503050406030204" pitchFamily="18" charset="0"/>
                                <a:ea typeface="Cambria Math" panose="02040503050406030204" pitchFamily="18" charset="0"/>
                              </a:rPr>
                              <m:t>|</m:t>
                            </m:r>
                            <m:r>
                              <a:rPr lang="en-IN" sz="3200" b="0" i="1" smtClean="0">
                                <a:solidFill>
                                  <a:schemeClr val="tx1"/>
                                </a:solidFill>
                                <a:latin typeface="Cambria Math" panose="02040503050406030204" pitchFamily="18" charset="0"/>
                                <a:ea typeface="Cambria Math" panose="02040503050406030204" pitchFamily="18" charset="0"/>
                              </a:rPr>
                              <m:t>𝑋</m:t>
                            </m:r>
                            <m:r>
                              <a:rPr lang="en-IN" sz="3200" b="0" i="1" smtClean="0">
                                <a:solidFill>
                                  <a:schemeClr val="tx1"/>
                                </a:solidFill>
                                <a:latin typeface="Cambria Math" panose="02040503050406030204" pitchFamily="18" charset="0"/>
                                <a:ea typeface="Cambria Math" panose="02040503050406030204" pitchFamily="18" charset="0"/>
                              </a:rPr>
                              <m:t>=1</m:t>
                            </m:r>
                          </m:sub>
                        </m:sSub>
                        <m:r>
                          <a:rPr lang="en-IN" sz="3200" b="0" i="1" smtClean="0">
                            <a:solidFill>
                              <a:schemeClr val="tx1"/>
                            </a:solidFill>
                            <a:latin typeface="Cambria Math" panose="02040503050406030204" pitchFamily="18" charset="0"/>
                            <a:ea typeface="Cambria Math" panose="02040503050406030204" pitchFamily="18" charset="0"/>
                          </a:rPr>
                          <m:t>=</m:t>
                        </m:r>
                        <m:d>
                          <m:dPr>
                            <m:begChr m:val="["/>
                            <m:endChr m:val="]"/>
                            <m:ctrlPr>
                              <a:rPr lang="en-IN" sz="3200" b="0" i="1" smtClean="0">
                                <a:solidFill>
                                  <a:schemeClr val="tx1"/>
                                </a:solidFill>
                                <a:latin typeface="Cambria Math" panose="02040503050406030204" pitchFamily="18" charset="0"/>
                                <a:ea typeface="Cambria Math" panose="02040503050406030204" pitchFamily="18" charset="0"/>
                              </a:rPr>
                            </m:ctrlPr>
                          </m:dPr>
                          <m:e>
                            <m:f>
                              <m:fPr>
                                <m:ctrlPr>
                                  <a:rPr lang="en-IN" sz="3200" b="0" i="1" smtClean="0">
                                    <a:solidFill>
                                      <a:schemeClr val="tx1"/>
                                    </a:solidFill>
                                    <a:latin typeface="Cambria Math" panose="02040503050406030204" pitchFamily="18" charset="0"/>
                                    <a:ea typeface="Cambria Math" panose="02040503050406030204" pitchFamily="18" charset="0"/>
                                  </a:rPr>
                                </m:ctrlPr>
                              </m:fPr>
                              <m:num>
                                <m:r>
                                  <a:rPr lang="en-IN" sz="3200" b="0" i="1" smtClean="0">
                                    <a:solidFill>
                                      <a:schemeClr val="tx1"/>
                                    </a:solidFill>
                                    <a:latin typeface="Cambria Math" panose="02040503050406030204" pitchFamily="18" charset="0"/>
                                    <a:ea typeface="Cambria Math" panose="02040503050406030204" pitchFamily="18" charset="0"/>
                                  </a:rPr>
                                  <m:t>2</m:t>
                                </m:r>
                              </m:num>
                              <m:den>
                                <m:r>
                                  <a:rPr lang="en-IN" sz="3200" b="0" i="1" smtClean="0">
                                    <a:solidFill>
                                      <a:schemeClr val="tx1"/>
                                    </a:solidFill>
                                    <a:latin typeface="Cambria Math" panose="02040503050406030204" pitchFamily="18" charset="0"/>
                                    <a:ea typeface="Cambria Math" panose="02040503050406030204" pitchFamily="18" charset="0"/>
                                  </a:rPr>
                                  <m:t>4</m:t>
                                </m:r>
                              </m:den>
                            </m:f>
                            <m:r>
                              <a:rPr lang="en-IN" sz="3200" b="0" i="1" smtClean="0">
                                <a:solidFill>
                                  <a:schemeClr val="tx1"/>
                                </a:solidFill>
                                <a:latin typeface="Cambria Math" panose="02040503050406030204" pitchFamily="18" charset="0"/>
                                <a:ea typeface="Cambria Math" panose="02040503050406030204" pitchFamily="18" charset="0"/>
                              </a:rPr>
                              <m:t>,</m:t>
                            </m:r>
                            <m:f>
                              <m:fPr>
                                <m:ctrlPr>
                                  <a:rPr lang="en-IN" sz="3200" b="0" i="1" smtClean="0">
                                    <a:solidFill>
                                      <a:schemeClr val="tx1"/>
                                    </a:solidFill>
                                    <a:latin typeface="Cambria Math" panose="02040503050406030204" pitchFamily="18" charset="0"/>
                                    <a:ea typeface="Cambria Math" panose="02040503050406030204" pitchFamily="18" charset="0"/>
                                  </a:rPr>
                                </m:ctrlPr>
                              </m:fPr>
                              <m:num>
                                <m:r>
                                  <a:rPr lang="en-IN" sz="3200" b="0" i="1" smtClean="0">
                                    <a:solidFill>
                                      <a:schemeClr val="tx1"/>
                                    </a:solidFill>
                                    <a:latin typeface="Cambria Math" panose="02040503050406030204" pitchFamily="18" charset="0"/>
                                    <a:ea typeface="Cambria Math" panose="02040503050406030204" pitchFamily="18" charset="0"/>
                                  </a:rPr>
                                  <m:t>1</m:t>
                                </m:r>
                              </m:num>
                              <m:den>
                                <m:r>
                                  <a:rPr lang="en-IN" sz="3200" b="0" i="1" smtClean="0">
                                    <a:solidFill>
                                      <a:schemeClr val="tx1"/>
                                    </a:solidFill>
                                    <a:latin typeface="Cambria Math" panose="02040503050406030204" pitchFamily="18" charset="0"/>
                                    <a:ea typeface="Cambria Math" panose="02040503050406030204" pitchFamily="18" charset="0"/>
                                  </a:rPr>
                                  <m:t>4</m:t>
                                </m:r>
                              </m:den>
                            </m:f>
                            <m:r>
                              <a:rPr lang="en-IN" sz="3200" b="0" i="1" smtClean="0">
                                <a:solidFill>
                                  <a:schemeClr val="tx1"/>
                                </a:solidFill>
                                <a:latin typeface="Cambria Math" panose="02040503050406030204" pitchFamily="18" charset="0"/>
                                <a:ea typeface="Cambria Math" panose="02040503050406030204" pitchFamily="18" charset="0"/>
                              </a:rPr>
                              <m:t>,</m:t>
                            </m:r>
                            <m:f>
                              <m:fPr>
                                <m:ctrlPr>
                                  <a:rPr lang="en-IN" sz="3200" b="0" i="1" smtClean="0">
                                    <a:solidFill>
                                      <a:schemeClr val="tx1"/>
                                    </a:solidFill>
                                    <a:latin typeface="Cambria Math" panose="02040503050406030204" pitchFamily="18" charset="0"/>
                                    <a:ea typeface="Cambria Math" panose="02040503050406030204" pitchFamily="18" charset="0"/>
                                  </a:rPr>
                                </m:ctrlPr>
                              </m:fPr>
                              <m:num>
                                <m:r>
                                  <a:rPr lang="en-IN" sz="3200" b="0" i="1" smtClean="0">
                                    <a:solidFill>
                                      <a:schemeClr val="tx1"/>
                                    </a:solidFill>
                                    <a:latin typeface="Cambria Math" panose="02040503050406030204" pitchFamily="18" charset="0"/>
                                    <a:ea typeface="Cambria Math" panose="02040503050406030204" pitchFamily="18" charset="0"/>
                                  </a:rPr>
                                  <m:t>1</m:t>
                                </m:r>
                              </m:num>
                              <m:den>
                                <m:r>
                                  <a:rPr lang="en-IN" sz="3200" b="0" i="1" smtClean="0">
                                    <a:solidFill>
                                      <a:schemeClr val="tx1"/>
                                    </a:solidFill>
                                    <a:latin typeface="Cambria Math" panose="02040503050406030204" pitchFamily="18" charset="0"/>
                                    <a:ea typeface="Cambria Math" panose="02040503050406030204" pitchFamily="18" charset="0"/>
                                  </a:rPr>
                                  <m:t>4</m:t>
                                </m:r>
                              </m:den>
                            </m:f>
                          </m:e>
                        </m:d>
                      </m:oMath>
                    </a14:m>
                    <a:r>
                      <a:rPr lang="en-IN" sz="3200" dirty="0" smtClean="0">
                        <a:solidFill>
                          <a:schemeClr val="tx1"/>
                        </a:solidFill>
                        <a:latin typeface="+mj-lt"/>
                      </a:rPr>
                      <a:t> i.e. </a:t>
                    </a:r>
                    <a14:m>
                      <m:oMath xmlns:m="http://schemas.openxmlformats.org/officeDocument/2006/math">
                        <m:r>
                          <a:rPr lang="en-IN" sz="3200" b="0" i="1" smtClean="0">
                            <a:solidFill>
                              <a:schemeClr val="tx1"/>
                            </a:solidFill>
                            <a:latin typeface="Cambria Math" panose="02040503050406030204" pitchFamily="18" charset="0"/>
                          </a:rPr>
                          <m:t>𝑋</m:t>
                        </m:r>
                        <m:r>
                          <m:rPr>
                            <m:nor/>
                          </m:rPr>
                          <a:rPr lang="en-IN" sz="3200" b="0" i="0" smtClean="0">
                            <a:solidFill>
                              <a:schemeClr val="tx1"/>
                            </a:solidFill>
                            <a:latin typeface="Cambria Math" panose="02040503050406030204" pitchFamily="18" charset="0"/>
                          </a:rPr>
                          <m:t> </m:t>
                        </m:r>
                        <m:r>
                          <m:rPr>
                            <m:nor/>
                          </m:rPr>
                          <a:rPr lang="en-IN" sz="3200">
                            <a:solidFill>
                              <a:schemeClr val="tx1"/>
                            </a:solidFill>
                          </a:rPr>
                          <m:t>⫫</m:t>
                        </m:r>
                        <m:r>
                          <a:rPr lang="en-IN" sz="3200" b="0" i="1" smtClean="0">
                            <a:solidFill>
                              <a:schemeClr val="tx1"/>
                            </a:solidFill>
                            <a:latin typeface="Cambria Math" panose="02040503050406030204" pitchFamily="18" charset="0"/>
                          </a:rPr>
                          <m:t> </m:t>
                        </m:r>
                        <m:r>
                          <a:rPr lang="en-IN" sz="3200" b="0" i="1" smtClean="0">
                            <a:solidFill>
                              <a:schemeClr val="tx1"/>
                            </a:solidFill>
                            <a:latin typeface="Cambria Math" panose="02040503050406030204" pitchFamily="18" charset="0"/>
                          </a:rPr>
                          <m:t>𝑌</m:t>
                        </m:r>
                      </m:oMath>
                    </a14:m>
                    <a:endParaRPr lang="en-IN" sz="3200" dirty="0" smtClean="0">
                      <a:solidFill>
                        <a:schemeClr val="tx1"/>
                      </a:solidFill>
                      <a:latin typeface="+mj-lt"/>
                    </a:endParaRPr>
                  </a:p>
                  <a:p>
                    <a:r>
                      <a:rPr lang="en-IN" sz="3200" dirty="0" smtClean="0">
                        <a:solidFill>
                          <a:schemeClr val="tx1"/>
                        </a:solidFill>
                        <a:latin typeface="+mj-lt"/>
                      </a:rPr>
                      <a:t>For independence, we should</a:t>
                    </a:r>
                  </a:p>
                  <a:p>
                    <a:r>
                      <a:rPr lang="en-IN" sz="3200" dirty="0" smtClean="0">
                        <a:solidFill>
                          <a:schemeClr val="tx1"/>
                        </a:solidFill>
                        <a:latin typeface="+mj-lt"/>
                      </a:rPr>
                      <a:t>have had </a:t>
                    </a:r>
                    <a14:m>
                      <m:oMath xmlns:m="http://schemas.openxmlformats.org/officeDocument/2006/math">
                        <m:sSub>
                          <m:sSubPr>
                            <m:ctrlPr>
                              <a:rPr lang="en-IN" sz="3200" i="1">
                                <a:solidFill>
                                  <a:schemeClr val="tx1"/>
                                </a:solidFill>
                                <a:latin typeface="Cambria Math" panose="02040503050406030204" pitchFamily="18" charset="0"/>
                                <a:ea typeface="Cambria Math" panose="02040503050406030204" pitchFamily="18" charset="0"/>
                              </a:rPr>
                            </m:ctrlPr>
                          </m:sSubPr>
                          <m:e>
                            <m:r>
                              <a:rPr lang="en-IN" sz="3200" i="1">
                                <a:solidFill>
                                  <a:schemeClr val="tx1"/>
                                </a:solidFill>
                                <a:latin typeface="Cambria Math" panose="02040503050406030204" pitchFamily="18" charset="0"/>
                                <a:ea typeface="Cambria Math" panose="02040503050406030204" pitchFamily="18" charset="0"/>
                              </a:rPr>
                              <m:t>ℙ</m:t>
                            </m:r>
                          </m:e>
                          <m:sub>
                            <m:r>
                              <a:rPr lang="en-IN" sz="3200" i="1">
                                <a:solidFill>
                                  <a:schemeClr val="tx1"/>
                                </a:solidFill>
                                <a:latin typeface="Cambria Math" panose="02040503050406030204" pitchFamily="18" charset="0"/>
                                <a:ea typeface="Cambria Math" panose="02040503050406030204" pitchFamily="18" charset="0"/>
                              </a:rPr>
                              <m:t>𝑌</m:t>
                            </m:r>
                            <m:r>
                              <a:rPr lang="en-IN" sz="3200" i="1">
                                <a:solidFill>
                                  <a:schemeClr val="tx1"/>
                                </a:solidFill>
                                <a:latin typeface="Cambria Math" panose="02040503050406030204" pitchFamily="18" charset="0"/>
                                <a:ea typeface="Cambria Math" panose="02040503050406030204" pitchFamily="18" charset="0"/>
                              </a:rPr>
                              <m:t>|</m:t>
                            </m:r>
                            <m:r>
                              <a:rPr lang="en-IN" sz="3200" i="1">
                                <a:solidFill>
                                  <a:schemeClr val="tx1"/>
                                </a:solidFill>
                                <a:latin typeface="Cambria Math" panose="02040503050406030204" pitchFamily="18" charset="0"/>
                                <a:ea typeface="Cambria Math" panose="02040503050406030204" pitchFamily="18" charset="0"/>
                              </a:rPr>
                              <m:t>𝑋</m:t>
                            </m:r>
                            <m:r>
                              <a:rPr lang="en-IN" sz="3200" i="1">
                                <a:solidFill>
                                  <a:schemeClr val="tx1"/>
                                </a:solidFill>
                                <a:latin typeface="Cambria Math" panose="02040503050406030204" pitchFamily="18" charset="0"/>
                                <a:ea typeface="Cambria Math" panose="02040503050406030204" pitchFamily="18" charset="0"/>
                              </a:rPr>
                              <m:t>=</m:t>
                            </m:r>
                            <m:sSub>
                              <m:sSubPr>
                                <m:ctrlPr>
                                  <a:rPr lang="en-IN" sz="3200" b="0" i="1" smtClean="0">
                                    <a:solidFill>
                                      <a:schemeClr val="tx1"/>
                                    </a:solidFill>
                                    <a:latin typeface="Cambria Math" panose="02040503050406030204" pitchFamily="18" charset="0"/>
                                    <a:ea typeface="Cambria Math" panose="02040503050406030204" pitchFamily="18" charset="0"/>
                                  </a:rPr>
                                </m:ctrlPr>
                              </m:sSubPr>
                              <m:e>
                                <m:r>
                                  <a:rPr lang="en-IN" sz="3200" b="0" i="1" smtClean="0">
                                    <a:solidFill>
                                      <a:schemeClr val="tx1"/>
                                    </a:solidFill>
                                    <a:latin typeface="Cambria Math" panose="02040503050406030204" pitchFamily="18" charset="0"/>
                                    <a:ea typeface="Cambria Math" panose="02040503050406030204" pitchFamily="18" charset="0"/>
                                  </a:rPr>
                                  <m:t>𝑥</m:t>
                                </m:r>
                              </m:e>
                              <m:sub>
                                <m:r>
                                  <a:rPr lang="en-IN" sz="3200" b="0" i="1" smtClean="0">
                                    <a:solidFill>
                                      <a:schemeClr val="tx1"/>
                                    </a:solidFill>
                                    <a:latin typeface="Cambria Math" panose="02040503050406030204" pitchFamily="18" charset="0"/>
                                    <a:ea typeface="Cambria Math" panose="02040503050406030204" pitchFamily="18" charset="0"/>
                                  </a:rPr>
                                  <m:t>0</m:t>
                                </m:r>
                              </m:sub>
                            </m:sSub>
                          </m:sub>
                        </m:sSub>
                        <m:r>
                          <a:rPr lang="en-IN" sz="3200" b="0" i="1" smtClean="0">
                            <a:solidFill>
                              <a:schemeClr val="tx1"/>
                            </a:solidFill>
                            <a:latin typeface="Cambria Math" panose="02040503050406030204" pitchFamily="18" charset="0"/>
                            <a:ea typeface="Cambria Math" panose="02040503050406030204" pitchFamily="18" charset="0"/>
                          </a:rPr>
                          <m:t>=</m:t>
                        </m:r>
                        <m:sSub>
                          <m:sSubPr>
                            <m:ctrlPr>
                              <a:rPr lang="en-IN" sz="3200" i="1">
                                <a:solidFill>
                                  <a:schemeClr val="tx1"/>
                                </a:solidFill>
                                <a:latin typeface="Cambria Math" panose="02040503050406030204" pitchFamily="18" charset="0"/>
                                <a:ea typeface="Cambria Math" panose="02040503050406030204" pitchFamily="18" charset="0"/>
                              </a:rPr>
                            </m:ctrlPr>
                          </m:sSubPr>
                          <m:e>
                            <m:r>
                              <a:rPr lang="en-IN" sz="3200" i="1">
                                <a:solidFill>
                                  <a:schemeClr val="tx1"/>
                                </a:solidFill>
                                <a:latin typeface="Cambria Math" panose="02040503050406030204" pitchFamily="18" charset="0"/>
                                <a:ea typeface="Cambria Math" panose="02040503050406030204" pitchFamily="18" charset="0"/>
                              </a:rPr>
                              <m:t>ℙ</m:t>
                            </m:r>
                          </m:e>
                          <m:sub>
                            <m:r>
                              <a:rPr lang="en-IN" sz="3200" i="1">
                                <a:solidFill>
                                  <a:schemeClr val="tx1"/>
                                </a:solidFill>
                                <a:latin typeface="Cambria Math" panose="02040503050406030204" pitchFamily="18" charset="0"/>
                                <a:ea typeface="Cambria Math" panose="02040503050406030204" pitchFamily="18" charset="0"/>
                              </a:rPr>
                              <m:t>𝑌</m:t>
                            </m:r>
                          </m:sub>
                        </m:sSub>
                      </m:oMath>
                    </a14:m>
                    <a:r>
                      <a:rPr lang="en-IN" sz="3200" dirty="0" smtClean="0">
                        <a:solidFill>
                          <a:schemeClr val="tx1"/>
                        </a:solidFill>
                        <a:latin typeface="+mj-lt"/>
                      </a:rPr>
                      <a:t> for all</a:t>
                    </a:r>
                  </a:p>
                  <a:p>
                    <a:pPr/>
                    <a14:m>
                      <m:oMathPara xmlns:m="http://schemas.openxmlformats.org/officeDocument/2006/math">
                        <m:oMathParaPr>
                          <m:jc m:val="left"/>
                        </m:oMathParaPr>
                        <m:oMath xmlns:m="http://schemas.openxmlformats.org/officeDocument/2006/math">
                          <m:sSub>
                            <m:sSubPr>
                              <m:ctrlPr>
                                <a:rPr lang="en-IN" sz="3200" b="0" i="1" smtClean="0">
                                  <a:solidFill>
                                    <a:schemeClr val="tx1"/>
                                  </a:solidFill>
                                  <a:latin typeface="Cambria Math" panose="02040503050406030204" pitchFamily="18" charset="0"/>
                                </a:rPr>
                              </m:ctrlPr>
                            </m:sSubPr>
                            <m:e>
                              <m:r>
                                <a:rPr lang="en-IN" sz="3200" b="0" i="1" smtClean="0">
                                  <a:solidFill>
                                    <a:schemeClr val="tx1"/>
                                  </a:solidFill>
                                  <a:latin typeface="Cambria Math" panose="02040503050406030204" pitchFamily="18" charset="0"/>
                                </a:rPr>
                                <m:t>𝑥</m:t>
                              </m:r>
                            </m:e>
                            <m:sub>
                              <m:r>
                                <a:rPr lang="en-IN" sz="3200" b="0" i="1" smtClean="0">
                                  <a:solidFill>
                                    <a:schemeClr val="tx1"/>
                                  </a:solidFill>
                                  <a:latin typeface="Cambria Math" panose="02040503050406030204" pitchFamily="18" charset="0"/>
                                </a:rPr>
                                <m:t>0</m:t>
                              </m:r>
                            </m:sub>
                          </m:sSub>
                          <m:r>
                            <a:rPr lang="en-IN" sz="3200" b="0" i="1" smtClean="0">
                              <a:solidFill>
                                <a:schemeClr val="tx1"/>
                              </a:solidFill>
                              <a:latin typeface="Cambria Math" panose="02040503050406030204" pitchFamily="18" charset="0"/>
                            </a:rPr>
                            <m:t>∈</m:t>
                          </m:r>
                          <m:sSub>
                            <m:sSubPr>
                              <m:ctrlPr>
                                <a:rPr lang="en-IN" sz="3200" b="0" i="1" smtClean="0">
                                  <a:solidFill>
                                    <a:schemeClr val="tx1"/>
                                  </a:solidFill>
                                  <a:latin typeface="Cambria Math" panose="02040503050406030204" pitchFamily="18" charset="0"/>
                                </a:rPr>
                              </m:ctrlPr>
                            </m:sSubPr>
                            <m:e>
                              <m:r>
                                <a:rPr lang="en-IN" sz="3200" b="0" i="1" smtClean="0">
                                  <a:solidFill>
                                    <a:schemeClr val="tx1"/>
                                  </a:solidFill>
                                  <a:latin typeface="Cambria Math" panose="02040503050406030204" pitchFamily="18" charset="0"/>
                                </a:rPr>
                                <m:t>𝑆</m:t>
                              </m:r>
                            </m:e>
                            <m:sub>
                              <m:r>
                                <a:rPr lang="en-IN" sz="3200" b="0" i="1" smtClean="0">
                                  <a:solidFill>
                                    <a:schemeClr val="tx1"/>
                                  </a:solidFill>
                                  <a:latin typeface="Cambria Math" panose="02040503050406030204" pitchFamily="18" charset="0"/>
                                </a:rPr>
                                <m:t>𝑋</m:t>
                              </m:r>
                            </m:sub>
                          </m:sSub>
                        </m:oMath>
                      </m:oMathPara>
                    </a14:m>
                    <a:endParaRPr lang="en-IN" sz="3200" dirty="0" smtClean="0">
                      <a:solidFill>
                        <a:schemeClr val="tx1"/>
                      </a:solidFill>
                      <a:latin typeface="+mj-lt"/>
                    </a:endParaRPr>
                  </a:p>
                </p:txBody>
              </p:sp>
            </mc:Choice>
            <mc:Fallback xmlns="">
              <p:sp>
                <p:nvSpPr>
                  <p:cNvPr id="38" name="Rectangle 37"/>
                  <p:cNvSpPr>
                    <a:spLocks noRot="1" noChangeAspect="1" noMove="1" noResize="1" noEditPoints="1" noAdjustHandles="1" noChangeArrowheads="1" noChangeShapeType="1" noTextEdit="1"/>
                  </p:cNvSpPr>
                  <p:nvPr/>
                </p:nvSpPr>
                <p:spPr>
                  <a:xfrm>
                    <a:off x="457200" y="2187057"/>
                    <a:ext cx="11518900" cy="4289943"/>
                  </a:xfrm>
                  <a:prstGeom prst="rect">
                    <a:avLst/>
                  </a:prstGeom>
                  <a:blipFill>
                    <a:blip r:embed="rId5"/>
                    <a:stretch>
                      <a:fillRect l="-1160"/>
                    </a:stretch>
                  </a:blipFill>
                  <a:ln w="38100">
                    <a:solidFill>
                      <a:schemeClr val="tx1"/>
                    </a:solidFill>
                  </a:ln>
                </p:spPr>
                <p:txBody>
                  <a:bodyPr/>
                  <a:lstStyle/>
                  <a:p>
                    <a:r>
                      <a:rPr lang="en-IN">
                        <a:noFill/>
                      </a:rPr>
                      <a:t> </a:t>
                    </a:r>
                  </a:p>
                </p:txBody>
              </p:sp>
            </mc:Fallback>
          </mc:AlternateContent>
          <p:grpSp>
            <p:nvGrpSpPr>
              <p:cNvPr id="7" name="Group 6"/>
              <p:cNvGrpSpPr/>
              <p:nvPr/>
            </p:nvGrpSpPr>
            <p:grpSpPr>
              <a:xfrm>
                <a:off x="6179284" y="2270421"/>
                <a:ext cx="5674398" cy="4093341"/>
                <a:chOff x="6173922" y="1111624"/>
                <a:chExt cx="5674398" cy="4093341"/>
              </a:xfrm>
            </p:grpSpPr>
            <p:grpSp>
              <p:nvGrpSpPr>
                <p:cNvPr id="8" name="Group 7"/>
                <p:cNvGrpSpPr/>
                <p:nvPr/>
              </p:nvGrpSpPr>
              <p:grpSpPr>
                <a:xfrm>
                  <a:off x="6173922" y="1111624"/>
                  <a:ext cx="770562" cy="4093341"/>
                  <a:chOff x="6173922" y="1111624"/>
                  <a:chExt cx="770562" cy="4093341"/>
                </a:xfrm>
              </p:grpSpPr>
              <p:sp>
                <p:nvSpPr>
                  <p:cNvPr id="34" name="Oval 33"/>
                  <p:cNvSpPr/>
                  <p:nvPr/>
                </p:nvSpPr>
                <p:spPr>
                  <a:xfrm>
                    <a:off x="6173922"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35" name="Oval 34"/>
                  <p:cNvSpPr/>
                  <p:nvPr/>
                </p:nvSpPr>
                <p:spPr>
                  <a:xfrm>
                    <a:off x="6173922"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36" name="Oval 35"/>
                  <p:cNvSpPr/>
                  <p:nvPr/>
                </p:nvSpPr>
                <p:spPr>
                  <a:xfrm>
                    <a:off x="6173922"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37" name="Oval 36"/>
                  <p:cNvSpPr/>
                  <p:nvPr/>
                </p:nvSpPr>
                <p:spPr>
                  <a:xfrm>
                    <a:off x="6173922" y="4434403"/>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grpSp>
            <p:grpSp>
              <p:nvGrpSpPr>
                <p:cNvPr id="9" name="Group 8"/>
                <p:cNvGrpSpPr/>
                <p:nvPr/>
              </p:nvGrpSpPr>
              <p:grpSpPr>
                <a:xfrm>
                  <a:off x="7154689" y="1111624"/>
                  <a:ext cx="770562" cy="4093341"/>
                  <a:chOff x="7192390" y="1111624"/>
                  <a:chExt cx="770562" cy="4093341"/>
                </a:xfrm>
              </p:grpSpPr>
              <p:sp>
                <p:nvSpPr>
                  <p:cNvPr id="30" name="Oval 29"/>
                  <p:cNvSpPr/>
                  <p:nvPr/>
                </p:nvSpPr>
                <p:spPr>
                  <a:xfrm>
                    <a:off x="7192390"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31" name="Oval 30"/>
                  <p:cNvSpPr/>
                  <p:nvPr/>
                </p:nvSpPr>
                <p:spPr>
                  <a:xfrm>
                    <a:off x="7192390"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32" name="Oval 31"/>
                  <p:cNvSpPr/>
                  <p:nvPr/>
                </p:nvSpPr>
                <p:spPr>
                  <a:xfrm>
                    <a:off x="7192390"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33" name="Oval 32"/>
                  <p:cNvSpPr/>
                  <p:nvPr/>
                </p:nvSpPr>
                <p:spPr>
                  <a:xfrm>
                    <a:off x="7192390" y="4434403"/>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grpSp>
            <p:grpSp>
              <p:nvGrpSpPr>
                <p:cNvPr id="10" name="Group 9"/>
                <p:cNvGrpSpPr/>
                <p:nvPr/>
              </p:nvGrpSpPr>
              <p:grpSpPr>
                <a:xfrm>
                  <a:off x="8135456" y="1111624"/>
                  <a:ext cx="770562" cy="4093341"/>
                  <a:chOff x="8159651" y="1111624"/>
                  <a:chExt cx="770562" cy="4093341"/>
                </a:xfrm>
              </p:grpSpPr>
              <p:sp>
                <p:nvSpPr>
                  <p:cNvPr id="26" name="Oval 25"/>
                  <p:cNvSpPr/>
                  <p:nvPr/>
                </p:nvSpPr>
                <p:spPr>
                  <a:xfrm>
                    <a:off x="8159651" y="1111624"/>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27" name="Oval 26"/>
                  <p:cNvSpPr/>
                  <p:nvPr/>
                </p:nvSpPr>
                <p:spPr>
                  <a:xfrm>
                    <a:off x="8159651"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28" name="Oval 27"/>
                  <p:cNvSpPr/>
                  <p:nvPr/>
                </p:nvSpPr>
                <p:spPr>
                  <a:xfrm>
                    <a:off x="8159651" y="3326810"/>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29" name="Oval 28"/>
                  <p:cNvSpPr/>
                  <p:nvPr/>
                </p:nvSpPr>
                <p:spPr>
                  <a:xfrm>
                    <a:off x="8159651"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grpSp>
            <p:grpSp>
              <p:nvGrpSpPr>
                <p:cNvPr id="11" name="Group 10"/>
                <p:cNvGrpSpPr/>
                <p:nvPr/>
              </p:nvGrpSpPr>
              <p:grpSpPr>
                <a:xfrm>
                  <a:off x="9116223" y="1111624"/>
                  <a:ext cx="770562" cy="4093341"/>
                  <a:chOff x="9140294" y="1111624"/>
                  <a:chExt cx="770562" cy="4093341"/>
                </a:xfrm>
              </p:grpSpPr>
              <p:sp>
                <p:nvSpPr>
                  <p:cNvPr id="22" name="Oval 21"/>
                  <p:cNvSpPr/>
                  <p:nvPr/>
                </p:nvSpPr>
                <p:spPr>
                  <a:xfrm>
                    <a:off x="9140294"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23" name="Oval 22"/>
                  <p:cNvSpPr/>
                  <p:nvPr/>
                </p:nvSpPr>
                <p:spPr>
                  <a:xfrm>
                    <a:off x="9140294"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24" name="Oval 23"/>
                  <p:cNvSpPr/>
                  <p:nvPr/>
                </p:nvSpPr>
                <p:spPr>
                  <a:xfrm>
                    <a:off x="9140294"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25" name="Oval 24"/>
                  <p:cNvSpPr/>
                  <p:nvPr/>
                </p:nvSpPr>
                <p:spPr>
                  <a:xfrm>
                    <a:off x="9140294" y="4434403"/>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grpSp>
            <p:grpSp>
              <p:nvGrpSpPr>
                <p:cNvPr id="12" name="Group 11"/>
                <p:cNvGrpSpPr/>
                <p:nvPr/>
              </p:nvGrpSpPr>
              <p:grpSpPr>
                <a:xfrm>
                  <a:off x="10096990" y="1111624"/>
                  <a:ext cx="770562" cy="4093341"/>
                  <a:chOff x="10120937" y="1111624"/>
                  <a:chExt cx="770562" cy="4093341"/>
                </a:xfrm>
              </p:grpSpPr>
              <p:sp>
                <p:nvSpPr>
                  <p:cNvPr id="18" name="Oval 17"/>
                  <p:cNvSpPr/>
                  <p:nvPr/>
                </p:nvSpPr>
                <p:spPr>
                  <a:xfrm>
                    <a:off x="10120937" y="1111624"/>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19" name="Oval 18"/>
                  <p:cNvSpPr/>
                  <p:nvPr/>
                </p:nvSpPr>
                <p:spPr>
                  <a:xfrm>
                    <a:off x="10120937"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20" name="Oval 19"/>
                  <p:cNvSpPr/>
                  <p:nvPr/>
                </p:nvSpPr>
                <p:spPr>
                  <a:xfrm>
                    <a:off x="10120937"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21" name="Oval 20"/>
                  <p:cNvSpPr/>
                  <p:nvPr/>
                </p:nvSpPr>
                <p:spPr>
                  <a:xfrm>
                    <a:off x="10120937"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grpSp>
            <p:grpSp>
              <p:nvGrpSpPr>
                <p:cNvPr id="13" name="Group 12"/>
                <p:cNvGrpSpPr/>
                <p:nvPr/>
              </p:nvGrpSpPr>
              <p:grpSpPr>
                <a:xfrm>
                  <a:off x="11077758" y="1111624"/>
                  <a:ext cx="770562" cy="4093341"/>
                  <a:chOff x="11077758" y="1111624"/>
                  <a:chExt cx="770562" cy="4093341"/>
                </a:xfrm>
              </p:grpSpPr>
              <p:sp>
                <p:nvSpPr>
                  <p:cNvPr id="14" name="Oval 13"/>
                  <p:cNvSpPr/>
                  <p:nvPr/>
                </p:nvSpPr>
                <p:spPr>
                  <a:xfrm>
                    <a:off x="11077758"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15" name="Oval 14"/>
                  <p:cNvSpPr/>
                  <p:nvPr/>
                </p:nvSpPr>
                <p:spPr>
                  <a:xfrm>
                    <a:off x="11077758"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16" name="Oval 15"/>
                  <p:cNvSpPr/>
                  <p:nvPr/>
                </p:nvSpPr>
                <p:spPr>
                  <a:xfrm>
                    <a:off x="11077758" y="3326810"/>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17" name="Oval 16"/>
                  <p:cNvSpPr/>
                  <p:nvPr/>
                </p:nvSpPr>
                <p:spPr>
                  <a:xfrm>
                    <a:off x="11077758"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grpSp>
          </p:grpSp>
        </p:grpSp>
        <p:cxnSp>
          <p:nvCxnSpPr>
            <p:cNvPr id="42" name="Straight Connector 41"/>
            <p:cNvCxnSpPr/>
            <p:nvPr/>
          </p:nvCxnSpPr>
          <p:spPr>
            <a:xfrm flipH="1">
              <a:off x="4511040" y="4148576"/>
              <a:ext cx="320040" cy="2964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457200" y="2187056"/>
            <a:ext cx="11518900" cy="4289943"/>
            <a:chOff x="457200" y="2187057"/>
            <a:chExt cx="11518900" cy="4289943"/>
          </a:xfrm>
        </p:grpSpPr>
        <mc:AlternateContent xmlns:mc="http://schemas.openxmlformats.org/markup-compatibility/2006" xmlns:a14="http://schemas.microsoft.com/office/drawing/2010/main">
          <mc:Choice Requires="a14">
            <p:sp>
              <p:nvSpPr>
                <p:cNvPr id="46" name="Rectangle 45"/>
                <p:cNvSpPr/>
                <p:nvPr/>
              </p:nvSpPr>
              <p:spPr>
                <a:xfrm>
                  <a:off x="457200" y="2187057"/>
                  <a:ext cx="11518900" cy="4289943"/>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dirty="0" smtClean="0">
                      <a:solidFill>
                        <a:schemeClr val="tx1"/>
                      </a:solidFill>
                      <a:latin typeface="+mj-lt"/>
                    </a:rPr>
                    <a:t>We have </a:t>
                  </a:r>
                  <a14:m>
                    <m:oMath xmlns:m="http://schemas.openxmlformats.org/officeDocument/2006/math">
                      <m:sSub>
                        <m:sSubPr>
                          <m:ctrlPr>
                            <a:rPr lang="en-IN" sz="3200" b="0" i="1" smtClean="0">
                              <a:solidFill>
                                <a:schemeClr val="tx1"/>
                              </a:solidFill>
                              <a:latin typeface="Cambria Math" panose="02040503050406030204" pitchFamily="18" charset="0"/>
                              <a:ea typeface="Cambria Math" panose="02040503050406030204" pitchFamily="18" charset="0"/>
                            </a:rPr>
                          </m:ctrlPr>
                        </m:sSubPr>
                        <m:e>
                          <m:r>
                            <a:rPr lang="en-IN" sz="3200" i="1" smtClean="0">
                              <a:solidFill>
                                <a:schemeClr val="tx1"/>
                              </a:solidFill>
                              <a:latin typeface="Cambria Math" panose="02040503050406030204" pitchFamily="18" charset="0"/>
                              <a:ea typeface="Cambria Math" panose="02040503050406030204" pitchFamily="18" charset="0"/>
                            </a:rPr>
                            <m:t>ℙ</m:t>
                          </m:r>
                        </m:e>
                        <m:sub>
                          <m:r>
                            <a:rPr lang="en-IN" sz="3200" b="0" i="1" smtClean="0">
                              <a:solidFill>
                                <a:schemeClr val="tx1"/>
                              </a:solidFill>
                              <a:latin typeface="Cambria Math" panose="02040503050406030204" pitchFamily="18" charset="0"/>
                              <a:ea typeface="Cambria Math" panose="02040503050406030204" pitchFamily="18" charset="0"/>
                            </a:rPr>
                            <m:t>𝑌</m:t>
                          </m:r>
                        </m:sub>
                      </m:sSub>
                      <m:r>
                        <a:rPr lang="en-IN" sz="3200" b="0" i="1" smtClean="0">
                          <a:solidFill>
                            <a:schemeClr val="tx1"/>
                          </a:solidFill>
                          <a:latin typeface="Cambria Math" panose="02040503050406030204" pitchFamily="18" charset="0"/>
                          <a:ea typeface="Cambria Math" panose="02040503050406030204" pitchFamily="18" charset="0"/>
                        </a:rPr>
                        <m:t>=</m:t>
                      </m:r>
                      <m:d>
                        <m:dPr>
                          <m:begChr m:val="["/>
                          <m:endChr m:val="]"/>
                          <m:ctrlPr>
                            <a:rPr lang="en-IN" sz="3200" b="0" i="1" smtClean="0">
                              <a:solidFill>
                                <a:schemeClr val="tx1"/>
                              </a:solidFill>
                              <a:latin typeface="Cambria Math" panose="02040503050406030204" pitchFamily="18" charset="0"/>
                              <a:ea typeface="Cambria Math" panose="02040503050406030204" pitchFamily="18" charset="0"/>
                            </a:rPr>
                          </m:ctrlPr>
                        </m:dPr>
                        <m:e>
                          <m:f>
                            <m:fPr>
                              <m:ctrlPr>
                                <a:rPr lang="en-IN" sz="3200" b="0" i="1" smtClean="0">
                                  <a:solidFill>
                                    <a:schemeClr val="tx1"/>
                                  </a:solidFill>
                                  <a:latin typeface="Cambria Math" panose="02040503050406030204" pitchFamily="18" charset="0"/>
                                  <a:ea typeface="Cambria Math" panose="02040503050406030204" pitchFamily="18" charset="0"/>
                                </a:rPr>
                              </m:ctrlPr>
                            </m:fPr>
                            <m:num>
                              <m:r>
                                <a:rPr lang="en-IN" sz="3200" b="0" i="1" smtClean="0">
                                  <a:solidFill>
                                    <a:schemeClr val="tx1"/>
                                  </a:solidFill>
                                  <a:latin typeface="Cambria Math" panose="02040503050406030204" pitchFamily="18" charset="0"/>
                                  <a:ea typeface="Cambria Math" panose="02040503050406030204" pitchFamily="18" charset="0"/>
                                </a:rPr>
                                <m:t>1</m:t>
                              </m:r>
                            </m:num>
                            <m:den>
                              <m:r>
                                <a:rPr lang="en-IN" sz="3200" b="0" i="1" smtClean="0">
                                  <a:solidFill>
                                    <a:schemeClr val="tx1"/>
                                  </a:solidFill>
                                  <a:latin typeface="Cambria Math" panose="02040503050406030204" pitchFamily="18" charset="0"/>
                                  <a:ea typeface="Cambria Math" panose="02040503050406030204" pitchFamily="18" charset="0"/>
                                </a:rPr>
                                <m:t>2</m:t>
                              </m:r>
                            </m:den>
                          </m:f>
                          <m:r>
                            <a:rPr lang="en-IN" sz="3200" b="0" i="1" smtClean="0">
                              <a:solidFill>
                                <a:schemeClr val="tx1"/>
                              </a:solidFill>
                              <a:latin typeface="Cambria Math" panose="02040503050406030204" pitchFamily="18" charset="0"/>
                              <a:ea typeface="Cambria Math" panose="02040503050406030204" pitchFamily="18" charset="0"/>
                            </a:rPr>
                            <m:t>,</m:t>
                          </m:r>
                          <m:f>
                            <m:fPr>
                              <m:ctrlPr>
                                <a:rPr lang="en-IN" sz="3200" b="0" i="1" smtClean="0">
                                  <a:solidFill>
                                    <a:schemeClr val="tx1"/>
                                  </a:solidFill>
                                  <a:latin typeface="Cambria Math" panose="02040503050406030204" pitchFamily="18" charset="0"/>
                                  <a:ea typeface="Cambria Math" panose="02040503050406030204" pitchFamily="18" charset="0"/>
                                </a:rPr>
                              </m:ctrlPr>
                            </m:fPr>
                            <m:num>
                              <m:r>
                                <a:rPr lang="en-IN" sz="3200" b="0" i="1" smtClean="0">
                                  <a:solidFill>
                                    <a:schemeClr val="tx1"/>
                                  </a:solidFill>
                                  <a:latin typeface="Cambria Math" panose="02040503050406030204" pitchFamily="18" charset="0"/>
                                  <a:ea typeface="Cambria Math" panose="02040503050406030204" pitchFamily="18" charset="0"/>
                                </a:rPr>
                                <m:t>1</m:t>
                              </m:r>
                            </m:num>
                            <m:den>
                              <m:r>
                                <a:rPr lang="en-IN" sz="3200" b="0" i="1" smtClean="0">
                                  <a:solidFill>
                                    <a:schemeClr val="tx1"/>
                                  </a:solidFill>
                                  <a:latin typeface="Cambria Math" panose="02040503050406030204" pitchFamily="18" charset="0"/>
                                  <a:ea typeface="Cambria Math" panose="02040503050406030204" pitchFamily="18" charset="0"/>
                                </a:rPr>
                                <m:t>4</m:t>
                              </m:r>
                            </m:den>
                          </m:f>
                          <m:r>
                            <a:rPr lang="en-IN" sz="3200" b="0" i="1" smtClean="0">
                              <a:solidFill>
                                <a:schemeClr val="tx1"/>
                              </a:solidFill>
                              <a:latin typeface="Cambria Math" panose="02040503050406030204" pitchFamily="18" charset="0"/>
                              <a:ea typeface="Cambria Math" panose="02040503050406030204" pitchFamily="18" charset="0"/>
                            </a:rPr>
                            <m:t>,</m:t>
                          </m:r>
                          <m:f>
                            <m:fPr>
                              <m:ctrlPr>
                                <a:rPr lang="en-IN" sz="3200" b="0" i="1" smtClean="0">
                                  <a:solidFill>
                                    <a:schemeClr val="tx1"/>
                                  </a:solidFill>
                                  <a:latin typeface="Cambria Math" panose="02040503050406030204" pitchFamily="18" charset="0"/>
                                  <a:ea typeface="Cambria Math" panose="02040503050406030204" pitchFamily="18" charset="0"/>
                                </a:rPr>
                              </m:ctrlPr>
                            </m:fPr>
                            <m:num>
                              <m:r>
                                <a:rPr lang="en-IN" sz="3200" b="0" i="1" smtClean="0">
                                  <a:solidFill>
                                    <a:schemeClr val="tx1"/>
                                  </a:solidFill>
                                  <a:latin typeface="Cambria Math" panose="02040503050406030204" pitchFamily="18" charset="0"/>
                                  <a:ea typeface="Cambria Math" panose="02040503050406030204" pitchFamily="18" charset="0"/>
                                </a:rPr>
                                <m:t>1</m:t>
                              </m:r>
                            </m:num>
                            <m:den>
                              <m:r>
                                <a:rPr lang="en-IN" sz="3200" b="0" i="1" smtClean="0">
                                  <a:solidFill>
                                    <a:schemeClr val="tx1"/>
                                  </a:solidFill>
                                  <a:latin typeface="Cambria Math" panose="02040503050406030204" pitchFamily="18" charset="0"/>
                                  <a:ea typeface="Cambria Math" panose="02040503050406030204" pitchFamily="18" charset="0"/>
                                </a:rPr>
                                <m:t>4</m:t>
                              </m:r>
                            </m:den>
                          </m:f>
                        </m:e>
                      </m:d>
                    </m:oMath>
                  </a14:m>
                  <a:endParaRPr lang="en-IN" sz="3200" dirty="0" smtClean="0">
                    <a:solidFill>
                      <a:schemeClr val="tx1"/>
                    </a:solidFill>
                    <a:latin typeface="+mj-lt"/>
                  </a:endParaRPr>
                </a:p>
                <a:p>
                  <a:r>
                    <a:rPr lang="en-IN" sz="3200" dirty="0" smtClean="0">
                      <a:solidFill>
                        <a:schemeClr val="tx1"/>
                      </a:solidFill>
                      <a:latin typeface="+mj-lt"/>
                    </a:rPr>
                    <a:t>We can verify that we have </a:t>
                  </a:r>
                </a:p>
                <a:p>
                  <a14:m>
                    <m:oMath xmlns:m="http://schemas.openxmlformats.org/officeDocument/2006/math">
                      <m:sSub>
                        <m:sSubPr>
                          <m:ctrlPr>
                            <a:rPr lang="en-IN" sz="3200" b="0" i="1" smtClean="0">
                              <a:solidFill>
                                <a:schemeClr val="tx1"/>
                              </a:solidFill>
                              <a:latin typeface="Cambria Math" panose="02040503050406030204" pitchFamily="18" charset="0"/>
                              <a:ea typeface="Cambria Math" panose="02040503050406030204" pitchFamily="18" charset="0"/>
                            </a:rPr>
                          </m:ctrlPr>
                        </m:sSubPr>
                        <m:e>
                          <m:r>
                            <a:rPr lang="en-IN" sz="3200" i="1" smtClean="0">
                              <a:solidFill>
                                <a:schemeClr val="tx1"/>
                              </a:solidFill>
                              <a:latin typeface="Cambria Math" panose="02040503050406030204" pitchFamily="18" charset="0"/>
                              <a:ea typeface="Cambria Math" panose="02040503050406030204" pitchFamily="18" charset="0"/>
                            </a:rPr>
                            <m:t>ℙ</m:t>
                          </m:r>
                        </m:e>
                        <m:sub>
                          <m:r>
                            <a:rPr lang="en-IN" sz="3200" b="0" i="1" smtClean="0">
                              <a:solidFill>
                                <a:schemeClr val="tx1"/>
                              </a:solidFill>
                              <a:latin typeface="Cambria Math" panose="02040503050406030204" pitchFamily="18" charset="0"/>
                              <a:ea typeface="Cambria Math" panose="02040503050406030204" pitchFamily="18" charset="0"/>
                            </a:rPr>
                            <m:t>𝑌</m:t>
                          </m:r>
                          <m:r>
                            <a:rPr lang="en-IN" sz="3200" b="0" i="1" smtClean="0">
                              <a:solidFill>
                                <a:schemeClr val="tx1"/>
                              </a:solidFill>
                              <a:latin typeface="Cambria Math" panose="02040503050406030204" pitchFamily="18" charset="0"/>
                              <a:ea typeface="Cambria Math" panose="02040503050406030204" pitchFamily="18" charset="0"/>
                            </a:rPr>
                            <m:t>|</m:t>
                          </m:r>
                          <m:r>
                            <a:rPr lang="en-IN" sz="3200" b="0" i="1" smtClean="0">
                              <a:solidFill>
                                <a:schemeClr val="tx1"/>
                              </a:solidFill>
                              <a:latin typeface="Cambria Math" panose="02040503050406030204" pitchFamily="18" charset="0"/>
                              <a:ea typeface="Cambria Math" panose="02040503050406030204" pitchFamily="18" charset="0"/>
                            </a:rPr>
                            <m:t>𝑋</m:t>
                          </m:r>
                          <m:r>
                            <a:rPr lang="en-IN" sz="3200" b="0" i="1" smtClean="0">
                              <a:solidFill>
                                <a:schemeClr val="tx1"/>
                              </a:solidFill>
                              <a:latin typeface="Cambria Math" panose="02040503050406030204" pitchFamily="18" charset="0"/>
                              <a:ea typeface="Cambria Math" panose="02040503050406030204" pitchFamily="18" charset="0"/>
                            </a:rPr>
                            <m:t>=</m:t>
                          </m:r>
                          <m:sSub>
                            <m:sSubPr>
                              <m:ctrlPr>
                                <a:rPr lang="en-IN" sz="3200" b="0" i="1" smtClean="0">
                                  <a:solidFill>
                                    <a:schemeClr val="tx1"/>
                                  </a:solidFill>
                                  <a:latin typeface="Cambria Math" panose="02040503050406030204" pitchFamily="18" charset="0"/>
                                  <a:ea typeface="Cambria Math" panose="02040503050406030204" pitchFamily="18" charset="0"/>
                                </a:rPr>
                              </m:ctrlPr>
                            </m:sSubPr>
                            <m:e>
                              <m:r>
                                <a:rPr lang="en-IN" sz="3200" b="0" i="1" smtClean="0">
                                  <a:solidFill>
                                    <a:schemeClr val="tx1"/>
                                  </a:solidFill>
                                  <a:latin typeface="Cambria Math" panose="02040503050406030204" pitchFamily="18" charset="0"/>
                                  <a:ea typeface="Cambria Math" panose="02040503050406030204" pitchFamily="18" charset="0"/>
                                </a:rPr>
                                <m:t>𝑥</m:t>
                              </m:r>
                            </m:e>
                            <m:sub>
                              <m:r>
                                <a:rPr lang="en-IN" sz="3200" b="0" i="1" smtClean="0">
                                  <a:solidFill>
                                    <a:schemeClr val="tx1"/>
                                  </a:solidFill>
                                  <a:latin typeface="Cambria Math" panose="02040503050406030204" pitchFamily="18" charset="0"/>
                                  <a:ea typeface="Cambria Math" panose="02040503050406030204" pitchFamily="18" charset="0"/>
                                </a:rPr>
                                <m:t>0</m:t>
                              </m:r>
                            </m:sub>
                          </m:sSub>
                        </m:sub>
                      </m:sSub>
                      <m:r>
                        <a:rPr lang="en-IN" sz="3200" b="0" i="1" smtClean="0">
                          <a:solidFill>
                            <a:schemeClr val="tx1"/>
                          </a:solidFill>
                          <a:latin typeface="Cambria Math" panose="02040503050406030204" pitchFamily="18" charset="0"/>
                          <a:ea typeface="Cambria Math" panose="02040503050406030204" pitchFamily="18" charset="0"/>
                        </a:rPr>
                        <m:t>=</m:t>
                      </m:r>
                      <m:d>
                        <m:dPr>
                          <m:begChr m:val="["/>
                          <m:endChr m:val="]"/>
                          <m:ctrlPr>
                            <a:rPr lang="en-IN" sz="3200" i="1">
                              <a:solidFill>
                                <a:schemeClr val="tx1"/>
                              </a:solidFill>
                              <a:latin typeface="Cambria Math" panose="02040503050406030204" pitchFamily="18" charset="0"/>
                              <a:ea typeface="Cambria Math" panose="02040503050406030204" pitchFamily="18" charset="0"/>
                            </a:rPr>
                          </m:ctrlPr>
                        </m:dPr>
                        <m:e>
                          <m:f>
                            <m:fPr>
                              <m:ctrlPr>
                                <a:rPr lang="en-IN" sz="3200" i="1">
                                  <a:solidFill>
                                    <a:schemeClr val="tx1"/>
                                  </a:solidFill>
                                  <a:latin typeface="Cambria Math" panose="02040503050406030204" pitchFamily="18" charset="0"/>
                                  <a:ea typeface="Cambria Math" panose="02040503050406030204" pitchFamily="18" charset="0"/>
                                </a:rPr>
                              </m:ctrlPr>
                            </m:fPr>
                            <m:num>
                              <m:r>
                                <a:rPr lang="en-IN" sz="3200" i="1">
                                  <a:solidFill>
                                    <a:schemeClr val="tx1"/>
                                  </a:solidFill>
                                  <a:latin typeface="Cambria Math" panose="02040503050406030204" pitchFamily="18" charset="0"/>
                                  <a:ea typeface="Cambria Math" panose="02040503050406030204" pitchFamily="18" charset="0"/>
                                </a:rPr>
                                <m:t>1</m:t>
                              </m:r>
                            </m:num>
                            <m:den>
                              <m:r>
                                <a:rPr lang="en-IN" sz="3200" i="1">
                                  <a:solidFill>
                                    <a:schemeClr val="tx1"/>
                                  </a:solidFill>
                                  <a:latin typeface="Cambria Math" panose="02040503050406030204" pitchFamily="18" charset="0"/>
                                  <a:ea typeface="Cambria Math" panose="02040503050406030204" pitchFamily="18" charset="0"/>
                                </a:rPr>
                                <m:t>2</m:t>
                              </m:r>
                            </m:den>
                          </m:f>
                          <m:r>
                            <a:rPr lang="en-IN" sz="3200" i="1">
                              <a:solidFill>
                                <a:schemeClr val="tx1"/>
                              </a:solidFill>
                              <a:latin typeface="Cambria Math" panose="02040503050406030204" pitchFamily="18" charset="0"/>
                              <a:ea typeface="Cambria Math" panose="02040503050406030204" pitchFamily="18" charset="0"/>
                            </a:rPr>
                            <m:t>,</m:t>
                          </m:r>
                          <m:f>
                            <m:fPr>
                              <m:ctrlPr>
                                <a:rPr lang="en-IN" sz="3200" i="1">
                                  <a:solidFill>
                                    <a:schemeClr val="tx1"/>
                                  </a:solidFill>
                                  <a:latin typeface="Cambria Math" panose="02040503050406030204" pitchFamily="18" charset="0"/>
                                  <a:ea typeface="Cambria Math" panose="02040503050406030204" pitchFamily="18" charset="0"/>
                                </a:rPr>
                              </m:ctrlPr>
                            </m:fPr>
                            <m:num>
                              <m:r>
                                <a:rPr lang="en-IN" sz="3200" i="1">
                                  <a:solidFill>
                                    <a:schemeClr val="tx1"/>
                                  </a:solidFill>
                                  <a:latin typeface="Cambria Math" panose="02040503050406030204" pitchFamily="18" charset="0"/>
                                  <a:ea typeface="Cambria Math" panose="02040503050406030204" pitchFamily="18" charset="0"/>
                                </a:rPr>
                                <m:t>1</m:t>
                              </m:r>
                            </m:num>
                            <m:den>
                              <m:r>
                                <a:rPr lang="en-IN" sz="3200" i="1">
                                  <a:solidFill>
                                    <a:schemeClr val="tx1"/>
                                  </a:solidFill>
                                  <a:latin typeface="Cambria Math" panose="02040503050406030204" pitchFamily="18" charset="0"/>
                                  <a:ea typeface="Cambria Math" panose="02040503050406030204" pitchFamily="18" charset="0"/>
                                </a:rPr>
                                <m:t>4</m:t>
                              </m:r>
                            </m:den>
                          </m:f>
                          <m:r>
                            <a:rPr lang="en-IN" sz="3200" i="1">
                              <a:solidFill>
                                <a:schemeClr val="tx1"/>
                              </a:solidFill>
                              <a:latin typeface="Cambria Math" panose="02040503050406030204" pitchFamily="18" charset="0"/>
                              <a:ea typeface="Cambria Math" panose="02040503050406030204" pitchFamily="18" charset="0"/>
                            </a:rPr>
                            <m:t>,</m:t>
                          </m:r>
                          <m:f>
                            <m:fPr>
                              <m:ctrlPr>
                                <a:rPr lang="en-IN" sz="3200" i="1">
                                  <a:solidFill>
                                    <a:schemeClr val="tx1"/>
                                  </a:solidFill>
                                  <a:latin typeface="Cambria Math" panose="02040503050406030204" pitchFamily="18" charset="0"/>
                                  <a:ea typeface="Cambria Math" panose="02040503050406030204" pitchFamily="18" charset="0"/>
                                </a:rPr>
                              </m:ctrlPr>
                            </m:fPr>
                            <m:num>
                              <m:r>
                                <a:rPr lang="en-IN" sz="3200" i="1">
                                  <a:solidFill>
                                    <a:schemeClr val="tx1"/>
                                  </a:solidFill>
                                  <a:latin typeface="Cambria Math" panose="02040503050406030204" pitchFamily="18" charset="0"/>
                                  <a:ea typeface="Cambria Math" panose="02040503050406030204" pitchFamily="18" charset="0"/>
                                </a:rPr>
                                <m:t>1</m:t>
                              </m:r>
                            </m:num>
                            <m:den>
                              <m:r>
                                <a:rPr lang="en-IN" sz="3200" i="1">
                                  <a:solidFill>
                                    <a:schemeClr val="tx1"/>
                                  </a:solidFill>
                                  <a:latin typeface="Cambria Math" panose="02040503050406030204" pitchFamily="18" charset="0"/>
                                  <a:ea typeface="Cambria Math" panose="02040503050406030204" pitchFamily="18" charset="0"/>
                                </a:rPr>
                                <m:t>4</m:t>
                              </m:r>
                            </m:den>
                          </m:f>
                        </m:e>
                      </m:d>
                      <m:r>
                        <a:rPr lang="en-IN" sz="3200" b="0" i="1" smtClean="0">
                          <a:solidFill>
                            <a:schemeClr val="tx1"/>
                          </a:solidFill>
                          <a:latin typeface="Cambria Math" panose="02040503050406030204" pitchFamily="18" charset="0"/>
                          <a:ea typeface="Cambria Math" panose="02040503050406030204" pitchFamily="18" charset="0"/>
                        </a:rPr>
                        <m:t>=</m:t>
                      </m:r>
                      <m:sSub>
                        <m:sSubPr>
                          <m:ctrlPr>
                            <a:rPr lang="en-IN" sz="3200" b="0" i="1" smtClean="0">
                              <a:solidFill>
                                <a:schemeClr val="tx1"/>
                              </a:solidFill>
                              <a:latin typeface="Cambria Math" panose="02040503050406030204" pitchFamily="18" charset="0"/>
                              <a:ea typeface="Cambria Math" panose="02040503050406030204" pitchFamily="18" charset="0"/>
                            </a:rPr>
                          </m:ctrlPr>
                        </m:sSubPr>
                        <m:e>
                          <m:r>
                            <a:rPr lang="en-IN" sz="3200" b="0" i="1" smtClean="0">
                              <a:solidFill>
                                <a:schemeClr val="tx1"/>
                              </a:solidFill>
                              <a:latin typeface="Cambria Math" panose="02040503050406030204" pitchFamily="18" charset="0"/>
                              <a:ea typeface="Cambria Math" panose="02040503050406030204" pitchFamily="18" charset="0"/>
                            </a:rPr>
                            <m:t>ℙ</m:t>
                          </m:r>
                        </m:e>
                        <m:sub>
                          <m:r>
                            <a:rPr lang="en-IN" sz="3200" b="0" i="1" smtClean="0">
                              <a:solidFill>
                                <a:schemeClr val="tx1"/>
                              </a:solidFill>
                              <a:latin typeface="Cambria Math" panose="02040503050406030204" pitchFamily="18" charset="0"/>
                              <a:ea typeface="Cambria Math" panose="02040503050406030204" pitchFamily="18" charset="0"/>
                            </a:rPr>
                            <m:t>𝑌</m:t>
                          </m:r>
                        </m:sub>
                      </m:sSub>
                    </m:oMath>
                  </a14:m>
                  <a:r>
                    <a:rPr lang="en-IN" sz="3200" dirty="0" smtClean="0">
                      <a:solidFill>
                        <a:schemeClr val="tx1"/>
                      </a:solidFill>
                      <a:latin typeface="+mj-lt"/>
                    </a:rPr>
                    <a:t> for</a:t>
                  </a:r>
                </a:p>
                <a:p>
                  <a:r>
                    <a:rPr lang="en-IN" sz="3200" dirty="0" smtClean="0">
                      <a:solidFill>
                        <a:schemeClr val="tx1"/>
                      </a:solidFill>
                      <a:latin typeface="+mj-lt"/>
                    </a:rPr>
                    <a:t>all </a:t>
                  </a:r>
                  <a14:m>
                    <m:oMath xmlns:m="http://schemas.openxmlformats.org/officeDocument/2006/math">
                      <m:sSub>
                        <m:sSubPr>
                          <m:ctrlPr>
                            <a:rPr lang="en-IN" sz="3200" i="1">
                              <a:solidFill>
                                <a:schemeClr val="tx1"/>
                              </a:solidFill>
                              <a:latin typeface="Cambria Math" panose="02040503050406030204" pitchFamily="18" charset="0"/>
                            </a:rPr>
                          </m:ctrlPr>
                        </m:sSubPr>
                        <m:e>
                          <m:r>
                            <a:rPr lang="en-IN" sz="3200" i="1">
                              <a:solidFill>
                                <a:schemeClr val="tx1"/>
                              </a:solidFill>
                              <a:latin typeface="Cambria Math" panose="02040503050406030204" pitchFamily="18" charset="0"/>
                            </a:rPr>
                            <m:t>𝑥</m:t>
                          </m:r>
                        </m:e>
                        <m:sub>
                          <m:r>
                            <a:rPr lang="en-IN" sz="3200" i="1">
                              <a:solidFill>
                                <a:schemeClr val="tx1"/>
                              </a:solidFill>
                              <a:latin typeface="Cambria Math" panose="02040503050406030204" pitchFamily="18" charset="0"/>
                            </a:rPr>
                            <m:t>0</m:t>
                          </m:r>
                        </m:sub>
                      </m:sSub>
                      <m:r>
                        <a:rPr lang="en-IN" sz="3200" i="1">
                          <a:solidFill>
                            <a:schemeClr val="tx1"/>
                          </a:solidFill>
                          <a:latin typeface="Cambria Math" panose="02040503050406030204" pitchFamily="18" charset="0"/>
                        </a:rPr>
                        <m:t>∈</m:t>
                      </m:r>
                      <m:sSub>
                        <m:sSubPr>
                          <m:ctrlPr>
                            <a:rPr lang="en-IN" sz="3200" i="1">
                              <a:solidFill>
                                <a:schemeClr val="tx1"/>
                              </a:solidFill>
                              <a:latin typeface="Cambria Math" panose="02040503050406030204" pitchFamily="18" charset="0"/>
                            </a:rPr>
                          </m:ctrlPr>
                        </m:sSubPr>
                        <m:e>
                          <m:d>
                            <m:dPr>
                              <m:begChr m:val="["/>
                              <m:endChr m:val="]"/>
                              <m:ctrlPr>
                                <a:rPr lang="en-IN" sz="3200" b="0" i="1" smtClean="0">
                                  <a:solidFill>
                                    <a:schemeClr val="tx1"/>
                                  </a:solidFill>
                                  <a:latin typeface="Cambria Math" panose="02040503050406030204" pitchFamily="18" charset="0"/>
                                </a:rPr>
                              </m:ctrlPr>
                            </m:dPr>
                            <m:e>
                              <m:r>
                                <a:rPr lang="en-IN" sz="3200" b="0" i="1" smtClean="0">
                                  <a:solidFill>
                                    <a:schemeClr val="tx1"/>
                                  </a:solidFill>
                                  <a:latin typeface="Cambria Math" panose="02040503050406030204" pitchFamily="18" charset="0"/>
                                </a:rPr>
                                <m:t>6</m:t>
                              </m:r>
                            </m:e>
                          </m:d>
                          <m:r>
                            <a:rPr lang="en-IN" sz="3200" b="0" i="1" smtClean="0">
                              <a:solidFill>
                                <a:schemeClr val="tx1"/>
                              </a:solidFill>
                              <a:latin typeface="Cambria Math" panose="02040503050406030204" pitchFamily="18" charset="0"/>
                            </a:rPr>
                            <m:t>=</m:t>
                          </m:r>
                          <m:r>
                            <a:rPr lang="en-IN" sz="3200" i="1">
                              <a:solidFill>
                                <a:schemeClr val="tx1"/>
                              </a:solidFill>
                              <a:latin typeface="Cambria Math" panose="02040503050406030204" pitchFamily="18" charset="0"/>
                            </a:rPr>
                            <m:t>𝑆</m:t>
                          </m:r>
                        </m:e>
                        <m:sub>
                          <m:r>
                            <a:rPr lang="en-IN" sz="3200" i="1">
                              <a:solidFill>
                                <a:schemeClr val="tx1"/>
                              </a:solidFill>
                              <a:latin typeface="Cambria Math" panose="02040503050406030204" pitchFamily="18" charset="0"/>
                            </a:rPr>
                            <m:t>𝑋</m:t>
                          </m:r>
                        </m:sub>
                      </m:sSub>
                    </m:oMath>
                  </a14:m>
                  <a:r>
                    <a:rPr lang="en-IN" sz="3200" dirty="0" smtClean="0">
                      <a:solidFill>
                        <a:schemeClr val="tx1"/>
                      </a:solidFill>
                      <a:latin typeface="+mj-lt"/>
                    </a:rPr>
                    <a:t> i.e. </a:t>
                  </a:r>
                  <a14:m>
                    <m:oMath xmlns:m="http://schemas.openxmlformats.org/officeDocument/2006/math">
                      <m:r>
                        <a:rPr lang="en-IN" sz="3200" b="0" i="1" smtClean="0">
                          <a:solidFill>
                            <a:schemeClr val="tx1"/>
                          </a:solidFill>
                          <a:latin typeface="Cambria Math" panose="02040503050406030204" pitchFamily="18" charset="0"/>
                        </a:rPr>
                        <m:t>𝑋</m:t>
                      </m:r>
                      <m:r>
                        <m:rPr>
                          <m:nor/>
                        </m:rPr>
                        <a:rPr lang="en-IN" sz="3200" b="0" i="0" smtClean="0">
                          <a:solidFill>
                            <a:schemeClr val="tx1"/>
                          </a:solidFill>
                          <a:latin typeface="Cambria Math" panose="02040503050406030204" pitchFamily="18" charset="0"/>
                        </a:rPr>
                        <m:t> </m:t>
                      </m:r>
                      <m:r>
                        <m:rPr>
                          <m:nor/>
                        </m:rPr>
                        <a:rPr lang="en-IN" sz="3200">
                          <a:solidFill>
                            <a:schemeClr val="tx1"/>
                          </a:solidFill>
                        </a:rPr>
                        <m:t>⫫</m:t>
                      </m:r>
                      <m:r>
                        <a:rPr lang="en-IN" sz="3200" b="0" i="1" smtClean="0">
                          <a:solidFill>
                            <a:schemeClr val="tx1"/>
                          </a:solidFill>
                          <a:latin typeface="Cambria Math" panose="02040503050406030204" pitchFamily="18" charset="0"/>
                        </a:rPr>
                        <m:t> </m:t>
                      </m:r>
                      <m:r>
                        <a:rPr lang="en-IN" sz="3200" b="0" i="1" smtClean="0">
                          <a:solidFill>
                            <a:schemeClr val="tx1"/>
                          </a:solidFill>
                          <a:latin typeface="Cambria Math" panose="02040503050406030204" pitchFamily="18" charset="0"/>
                        </a:rPr>
                        <m:t>𝑌</m:t>
                      </m:r>
                    </m:oMath>
                  </a14:m>
                  <a:endParaRPr lang="en-IN" sz="3200" dirty="0" smtClean="0">
                    <a:solidFill>
                      <a:schemeClr val="tx1"/>
                    </a:solidFill>
                    <a:latin typeface="+mj-lt"/>
                  </a:endParaRPr>
                </a:p>
                <a:p>
                  <a:r>
                    <a:rPr lang="en-IN" sz="3200" dirty="0" smtClean="0">
                      <a:solidFill>
                        <a:schemeClr val="tx1"/>
                      </a:solidFill>
                      <a:latin typeface="+mj-lt"/>
                    </a:rPr>
                    <a:t>Similarly, we can verify that </a:t>
                  </a:r>
                  <a:br>
                    <a:rPr lang="en-IN" sz="3200" dirty="0" smtClean="0">
                      <a:solidFill>
                        <a:schemeClr val="tx1"/>
                      </a:solidFill>
                      <a:latin typeface="+mj-lt"/>
                    </a:rPr>
                  </a:br>
                  <a14:m>
                    <m:oMath xmlns:m="http://schemas.openxmlformats.org/officeDocument/2006/math">
                      <m:sSub>
                        <m:sSubPr>
                          <m:ctrlPr>
                            <a:rPr lang="en-IN" sz="3200" i="1">
                              <a:solidFill>
                                <a:schemeClr val="tx1"/>
                              </a:solidFill>
                              <a:latin typeface="Cambria Math" panose="02040503050406030204" pitchFamily="18" charset="0"/>
                              <a:ea typeface="Cambria Math" panose="02040503050406030204" pitchFamily="18" charset="0"/>
                            </a:rPr>
                          </m:ctrlPr>
                        </m:sSubPr>
                        <m:e>
                          <m:r>
                            <a:rPr lang="en-IN" sz="3200" i="1">
                              <a:solidFill>
                                <a:schemeClr val="tx1"/>
                              </a:solidFill>
                              <a:latin typeface="Cambria Math" panose="02040503050406030204" pitchFamily="18" charset="0"/>
                              <a:ea typeface="Cambria Math" panose="02040503050406030204" pitchFamily="18" charset="0"/>
                            </a:rPr>
                            <m:t>ℙ</m:t>
                          </m:r>
                        </m:e>
                        <m:sub>
                          <m:r>
                            <a:rPr lang="en-IN" sz="3200" b="0" i="1" smtClean="0">
                              <a:solidFill>
                                <a:schemeClr val="tx1"/>
                              </a:solidFill>
                              <a:latin typeface="Cambria Math" panose="02040503050406030204" pitchFamily="18" charset="0"/>
                              <a:ea typeface="Cambria Math" panose="02040503050406030204" pitchFamily="18" charset="0"/>
                            </a:rPr>
                            <m:t>𝑋</m:t>
                          </m:r>
                          <m:r>
                            <a:rPr lang="en-IN" sz="3200" i="1">
                              <a:solidFill>
                                <a:schemeClr val="tx1"/>
                              </a:solidFill>
                              <a:latin typeface="Cambria Math" panose="02040503050406030204" pitchFamily="18" charset="0"/>
                              <a:ea typeface="Cambria Math" panose="02040503050406030204" pitchFamily="18" charset="0"/>
                            </a:rPr>
                            <m:t>|</m:t>
                          </m:r>
                          <m:r>
                            <a:rPr lang="en-IN" sz="3200" b="0" i="1" smtClean="0">
                              <a:solidFill>
                                <a:schemeClr val="tx1"/>
                              </a:solidFill>
                              <a:latin typeface="Cambria Math" panose="02040503050406030204" pitchFamily="18" charset="0"/>
                              <a:ea typeface="Cambria Math" panose="02040503050406030204" pitchFamily="18" charset="0"/>
                            </a:rPr>
                            <m:t>𝑌</m:t>
                          </m:r>
                          <m:r>
                            <a:rPr lang="en-IN" sz="3200" i="1">
                              <a:solidFill>
                                <a:schemeClr val="tx1"/>
                              </a:solidFill>
                              <a:latin typeface="Cambria Math" panose="02040503050406030204" pitchFamily="18" charset="0"/>
                              <a:ea typeface="Cambria Math" panose="02040503050406030204" pitchFamily="18" charset="0"/>
                            </a:rPr>
                            <m:t>=</m:t>
                          </m:r>
                          <m:sSub>
                            <m:sSubPr>
                              <m:ctrlPr>
                                <a:rPr lang="en-IN" sz="3200" i="1">
                                  <a:solidFill>
                                    <a:schemeClr val="tx1"/>
                                  </a:solidFill>
                                  <a:latin typeface="Cambria Math" panose="02040503050406030204" pitchFamily="18" charset="0"/>
                                  <a:ea typeface="Cambria Math" panose="02040503050406030204" pitchFamily="18" charset="0"/>
                                </a:rPr>
                              </m:ctrlPr>
                            </m:sSubPr>
                            <m:e>
                              <m:r>
                                <a:rPr lang="en-IN" sz="3200" b="0" i="1" smtClean="0">
                                  <a:solidFill>
                                    <a:schemeClr val="tx1"/>
                                  </a:solidFill>
                                  <a:latin typeface="Cambria Math" panose="02040503050406030204" pitchFamily="18" charset="0"/>
                                  <a:ea typeface="Cambria Math" panose="02040503050406030204" pitchFamily="18" charset="0"/>
                                </a:rPr>
                                <m:t>𝑦</m:t>
                              </m:r>
                            </m:e>
                            <m:sub>
                              <m:r>
                                <a:rPr lang="en-IN" sz="3200" i="1">
                                  <a:solidFill>
                                    <a:schemeClr val="tx1"/>
                                  </a:solidFill>
                                  <a:latin typeface="Cambria Math" panose="02040503050406030204" pitchFamily="18" charset="0"/>
                                  <a:ea typeface="Cambria Math" panose="02040503050406030204" pitchFamily="18" charset="0"/>
                                </a:rPr>
                                <m:t>0</m:t>
                              </m:r>
                            </m:sub>
                          </m:sSub>
                        </m:sub>
                      </m:sSub>
                      <m:r>
                        <a:rPr lang="en-IN" sz="3200" i="1">
                          <a:solidFill>
                            <a:schemeClr val="tx1"/>
                          </a:solidFill>
                          <a:latin typeface="Cambria Math" panose="02040503050406030204" pitchFamily="18" charset="0"/>
                          <a:ea typeface="Cambria Math" panose="02040503050406030204" pitchFamily="18" charset="0"/>
                        </a:rPr>
                        <m:t>=</m:t>
                      </m:r>
                      <m:d>
                        <m:dPr>
                          <m:begChr m:val="["/>
                          <m:endChr m:val="]"/>
                          <m:ctrlPr>
                            <a:rPr lang="en-IN" sz="3200" i="1">
                              <a:solidFill>
                                <a:schemeClr val="tx1"/>
                              </a:solidFill>
                              <a:latin typeface="Cambria Math" panose="02040503050406030204" pitchFamily="18" charset="0"/>
                              <a:ea typeface="Cambria Math" panose="02040503050406030204" pitchFamily="18" charset="0"/>
                            </a:rPr>
                          </m:ctrlPr>
                        </m:dPr>
                        <m:e>
                          <m:f>
                            <m:fPr>
                              <m:ctrlPr>
                                <a:rPr lang="en-IN" sz="3200" i="1">
                                  <a:solidFill>
                                    <a:schemeClr val="tx1"/>
                                  </a:solidFill>
                                  <a:latin typeface="Cambria Math" panose="02040503050406030204" pitchFamily="18" charset="0"/>
                                  <a:ea typeface="Cambria Math" panose="02040503050406030204" pitchFamily="18" charset="0"/>
                                </a:rPr>
                              </m:ctrlPr>
                            </m:fPr>
                            <m:num>
                              <m:r>
                                <a:rPr lang="en-IN" sz="3200" i="1">
                                  <a:solidFill>
                                    <a:schemeClr val="tx1"/>
                                  </a:solidFill>
                                  <a:latin typeface="Cambria Math" panose="02040503050406030204" pitchFamily="18" charset="0"/>
                                  <a:ea typeface="Cambria Math" panose="02040503050406030204" pitchFamily="18" charset="0"/>
                                </a:rPr>
                                <m:t>1</m:t>
                              </m:r>
                            </m:num>
                            <m:den>
                              <m:r>
                                <a:rPr lang="en-IN" sz="3200" b="0" i="1" smtClean="0">
                                  <a:solidFill>
                                    <a:schemeClr val="tx1"/>
                                  </a:solidFill>
                                  <a:latin typeface="Cambria Math" panose="02040503050406030204" pitchFamily="18" charset="0"/>
                                  <a:ea typeface="Cambria Math" panose="02040503050406030204" pitchFamily="18" charset="0"/>
                                </a:rPr>
                                <m:t>6</m:t>
                              </m:r>
                            </m:den>
                          </m:f>
                          <m:r>
                            <a:rPr lang="en-IN" sz="3200" i="1">
                              <a:solidFill>
                                <a:schemeClr val="tx1"/>
                              </a:solidFill>
                              <a:latin typeface="Cambria Math" panose="02040503050406030204" pitchFamily="18" charset="0"/>
                              <a:ea typeface="Cambria Math" panose="02040503050406030204" pitchFamily="18" charset="0"/>
                            </a:rPr>
                            <m:t>,</m:t>
                          </m:r>
                          <m:f>
                            <m:fPr>
                              <m:ctrlPr>
                                <a:rPr lang="en-IN" sz="3200" i="1">
                                  <a:solidFill>
                                    <a:schemeClr val="tx1"/>
                                  </a:solidFill>
                                  <a:latin typeface="Cambria Math" panose="02040503050406030204" pitchFamily="18" charset="0"/>
                                  <a:ea typeface="Cambria Math" panose="02040503050406030204" pitchFamily="18" charset="0"/>
                                </a:rPr>
                              </m:ctrlPr>
                            </m:fPr>
                            <m:num>
                              <m:r>
                                <a:rPr lang="en-IN" sz="3200" i="1">
                                  <a:solidFill>
                                    <a:schemeClr val="tx1"/>
                                  </a:solidFill>
                                  <a:latin typeface="Cambria Math" panose="02040503050406030204" pitchFamily="18" charset="0"/>
                                  <a:ea typeface="Cambria Math" panose="02040503050406030204" pitchFamily="18" charset="0"/>
                                </a:rPr>
                                <m:t>1</m:t>
                              </m:r>
                            </m:num>
                            <m:den>
                              <m:r>
                                <a:rPr lang="en-IN" sz="3200" b="0" i="1" smtClean="0">
                                  <a:solidFill>
                                    <a:schemeClr val="tx1"/>
                                  </a:solidFill>
                                  <a:latin typeface="Cambria Math" panose="02040503050406030204" pitchFamily="18" charset="0"/>
                                  <a:ea typeface="Cambria Math" panose="02040503050406030204" pitchFamily="18" charset="0"/>
                                </a:rPr>
                                <m:t>6</m:t>
                              </m:r>
                            </m:den>
                          </m:f>
                          <m:r>
                            <a:rPr lang="en-IN" sz="3200" i="1">
                              <a:solidFill>
                                <a:schemeClr val="tx1"/>
                              </a:solidFill>
                              <a:latin typeface="Cambria Math" panose="02040503050406030204" pitchFamily="18" charset="0"/>
                              <a:ea typeface="Cambria Math" panose="02040503050406030204" pitchFamily="18" charset="0"/>
                            </a:rPr>
                            <m:t>,</m:t>
                          </m:r>
                          <m:r>
                            <a:rPr lang="en-IN" sz="3200" b="0" i="1" smtClean="0">
                              <a:solidFill>
                                <a:schemeClr val="tx1"/>
                              </a:solidFill>
                              <a:latin typeface="Cambria Math" panose="02040503050406030204" pitchFamily="18" charset="0"/>
                              <a:ea typeface="Cambria Math" panose="02040503050406030204" pitchFamily="18" charset="0"/>
                            </a:rPr>
                            <m:t>…,</m:t>
                          </m:r>
                          <m:f>
                            <m:fPr>
                              <m:ctrlPr>
                                <a:rPr lang="en-IN" sz="3200" i="1">
                                  <a:solidFill>
                                    <a:schemeClr val="tx1"/>
                                  </a:solidFill>
                                  <a:latin typeface="Cambria Math" panose="02040503050406030204" pitchFamily="18" charset="0"/>
                                  <a:ea typeface="Cambria Math" panose="02040503050406030204" pitchFamily="18" charset="0"/>
                                </a:rPr>
                              </m:ctrlPr>
                            </m:fPr>
                            <m:num>
                              <m:r>
                                <a:rPr lang="en-IN" sz="3200" i="1">
                                  <a:solidFill>
                                    <a:schemeClr val="tx1"/>
                                  </a:solidFill>
                                  <a:latin typeface="Cambria Math" panose="02040503050406030204" pitchFamily="18" charset="0"/>
                                  <a:ea typeface="Cambria Math" panose="02040503050406030204" pitchFamily="18" charset="0"/>
                                </a:rPr>
                                <m:t>1</m:t>
                              </m:r>
                            </m:num>
                            <m:den>
                              <m:r>
                                <a:rPr lang="en-IN" sz="3200" b="0" i="1" smtClean="0">
                                  <a:solidFill>
                                    <a:schemeClr val="tx1"/>
                                  </a:solidFill>
                                  <a:latin typeface="Cambria Math" panose="02040503050406030204" pitchFamily="18" charset="0"/>
                                  <a:ea typeface="Cambria Math" panose="02040503050406030204" pitchFamily="18" charset="0"/>
                                </a:rPr>
                                <m:t>6</m:t>
                              </m:r>
                            </m:den>
                          </m:f>
                        </m:e>
                      </m:d>
                      <m:r>
                        <a:rPr lang="en-IN" sz="3200" b="0" i="1" smtClean="0">
                          <a:solidFill>
                            <a:schemeClr val="tx1"/>
                          </a:solidFill>
                          <a:latin typeface="Cambria Math" panose="02040503050406030204" pitchFamily="18" charset="0"/>
                          <a:ea typeface="Cambria Math" panose="02040503050406030204" pitchFamily="18" charset="0"/>
                        </a:rPr>
                        <m:t>=</m:t>
                      </m:r>
                      <m:sSub>
                        <m:sSubPr>
                          <m:ctrlPr>
                            <a:rPr lang="en-IN" sz="3200" b="0" i="1" smtClean="0">
                              <a:solidFill>
                                <a:schemeClr val="tx1"/>
                              </a:solidFill>
                              <a:latin typeface="Cambria Math" panose="02040503050406030204" pitchFamily="18" charset="0"/>
                              <a:ea typeface="Cambria Math" panose="02040503050406030204" pitchFamily="18" charset="0"/>
                            </a:rPr>
                          </m:ctrlPr>
                        </m:sSubPr>
                        <m:e>
                          <m:r>
                            <a:rPr lang="en-IN" sz="3200" b="0" i="1" smtClean="0">
                              <a:solidFill>
                                <a:schemeClr val="tx1"/>
                              </a:solidFill>
                              <a:latin typeface="Cambria Math" panose="02040503050406030204" pitchFamily="18" charset="0"/>
                              <a:ea typeface="Cambria Math" panose="02040503050406030204" pitchFamily="18" charset="0"/>
                            </a:rPr>
                            <m:t>ℙ</m:t>
                          </m:r>
                        </m:e>
                        <m:sub>
                          <m:r>
                            <a:rPr lang="en-IN" sz="3200" b="0" i="1" smtClean="0">
                              <a:solidFill>
                                <a:schemeClr val="tx1"/>
                              </a:solidFill>
                              <a:latin typeface="Cambria Math" panose="02040503050406030204" pitchFamily="18" charset="0"/>
                              <a:ea typeface="Cambria Math" panose="02040503050406030204" pitchFamily="18" charset="0"/>
                            </a:rPr>
                            <m:t>𝑋</m:t>
                          </m:r>
                        </m:sub>
                      </m:sSub>
                    </m:oMath>
                  </a14:m>
                  <a:r>
                    <a:rPr lang="en-IN" sz="3200" dirty="0" smtClean="0">
                      <a:solidFill>
                        <a:schemeClr val="tx1"/>
                      </a:solidFill>
                      <a:latin typeface="+mj-lt"/>
                    </a:rPr>
                    <a:t> for</a:t>
                  </a:r>
                </a:p>
                <a:p>
                  <a:r>
                    <a:rPr lang="en-IN" sz="3200" dirty="0" smtClean="0">
                      <a:solidFill>
                        <a:schemeClr val="tx1"/>
                      </a:solidFill>
                      <a:latin typeface="+mj-lt"/>
                    </a:rPr>
                    <a:t>all </a:t>
                  </a:r>
                  <a14:m>
                    <m:oMath xmlns:m="http://schemas.openxmlformats.org/officeDocument/2006/math">
                      <m:sSub>
                        <m:sSubPr>
                          <m:ctrlPr>
                            <a:rPr lang="en-IN" sz="3200" i="1">
                              <a:solidFill>
                                <a:schemeClr val="tx1"/>
                              </a:solidFill>
                              <a:latin typeface="Cambria Math" panose="02040503050406030204" pitchFamily="18" charset="0"/>
                            </a:rPr>
                          </m:ctrlPr>
                        </m:sSubPr>
                        <m:e>
                          <m:r>
                            <a:rPr lang="en-IN" sz="3200" b="0" i="1" smtClean="0">
                              <a:solidFill>
                                <a:schemeClr val="tx1"/>
                              </a:solidFill>
                              <a:latin typeface="Cambria Math" panose="02040503050406030204" pitchFamily="18" charset="0"/>
                            </a:rPr>
                            <m:t>𝑦</m:t>
                          </m:r>
                        </m:e>
                        <m:sub>
                          <m:r>
                            <a:rPr lang="en-IN" sz="3200" i="1">
                              <a:solidFill>
                                <a:schemeClr val="tx1"/>
                              </a:solidFill>
                              <a:latin typeface="Cambria Math" panose="02040503050406030204" pitchFamily="18" charset="0"/>
                            </a:rPr>
                            <m:t>0</m:t>
                          </m:r>
                        </m:sub>
                      </m:sSub>
                      <m:r>
                        <a:rPr lang="en-IN" sz="3200" i="1">
                          <a:solidFill>
                            <a:schemeClr val="tx1"/>
                          </a:solidFill>
                          <a:latin typeface="Cambria Math" panose="02040503050406030204" pitchFamily="18" charset="0"/>
                        </a:rPr>
                        <m:t>∈</m:t>
                      </m:r>
                      <m:sSub>
                        <m:sSubPr>
                          <m:ctrlPr>
                            <a:rPr lang="en-IN" sz="3200" i="1">
                              <a:solidFill>
                                <a:schemeClr val="tx1"/>
                              </a:solidFill>
                              <a:latin typeface="Cambria Math" panose="02040503050406030204" pitchFamily="18" charset="0"/>
                            </a:rPr>
                          </m:ctrlPr>
                        </m:sSubPr>
                        <m:e>
                          <m:d>
                            <m:dPr>
                              <m:begChr m:val="["/>
                              <m:endChr m:val="]"/>
                              <m:ctrlPr>
                                <a:rPr lang="en-IN" sz="3200" i="1">
                                  <a:solidFill>
                                    <a:schemeClr val="tx1"/>
                                  </a:solidFill>
                                  <a:latin typeface="Cambria Math" panose="02040503050406030204" pitchFamily="18" charset="0"/>
                                </a:rPr>
                              </m:ctrlPr>
                            </m:dPr>
                            <m:e>
                              <m:r>
                                <a:rPr lang="en-IN" sz="3200" b="0" i="1" smtClean="0">
                                  <a:solidFill>
                                    <a:schemeClr val="tx1"/>
                                  </a:solidFill>
                                  <a:latin typeface="Cambria Math" panose="02040503050406030204" pitchFamily="18" charset="0"/>
                                </a:rPr>
                                <m:t>3</m:t>
                              </m:r>
                            </m:e>
                          </m:d>
                          <m:r>
                            <a:rPr lang="en-IN" sz="3200" i="1">
                              <a:solidFill>
                                <a:schemeClr val="tx1"/>
                              </a:solidFill>
                              <a:latin typeface="Cambria Math" panose="02040503050406030204" pitchFamily="18" charset="0"/>
                            </a:rPr>
                            <m:t>=</m:t>
                          </m:r>
                          <m:r>
                            <a:rPr lang="en-IN" sz="3200" i="1">
                              <a:solidFill>
                                <a:schemeClr val="tx1"/>
                              </a:solidFill>
                              <a:latin typeface="Cambria Math" panose="02040503050406030204" pitchFamily="18" charset="0"/>
                            </a:rPr>
                            <m:t>𝑆</m:t>
                          </m:r>
                        </m:e>
                        <m:sub>
                          <m:r>
                            <a:rPr lang="en-IN" sz="3200" b="0" i="1" smtClean="0">
                              <a:solidFill>
                                <a:schemeClr val="tx1"/>
                              </a:solidFill>
                              <a:latin typeface="Cambria Math" panose="02040503050406030204" pitchFamily="18" charset="0"/>
                            </a:rPr>
                            <m:t>𝑌</m:t>
                          </m:r>
                        </m:sub>
                      </m:sSub>
                    </m:oMath>
                  </a14:m>
                  <a:r>
                    <a:rPr lang="en-IN" sz="3200" dirty="0">
                      <a:solidFill>
                        <a:schemeClr val="tx1"/>
                      </a:solidFill>
                    </a:rPr>
                    <a:t> i.e. </a:t>
                  </a:r>
                  <a14:m>
                    <m:oMath xmlns:m="http://schemas.openxmlformats.org/officeDocument/2006/math">
                      <m:r>
                        <a:rPr lang="en-IN" sz="3200" b="0" i="1" smtClean="0">
                          <a:solidFill>
                            <a:schemeClr val="tx1"/>
                          </a:solidFill>
                          <a:latin typeface="Cambria Math" panose="02040503050406030204" pitchFamily="18" charset="0"/>
                        </a:rPr>
                        <m:t>𝑌</m:t>
                      </m:r>
                      <m:r>
                        <m:rPr>
                          <m:nor/>
                        </m:rPr>
                        <a:rPr lang="en-IN" sz="3200">
                          <a:solidFill>
                            <a:schemeClr val="tx1"/>
                          </a:solidFill>
                          <a:latin typeface="Cambria Math" panose="02040503050406030204" pitchFamily="18" charset="0"/>
                        </a:rPr>
                        <m:t> </m:t>
                      </m:r>
                      <m:r>
                        <m:rPr>
                          <m:nor/>
                        </m:rPr>
                        <a:rPr lang="en-IN" sz="3200">
                          <a:solidFill>
                            <a:schemeClr val="tx1"/>
                          </a:solidFill>
                        </a:rPr>
                        <m:t>⫫</m:t>
                      </m:r>
                      <m:r>
                        <a:rPr lang="en-IN" sz="3200" b="0" i="1" smtClean="0">
                          <a:solidFill>
                            <a:schemeClr val="tx1"/>
                          </a:solidFill>
                          <a:latin typeface="Cambria Math" panose="02040503050406030204" pitchFamily="18" charset="0"/>
                        </a:rPr>
                        <m:t> </m:t>
                      </m:r>
                      <m:r>
                        <a:rPr lang="en-IN" sz="3200" b="0" i="1" smtClean="0">
                          <a:solidFill>
                            <a:schemeClr val="tx1"/>
                          </a:solidFill>
                          <a:latin typeface="Cambria Math" panose="02040503050406030204" pitchFamily="18" charset="0"/>
                        </a:rPr>
                        <m:t>𝑋</m:t>
                      </m:r>
                    </m:oMath>
                  </a14:m>
                  <a:endParaRPr lang="en-IN" sz="3200" dirty="0">
                    <a:solidFill>
                      <a:schemeClr val="tx1"/>
                    </a:solidFill>
                  </a:endParaRPr>
                </a:p>
              </p:txBody>
            </p:sp>
          </mc:Choice>
          <mc:Fallback xmlns="">
            <p:sp>
              <p:nvSpPr>
                <p:cNvPr id="46" name="Rectangle 45"/>
                <p:cNvSpPr>
                  <a:spLocks noRot="1" noChangeAspect="1" noMove="1" noResize="1" noEditPoints="1" noAdjustHandles="1" noChangeArrowheads="1" noChangeShapeType="1" noTextEdit="1"/>
                </p:cNvSpPr>
                <p:nvPr/>
              </p:nvSpPr>
              <p:spPr>
                <a:xfrm>
                  <a:off x="457200" y="2187057"/>
                  <a:ext cx="11518900" cy="4289943"/>
                </a:xfrm>
                <a:prstGeom prst="rect">
                  <a:avLst/>
                </a:prstGeom>
                <a:blipFill>
                  <a:blip r:embed="rId6"/>
                  <a:stretch>
                    <a:fillRect l="-1160" b="-3526"/>
                  </a:stretch>
                </a:blipFill>
                <a:ln w="38100">
                  <a:solidFill>
                    <a:schemeClr val="tx1"/>
                  </a:solidFill>
                </a:ln>
              </p:spPr>
              <p:txBody>
                <a:bodyPr/>
                <a:lstStyle/>
                <a:p>
                  <a:r>
                    <a:rPr lang="en-IN">
                      <a:noFill/>
                    </a:rPr>
                    <a:t> </a:t>
                  </a:r>
                </a:p>
              </p:txBody>
            </p:sp>
          </mc:Fallback>
        </mc:AlternateContent>
        <p:grpSp>
          <p:nvGrpSpPr>
            <p:cNvPr id="47" name="Group 46"/>
            <p:cNvGrpSpPr/>
            <p:nvPr/>
          </p:nvGrpSpPr>
          <p:grpSpPr>
            <a:xfrm>
              <a:off x="6179284" y="2270421"/>
              <a:ext cx="770562" cy="4093341"/>
              <a:chOff x="6179284" y="2270421"/>
              <a:chExt cx="770562" cy="4093341"/>
            </a:xfrm>
          </p:grpSpPr>
          <p:sp>
            <p:nvSpPr>
              <p:cNvPr id="73" name="Oval 72"/>
              <p:cNvSpPr/>
              <p:nvPr/>
            </p:nvSpPr>
            <p:spPr>
              <a:xfrm>
                <a:off x="6179284" y="2270421"/>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74" name="Oval 73"/>
              <p:cNvSpPr/>
              <p:nvPr/>
            </p:nvSpPr>
            <p:spPr>
              <a:xfrm>
                <a:off x="6179284" y="3378014"/>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75" name="Oval 74"/>
              <p:cNvSpPr/>
              <p:nvPr/>
            </p:nvSpPr>
            <p:spPr>
              <a:xfrm>
                <a:off x="6179284" y="448560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76" name="Oval 75"/>
              <p:cNvSpPr/>
              <p:nvPr/>
            </p:nvSpPr>
            <p:spPr>
              <a:xfrm>
                <a:off x="6179284" y="5593200"/>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grpSp>
        <p:grpSp>
          <p:nvGrpSpPr>
            <p:cNvPr id="48" name="Group 47"/>
            <p:cNvGrpSpPr/>
            <p:nvPr/>
          </p:nvGrpSpPr>
          <p:grpSpPr>
            <a:xfrm>
              <a:off x="7160051" y="2270421"/>
              <a:ext cx="770562" cy="4093341"/>
              <a:chOff x="7160051" y="2270421"/>
              <a:chExt cx="770562" cy="4093341"/>
            </a:xfrm>
          </p:grpSpPr>
          <p:sp>
            <p:nvSpPr>
              <p:cNvPr id="69" name="Oval 68"/>
              <p:cNvSpPr/>
              <p:nvPr/>
            </p:nvSpPr>
            <p:spPr>
              <a:xfrm>
                <a:off x="7160051" y="2270421"/>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70" name="Oval 69"/>
              <p:cNvSpPr/>
              <p:nvPr/>
            </p:nvSpPr>
            <p:spPr>
              <a:xfrm>
                <a:off x="7160051" y="337801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71" name="Oval 70"/>
              <p:cNvSpPr/>
              <p:nvPr/>
            </p:nvSpPr>
            <p:spPr>
              <a:xfrm>
                <a:off x="7160051" y="448560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72" name="Oval 71"/>
              <p:cNvSpPr/>
              <p:nvPr/>
            </p:nvSpPr>
            <p:spPr>
              <a:xfrm>
                <a:off x="7160051" y="5593200"/>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grpSp>
        <p:grpSp>
          <p:nvGrpSpPr>
            <p:cNvPr id="49" name="Group 48"/>
            <p:cNvGrpSpPr/>
            <p:nvPr/>
          </p:nvGrpSpPr>
          <p:grpSpPr>
            <a:xfrm>
              <a:off x="8140818" y="2270421"/>
              <a:ext cx="770562" cy="4093341"/>
              <a:chOff x="8140818" y="2270421"/>
              <a:chExt cx="770562" cy="4093341"/>
            </a:xfrm>
          </p:grpSpPr>
          <p:sp>
            <p:nvSpPr>
              <p:cNvPr id="65" name="Oval 64"/>
              <p:cNvSpPr/>
              <p:nvPr/>
            </p:nvSpPr>
            <p:spPr>
              <a:xfrm>
                <a:off x="8140818" y="2270421"/>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66" name="Oval 65"/>
              <p:cNvSpPr/>
              <p:nvPr/>
            </p:nvSpPr>
            <p:spPr>
              <a:xfrm>
                <a:off x="8140818" y="3378014"/>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67" name="Oval 66"/>
              <p:cNvSpPr/>
              <p:nvPr/>
            </p:nvSpPr>
            <p:spPr>
              <a:xfrm>
                <a:off x="8140818" y="4485607"/>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68" name="Oval 67"/>
              <p:cNvSpPr/>
              <p:nvPr/>
            </p:nvSpPr>
            <p:spPr>
              <a:xfrm>
                <a:off x="8140818" y="559320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grpSp>
        <p:grpSp>
          <p:nvGrpSpPr>
            <p:cNvPr id="50" name="Group 49"/>
            <p:cNvGrpSpPr/>
            <p:nvPr/>
          </p:nvGrpSpPr>
          <p:grpSpPr>
            <a:xfrm>
              <a:off x="9121585" y="2270421"/>
              <a:ext cx="770562" cy="4093341"/>
              <a:chOff x="9121585" y="2270421"/>
              <a:chExt cx="770562" cy="4093341"/>
            </a:xfrm>
          </p:grpSpPr>
          <p:sp>
            <p:nvSpPr>
              <p:cNvPr id="61" name="Oval 60"/>
              <p:cNvSpPr/>
              <p:nvPr/>
            </p:nvSpPr>
            <p:spPr>
              <a:xfrm>
                <a:off x="9121585" y="2270421"/>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62" name="Oval 61"/>
              <p:cNvSpPr/>
              <p:nvPr/>
            </p:nvSpPr>
            <p:spPr>
              <a:xfrm>
                <a:off x="9121585" y="3378014"/>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63" name="Oval 62"/>
              <p:cNvSpPr/>
              <p:nvPr/>
            </p:nvSpPr>
            <p:spPr>
              <a:xfrm>
                <a:off x="9121585" y="448560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64" name="Oval 63"/>
              <p:cNvSpPr/>
              <p:nvPr/>
            </p:nvSpPr>
            <p:spPr>
              <a:xfrm>
                <a:off x="9121585" y="5593200"/>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grpSp>
        <p:grpSp>
          <p:nvGrpSpPr>
            <p:cNvPr id="51" name="Group 50"/>
            <p:cNvGrpSpPr/>
            <p:nvPr/>
          </p:nvGrpSpPr>
          <p:grpSpPr>
            <a:xfrm>
              <a:off x="10102352" y="2270421"/>
              <a:ext cx="770562" cy="4093341"/>
              <a:chOff x="10102352" y="2270421"/>
              <a:chExt cx="770562" cy="4093341"/>
            </a:xfrm>
          </p:grpSpPr>
          <p:sp>
            <p:nvSpPr>
              <p:cNvPr id="57" name="Oval 56"/>
              <p:cNvSpPr/>
              <p:nvPr/>
            </p:nvSpPr>
            <p:spPr>
              <a:xfrm>
                <a:off x="10102352" y="2270421"/>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58" name="Oval 57"/>
              <p:cNvSpPr/>
              <p:nvPr/>
            </p:nvSpPr>
            <p:spPr>
              <a:xfrm>
                <a:off x="10102352" y="337801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59" name="Oval 58"/>
              <p:cNvSpPr/>
              <p:nvPr/>
            </p:nvSpPr>
            <p:spPr>
              <a:xfrm>
                <a:off x="10102352" y="4485607"/>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60" name="Oval 59"/>
              <p:cNvSpPr/>
              <p:nvPr/>
            </p:nvSpPr>
            <p:spPr>
              <a:xfrm>
                <a:off x="10102352" y="559320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grpSp>
        <p:grpSp>
          <p:nvGrpSpPr>
            <p:cNvPr id="52" name="Group 51"/>
            <p:cNvGrpSpPr/>
            <p:nvPr/>
          </p:nvGrpSpPr>
          <p:grpSpPr>
            <a:xfrm>
              <a:off x="11083120" y="2270421"/>
              <a:ext cx="770562" cy="4093341"/>
              <a:chOff x="11083120" y="2270421"/>
              <a:chExt cx="770562" cy="4093341"/>
            </a:xfrm>
          </p:grpSpPr>
          <p:sp>
            <p:nvSpPr>
              <p:cNvPr id="53" name="Oval 52"/>
              <p:cNvSpPr/>
              <p:nvPr/>
            </p:nvSpPr>
            <p:spPr>
              <a:xfrm>
                <a:off x="11083120" y="2270421"/>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54" name="Oval 53"/>
              <p:cNvSpPr/>
              <p:nvPr/>
            </p:nvSpPr>
            <p:spPr>
              <a:xfrm>
                <a:off x="11083120" y="3378014"/>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55" name="Oval 54"/>
              <p:cNvSpPr/>
              <p:nvPr/>
            </p:nvSpPr>
            <p:spPr>
              <a:xfrm>
                <a:off x="11083120" y="448560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56" name="Oval 55"/>
              <p:cNvSpPr/>
              <p:nvPr/>
            </p:nvSpPr>
            <p:spPr>
              <a:xfrm>
                <a:off x="11083120" y="559320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grpSp>
      </p:grpSp>
      <p:grpSp>
        <p:nvGrpSpPr>
          <p:cNvPr id="77" name="Group 76"/>
          <p:cNvGrpSpPr/>
          <p:nvPr/>
        </p:nvGrpSpPr>
        <p:grpSpPr>
          <a:xfrm>
            <a:off x="10385076" y="2206333"/>
            <a:ext cx="1468606" cy="1238929"/>
            <a:chOff x="12383748" y="1219011"/>
            <a:chExt cx="1862104" cy="1570887"/>
          </a:xfrm>
        </p:grpSpPr>
        <p:sp>
          <p:nvSpPr>
            <p:cNvPr id="78" name="Freeform 77"/>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Freeform 78"/>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Freeform 79"/>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Oval 80"/>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Oval 81"/>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83" name="Rectangular Callout 82"/>
              <p:cNvSpPr/>
              <p:nvPr/>
            </p:nvSpPr>
            <p:spPr>
              <a:xfrm>
                <a:off x="287256" y="2074951"/>
                <a:ext cx="9665464" cy="1419261"/>
              </a:xfrm>
              <a:prstGeom prst="wedgeRectCallout">
                <a:avLst>
                  <a:gd name="adj1" fmla="val 60464"/>
                  <a:gd name="adj2" fmla="val 41387"/>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Can you show that if </a:t>
                </a:r>
                <a14:m>
                  <m:oMath xmlns:m="http://schemas.openxmlformats.org/officeDocument/2006/math">
                    <m:r>
                      <a:rPr lang="en-IN" sz="2400" i="1">
                        <a:solidFill>
                          <a:schemeClr val="tx1"/>
                        </a:solidFill>
                        <a:latin typeface="Cambria Math" panose="02040503050406030204" pitchFamily="18" charset="0"/>
                      </a:rPr>
                      <m:t>𝑋</m:t>
                    </m:r>
                    <m:r>
                      <m:rPr>
                        <m:nor/>
                      </m:rPr>
                      <a:rPr lang="en-IN" sz="2400">
                        <a:solidFill>
                          <a:schemeClr val="tx1"/>
                        </a:solidFill>
                        <a:latin typeface="Cambria Math" panose="02040503050406030204" pitchFamily="18" charset="0"/>
                      </a:rPr>
                      <m:t> </m:t>
                    </m:r>
                    <m:r>
                      <m:rPr>
                        <m:nor/>
                      </m:rPr>
                      <a:rPr lang="en-IN" sz="2400">
                        <a:solidFill>
                          <a:schemeClr val="tx1"/>
                        </a:solidFill>
                      </a:rPr>
                      <m:t>⫫</m:t>
                    </m:r>
                    <m:r>
                      <a:rPr lang="en-IN" sz="2400" i="1">
                        <a:solidFill>
                          <a:schemeClr val="tx1"/>
                        </a:solidFill>
                        <a:latin typeface="Cambria Math" panose="02040503050406030204" pitchFamily="18" charset="0"/>
                      </a:rPr>
                      <m:t> </m:t>
                    </m:r>
                    <m:r>
                      <a:rPr lang="en-IN" sz="2400" i="1">
                        <a:solidFill>
                          <a:schemeClr val="tx1"/>
                        </a:solidFill>
                        <a:latin typeface="Cambria Math" panose="02040503050406030204" pitchFamily="18" charset="0"/>
                      </a:rPr>
                      <m:t>𝑌</m:t>
                    </m:r>
                  </m:oMath>
                </a14:m>
                <a:r>
                  <a:rPr lang="en-IN" sz="2400" dirty="0" smtClean="0">
                    <a:solidFill>
                      <a:schemeClr val="tx1"/>
                    </a:solidFill>
                  </a:rPr>
                  <a:t> </a:t>
                </a:r>
                <a:r>
                  <a:rPr lang="en-IN" sz="2400" dirty="0" smtClean="0">
                    <a:solidFill>
                      <a:schemeClr val="tx1"/>
                    </a:solidFill>
                    <a:latin typeface="+mj-lt"/>
                  </a:rPr>
                  <a:t>(i.e. </a:t>
                </a:r>
                <a14:m>
                  <m:oMath xmlns:m="http://schemas.openxmlformats.org/officeDocument/2006/math">
                    <m:sSub>
                      <m:sSubPr>
                        <m:ctrlPr>
                          <a:rPr lang="en-IN" sz="2400" i="1">
                            <a:solidFill>
                              <a:schemeClr val="tx1"/>
                            </a:solidFill>
                            <a:latin typeface="Cambria Math" panose="02040503050406030204" pitchFamily="18" charset="0"/>
                            <a:ea typeface="Cambria Math" panose="02040503050406030204" pitchFamily="18" charset="0"/>
                          </a:rPr>
                        </m:ctrlPr>
                      </m:sSubPr>
                      <m:e>
                        <m:r>
                          <a:rPr lang="en-IN" sz="2400" i="1">
                            <a:solidFill>
                              <a:schemeClr val="tx1"/>
                            </a:solidFill>
                            <a:latin typeface="Cambria Math" panose="02040503050406030204" pitchFamily="18" charset="0"/>
                            <a:ea typeface="Cambria Math" panose="02040503050406030204" pitchFamily="18" charset="0"/>
                          </a:rPr>
                          <m:t>ℙ</m:t>
                        </m:r>
                      </m:e>
                      <m:sub>
                        <m:r>
                          <a:rPr lang="en-IN" sz="2400" i="1">
                            <a:solidFill>
                              <a:schemeClr val="tx1"/>
                            </a:solidFill>
                            <a:latin typeface="Cambria Math" panose="02040503050406030204" pitchFamily="18" charset="0"/>
                            <a:ea typeface="Cambria Math" panose="02040503050406030204" pitchFamily="18" charset="0"/>
                          </a:rPr>
                          <m:t>𝑌</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𝑋</m:t>
                        </m:r>
                        <m:r>
                          <a:rPr lang="en-IN" sz="2400" i="1">
                            <a:solidFill>
                              <a:schemeClr val="tx1"/>
                            </a:solidFill>
                            <a:latin typeface="Cambria Math" panose="02040503050406030204" pitchFamily="18" charset="0"/>
                            <a:ea typeface="Cambria Math" panose="02040503050406030204" pitchFamily="18" charset="0"/>
                          </a:rPr>
                          <m:t>=</m:t>
                        </m:r>
                        <m:sSub>
                          <m:sSubPr>
                            <m:ctrlPr>
                              <a:rPr lang="en-IN" sz="2400" i="1">
                                <a:solidFill>
                                  <a:schemeClr val="tx1"/>
                                </a:solidFill>
                                <a:latin typeface="Cambria Math" panose="02040503050406030204" pitchFamily="18" charset="0"/>
                                <a:ea typeface="Cambria Math" panose="02040503050406030204" pitchFamily="18" charset="0"/>
                              </a:rPr>
                            </m:ctrlPr>
                          </m:sSubPr>
                          <m:e>
                            <m:r>
                              <a:rPr lang="en-IN" sz="2400" i="1">
                                <a:solidFill>
                                  <a:schemeClr val="tx1"/>
                                </a:solidFill>
                                <a:latin typeface="Cambria Math" panose="02040503050406030204" pitchFamily="18" charset="0"/>
                                <a:ea typeface="Cambria Math" panose="02040503050406030204" pitchFamily="18" charset="0"/>
                              </a:rPr>
                              <m:t>𝑥</m:t>
                            </m:r>
                          </m:e>
                          <m:sub>
                            <m:r>
                              <a:rPr lang="en-IN" sz="2400" i="1">
                                <a:solidFill>
                                  <a:schemeClr val="tx1"/>
                                </a:solidFill>
                                <a:latin typeface="Cambria Math" panose="02040503050406030204" pitchFamily="18" charset="0"/>
                                <a:ea typeface="Cambria Math" panose="02040503050406030204" pitchFamily="18" charset="0"/>
                              </a:rPr>
                              <m:t>0</m:t>
                            </m:r>
                          </m:sub>
                        </m:sSub>
                      </m:sub>
                    </m:sSub>
                    <m:r>
                      <a:rPr lang="en-IN" sz="2400" i="1">
                        <a:solidFill>
                          <a:schemeClr val="tx1"/>
                        </a:solidFill>
                        <a:latin typeface="Cambria Math" panose="02040503050406030204" pitchFamily="18" charset="0"/>
                        <a:ea typeface="Cambria Math" panose="02040503050406030204" pitchFamily="18" charset="0"/>
                      </a:rPr>
                      <m:t>=</m:t>
                    </m:r>
                    <m:sSub>
                      <m:sSubPr>
                        <m:ctrlPr>
                          <a:rPr lang="en-IN" sz="2400" i="1">
                            <a:solidFill>
                              <a:schemeClr val="tx1"/>
                            </a:solidFill>
                            <a:latin typeface="Cambria Math" panose="02040503050406030204" pitchFamily="18" charset="0"/>
                            <a:ea typeface="Cambria Math" panose="02040503050406030204" pitchFamily="18" charset="0"/>
                          </a:rPr>
                        </m:ctrlPr>
                      </m:sSubPr>
                      <m:e>
                        <m:r>
                          <a:rPr lang="en-IN" sz="2400" i="1">
                            <a:solidFill>
                              <a:schemeClr val="tx1"/>
                            </a:solidFill>
                            <a:latin typeface="Cambria Math" panose="02040503050406030204" pitchFamily="18" charset="0"/>
                            <a:ea typeface="Cambria Math" panose="02040503050406030204" pitchFamily="18" charset="0"/>
                          </a:rPr>
                          <m:t>ℙ</m:t>
                        </m:r>
                      </m:e>
                      <m:sub>
                        <m:r>
                          <a:rPr lang="en-IN" sz="2400" i="1">
                            <a:solidFill>
                              <a:schemeClr val="tx1"/>
                            </a:solidFill>
                            <a:latin typeface="Cambria Math" panose="02040503050406030204" pitchFamily="18" charset="0"/>
                            <a:ea typeface="Cambria Math" panose="02040503050406030204" pitchFamily="18" charset="0"/>
                          </a:rPr>
                          <m:t>𝑌</m:t>
                        </m:r>
                      </m:sub>
                    </m:sSub>
                  </m:oMath>
                </a14:m>
                <a:r>
                  <a:rPr lang="en-IN" sz="2400" dirty="0" smtClean="0">
                    <a:solidFill>
                      <a:schemeClr val="tx1"/>
                    </a:solidFill>
                    <a:latin typeface="+mj-lt"/>
                  </a:rPr>
                  <a:t> for all </a:t>
                </a:r>
                <a14:m>
                  <m:oMath xmlns:m="http://schemas.openxmlformats.org/officeDocument/2006/math">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𝑥</m:t>
                        </m:r>
                      </m:e>
                      <m:sub>
                        <m:r>
                          <a:rPr lang="en-IN" sz="2400" b="0" i="1" smtClean="0">
                            <a:solidFill>
                              <a:schemeClr val="tx1"/>
                            </a:solidFill>
                            <a:latin typeface="Cambria Math" panose="02040503050406030204" pitchFamily="18" charset="0"/>
                          </a:rPr>
                          <m:t>0</m:t>
                        </m:r>
                      </m:sub>
                    </m:sSub>
                    <m:r>
                      <a:rPr lang="en-IN" sz="2400" b="0" i="1" smtClean="0">
                        <a:solidFill>
                          <a:schemeClr val="tx1"/>
                        </a:solidFill>
                        <a:latin typeface="Cambria Math" panose="02040503050406030204" pitchFamily="18" charset="0"/>
                      </a:rPr>
                      <m:t>∈</m:t>
                    </m:r>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𝑆</m:t>
                        </m:r>
                      </m:e>
                      <m:sub>
                        <m:r>
                          <a:rPr lang="en-IN" sz="2400" b="0" i="1" smtClean="0">
                            <a:solidFill>
                              <a:schemeClr val="tx1"/>
                            </a:solidFill>
                            <a:latin typeface="Cambria Math" panose="02040503050406030204" pitchFamily="18" charset="0"/>
                          </a:rPr>
                          <m:t>𝑋</m:t>
                        </m:r>
                      </m:sub>
                    </m:sSub>
                  </m:oMath>
                </a14:m>
                <a:r>
                  <a:rPr lang="en-IN" sz="2400" dirty="0" smtClean="0">
                    <a:solidFill>
                      <a:schemeClr val="tx1"/>
                    </a:solidFill>
                    <a:latin typeface="+mj-lt"/>
                  </a:rPr>
                  <a:t>)</a:t>
                </a:r>
                <a:r>
                  <a:rPr lang="en-IN" sz="2400" dirty="0" smtClean="0">
                    <a:solidFill>
                      <a:schemeClr val="tx1"/>
                    </a:solidFill>
                  </a:rPr>
                  <a:t> </a:t>
                </a:r>
                <a:r>
                  <a:rPr lang="en-IN" sz="2400" dirty="0" smtClean="0">
                    <a:solidFill>
                      <a:schemeClr val="tx1"/>
                    </a:solidFill>
                    <a:latin typeface="+mj-lt"/>
                  </a:rPr>
                  <a:t>then we must always have </a:t>
                </a:r>
                <a14:m>
                  <m:oMath xmlns:m="http://schemas.openxmlformats.org/officeDocument/2006/math">
                    <m:r>
                      <a:rPr lang="en-IN" sz="2400" i="1">
                        <a:solidFill>
                          <a:schemeClr val="tx1"/>
                        </a:solidFill>
                        <a:latin typeface="Cambria Math" panose="02040503050406030204" pitchFamily="18" charset="0"/>
                      </a:rPr>
                      <m:t>𝑌</m:t>
                    </m:r>
                    <m:r>
                      <m:rPr>
                        <m:nor/>
                      </m:rPr>
                      <a:rPr lang="en-IN" sz="2400">
                        <a:solidFill>
                          <a:schemeClr val="tx1"/>
                        </a:solidFill>
                        <a:latin typeface="Cambria Math" panose="02040503050406030204" pitchFamily="18" charset="0"/>
                      </a:rPr>
                      <m:t> </m:t>
                    </m:r>
                    <m:r>
                      <m:rPr>
                        <m:nor/>
                      </m:rPr>
                      <a:rPr lang="en-IN" sz="2400">
                        <a:solidFill>
                          <a:schemeClr val="tx1"/>
                        </a:solidFill>
                      </a:rPr>
                      <m:t>⫫</m:t>
                    </m:r>
                    <m:r>
                      <a:rPr lang="en-IN" sz="2400" i="1">
                        <a:solidFill>
                          <a:schemeClr val="tx1"/>
                        </a:solidFill>
                        <a:latin typeface="Cambria Math" panose="02040503050406030204" pitchFamily="18" charset="0"/>
                      </a:rPr>
                      <m:t> </m:t>
                    </m:r>
                    <m:r>
                      <a:rPr lang="en-IN" sz="2400" i="1">
                        <a:solidFill>
                          <a:schemeClr val="tx1"/>
                        </a:solidFill>
                        <a:latin typeface="Cambria Math" panose="02040503050406030204" pitchFamily="18" charset="0"/>
                      </a:rPr>
                      <m:t>𝑋</m:t>
                    </m:r>
                  </m:oMath>
                </a14:m>
                <a:r>
                  <a:rPr lang="en-IN" sz="2400" dirty="0" smtClean="0">
                    <a:solidFill>
                      <a:schemeClr val="tx1"/>
                    </a:solidFill>
                    <a:latin typeface="+mj-lt"/>
                  </a:rPr>
                  <a:t> (i.e. </a:t>
                </a:r>
                <a14:m>
                  <m:oMath xmlns:m="http://schemas.openxmlformats.org/officeDocument/2006/math">
                    <m:sSub>
                      <m:sSubPr>
                        <m:ctrlPr>
                          <a:rPr lang="en-IN" sz="2400" i="1">
                            <a:solidFill>
                              <a:schemeClr val="tx1"/>
                            </a:solidFill>
                            <a:latin typeface="Cambria Math" panose="02040503050406030204" pitchFamily="18" charset="0"/>
                            <a:ea typeface="Cambria Math" panose="02040503050406030204" pitchFamily="18" charset="0"/>
                          </a:rPr>
                        </m:ctrlPr>
                      </m:sSubPr>
                      <m:e>
                        <m:r>
                          <a:rPr lang="en-IN" sz="2400" i="1">
                            <a:solidFill>
                              <a:schemeClr val="tx1"/>
                            </a:solidFill>
                            <a:latin typeface="Cambria Math" panose="02040503050406030204" pitchFamily="18" charset="0"/>
                            <a:ea typeface="Cambria Math" panose="02040503050406030204" pitchFamily="18" charset="0"/>
                          </a:rPr>
                          <m:t>ℙ</m:t>
                        </m:r>
                      </m:e>
                      <m:sub>
                        <m:r>
                          <a:rPr lang="en-IN" sz="2400" i="1">
                            <a:solidFill>
                              <a:schemeClr val="tx1"/>
                            </a:solidFill>
                            <a:latin typeface="Cambria Math" panose="02040503050406030204" pitchFamily="18" charset="0"/>
                            <a:ea typeface="Cambria Math" panose="02040503050406030204" pitchFamily="18" charset="0"/>
                          </a:rPr>
                          <m:t>𝑋</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𝑌</m:t>
                        </m:r>
                        <m:r>
                          <a:rPr lang="en-IN" sz="2400" i="1">
                            <a:solidFill>
                              <a:schemeClr val="tx1"/>
                            </a:solidFill>
                            <a:latin typeface="Cambria Math" panose="02040503050406030204" pitchFamily="18" charset="0"/>
                            <a:ea typeface="Cambria Math" panose="02040503050406030204" pitchFamily="18" charset="0"/>
                          </a:rPr>
                          <m:t>=</m:t>
                        </m:r>
                        <m:sSub>
                          <m:sSubPr>
                            <m:ctrlPr>
                              <a:rPr lang="en-IN" sz="2400" i="1">
                                <a:solidFill>
                                  <a:schemeClr val="tx1"/>
                                </a:solidFill>
                                <a:latin typeface="Cambria Math" panose="02040503050406030204" pitchFamily="18" charset="0"/>
                                <a:ea typeface="Cambria Math" panose="02040503050406030204" pitchFamily="18" charset="0"/>
                              </a:rPr>
                            </m:ctrlPr>
                          </m:sSubPr>
                          <m:e>
                            <m:r>
                              <a:rPr lang="en-IN" sz="2400" i="1">
                                <a:solidFill>
                                  <a:schemeClr val="tx1"/>
                                </a:solidFill>
                                <a:latin typeface="Cambria Math" panose="02040503050406030204" pitchFamily="18" charset="0"/>
                                <a:ea typeface="Cambria Math" panose="02040503050406030204" pitchFamily="18" charset="0"/>
                              </a:rPr>
                              <m:t>𝑦</m:t>
                            </m:r>
                          </m:e>
                          <m:sub>
                            <m:r>
                              <a:rPr lang="en-IN" sz="2400" i="1">
                                <a:solidFill>
                                  <a:schemeClr val="tx1"/>
                                </a:solidFill>
                                <a:latin typeface="Cambria Math" panose="02040503050406030204" pitchFamily="18" charset="0"/>
                                <a:ea typeface="Cambria Math" panose="02040503050406030204" pitchFamily="18" charset="0"/>
                              </a:rPr>
                              <m:t>0</m:t>
                            </m:r>
                          </m:sub>
                        </m:sSub>
                      </m:sub>
                    </m:sSub>
                    <m:r>
                      <a:rPr lang="en-IN" sz="2400" i="1">
                        <a:solidFill>
                          <a:schemeClr val="tx1"/>
                        </a:solidFill>
                        <a:latin typeface="Cambria Math" panose="02040503050406030204" pitchFamily="18" charset="0"/>
                        <a:ea typeface="Cambria Math" panose="02040503050406030204" pitchFamily="18" charset="0"/>
                      </a:rPr>
                      <m:t>=</m:t>
                    </m:r>
                    <m:sSub>
                      <m:sSubPr>
                        <m:ctrlPr>
                          <a:rPr lang="en-IN" sz="2400" i="1">
                            <a:solidFill>
                              <a:schemeClr val="tx1"/>
                            </a:solidFill>
                            <a:latin typeface="Cambria Math" panose="02040503050406030204" pitchFamily="18" charset="0"/>
                            <a:ea typeface="Cambria Math" panose="02040503050406030204" pitchFamily="18" charset="0"/>
                          </a:rPr>
                        </m:ctrlPr>
                      </m:sSubPr>
                      <m:e>
                        <m:r>
                          <a:rPr lang="en-IN" sz="2400" i="1">
                            <a:solidFill>
                              <a:schemeClr val="tx1"/>
                            </a:solidFill>
                            <a:latin typeface="Cambria Math" panose="02040503050406030204" pitchFamily="18" charset="0"/>
                            <a:ea typeface="Cambria Math" panose="02040503050406030204" pitchFamily="18" charset="0"/>
                          </a:rPr>
                          <m:t>ℙ</m:t>
                        </m:r>
                      </m:e>
                      <m:sub>
                        <m:r>
                          <a:rPr lang="en-IN" sz="2400" i="1">
                            <a:solidFill>
                              <a:schemeClr val="tx1"/>
                            </a:solidFill>
                            <a:latin typeface="Cambria Math" panose="02040503050406030204" pitchFamily="18" charset="0"/>
                            <a:ea typeface="Cambria Math" panose="02040503050406030204" pitchFamily="18" charset="0"/>
                          </a:rPr>
                          <m:t>𝑋</m:t>
                        </m:r>
                      </m:sub>
                    </m:sSub>
                  </m:oMath>
                </a14:m>
                <a:r>
                  <a:rPr lang="en-IN" sz="2400" dirty="0" smtClean="0">
                    <a:solidFill>
                      <a:schemeClr val="tx1"/>
                    </a:solidFill>
                    <a:latin typeface="+mj-lt"/>
                  </a:rPr>
                  <a:t> for all </a:t>
                </a:r>
                <a14:m>
                  <m:oMath xmlns:m="http://schemas.openxmlformats.org/officeDocument/2006/math">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𝑦</m:t>
                        </m:r>
                      </m:e>
                      <m:sub>
                        <m:r>
                          <a:rPr lang="en-IN" sz="2400" b="0" i="1" smtClean="0">
                            <a:solidFill>
                              <a:schemeClr val="tx1"/>
                            </a:solidFill>
                            <a:latin typeface="Cambria Math" panose="02040503050406030204" pitchFamily="18" charset="0"/>
                          </a:rPr>
                          <m:t>0</m:t>
                        </m:r>
                      </m:sub>
                    </m:sSub>
                    <m:r>
                      <a:rPr lang="en-IN" sz="2400" b="0" i="1" smtClean="0">
                        <a:solidFill>
                          <a:schemeClr val="tx1"/>
                        </a:solidFill>
                        <a:latin typeface="Cambria Math" panose="02040503050406030204" pitchFamily="18" charset="0"/>
                      </a:rPr>
                      <m:t>∈</m:t>
                    </m:r>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𝑆</m:t>
                        </m:r>
                      </m:e>
                      <m:sub>
                        <m:r>
                          <a:rPr lang="en-IN" sz="2400" b="0" i="1" smtClean="0">
                            <a:solidFill>
                              <a:schemeClr val="tx1"/>
                            </a:solidFill>
                            <a:latin typeface="Cambria Math" panose="02040503050406030204" pitchFamily="18" charset="0"/>
                          </a:rPr>
                          <m:t>𝑋</m:t>
                        </m:r>
                      </m:sub>
                    </m:sSub>
                  </m:oMath>
                </a14:m>
                <a:r>
                  <a:rPr lang="en-IN" sz="2400" dirty="0" smtClean="0">
                    <a:solidFill>
                      <a:schemeClr val="tx1"/>
                    </a:solidFill>
                    <a:latin typeface="+mj-lt"/>
                  </a:rPr>
                  <a:t>) as well?</a:t>
                </a:r>
              </a:p>
              <a:p>
                <a:pPr algn="ctr"/>
                <a:r>
                  <a:rPr lang="en-IN" sz="2400" i="1" dirty="0" smtClean="0">
                    <a:solidFill>
                      <a:schemeClr val="tx1"/>
                    </a:solidFill>
                    <a:latin typeface="+mj-lt"/>
                  </a:rPr>
                  <a:t>Hint</a:t>
                </a:r>
                <a:r>
                  <a:rPr lang="en-IN" sz="2400" dirty="0" smtClean="0">
                    <a:solidFill>
                      <a:schemeClr val="tx1"/>
                    </a:solidFill>
                    <a:latin typeface="+mj-lt"/>
                  </a:rPr>
                  <a:t>: use the definition of independence </a:t>
                </a:r>
                <a:endParaRPr lang="en-IN" sz="2400" dirty="0">
                  <a:solidFill>
                    <a:schemeClr val="tx1"/>
                  </a:solidFill>
                  <a:latin typeface="+mj-lt"/>
                </a:endParaRPr>
              </a:p>
            </p:txBody>
          </p:sp>
        </mc:Choice>
        <mc:Fallback xmlns="">
          <p:sp>
            <p:nvSpPr>
              <p:cNvPr id="83" name="Rectangular Callout 82"/>
              <p:cNvSpPr>
                <a:spLocks noRot="1" noChangeAspect="1" noMove="1" noResize="1" noEditPoints="1" noAdjustHandles="1" noChangeArrowheads="1" noChangeShapeType="1" noTextEdit="1"/>
              </p:cNvSpPr>
              <p:nvPr/>
            </p:nvSpPr>
            <p:spPr>
              <a:xfrm>
                <a:off x="287256" y="2074951"/>
                <a:ext cx="9665464" cy="1419261"/>
              </a:xfrm>
              <a:prstGeom prst="wedgeRectCallout">
                <a:avLst>
                  <a:gd name="adj1" fmla="val 60464"/>
                  <a:gd name="adj2" fmla="val 41387"/>
                </a:avLst>
              </a:prstGeom>
              <a:blipFill>
                <a:blip r:embed="rId7"/>
                <a:stretch>
                  <a:fillRect b="-2929"/>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2105805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par>
                          <p:cTn id="31" fill="hold">
                            <p:stCondLst>
                              <p:cond delay="0"/>
                            </p:stCondLst>
                            <p:childTnLst>
                              <p:par>
                                <p:cTn id="32" presetID="22" presetClass="entr" presetSubtype="2"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right)">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wipe(left)">
                                      <p:cBhvr>
                                        <p:cTn id="39" dur="500"/>
                                        <p:tgtEl>
                                          <p:spTgt spid="4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wipe(left)">
                                      <p:cBhvr>
                                        <p:cTn id="44" dur="500"/>
                                        <p:tgtEl>
                                          <p:spTgt spid="45"/>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7"/>
                                        </p:tgtEl>
                                        <p:attrNameLst>
                                          <p:attrName>style.visibility</p:attrName>
                                        </p:attrNameLst>
                                      </p:cBhvr>
                                      <p:to>
                                        <p:strVal val="visible"/>
                                      </p:to>
                                    </p:set>
                                  </p:childTnLst>
                                </p:cTn>
                              </p:par>
                            </p:childTnLst>
                          </p:cTn>
                        </p:par>
                        <p:par>
                          <p:cTn id="49" fill="hold">
                            <p:stCondLst>
                              <p:cond delay="0"/>
                            </p:stCondLst>
                            <p:childTnLst>
                              <p:par>
                                <p:cTn id="50" presetID="22" presetClass="entr" presetSubtype="2" fill="hold" grpId="0" nodeType="afterEffect">
                                  <p:stCondLst>
                                    <p:cond delay="0"/>
                                  </p:stCondLst>
                                  <p:childTnLst>
                                    <p:set>
                                      <p:cBhvr>
                                        <p:cTn id="51" dur="1" fill="hold">
                                          <p:stCondLst>
                                            <p:cond delay="0"/>
                                          </p:stCondLst>
                                        </p:cTn>
                                        <p:tgtEl>
                                          <p:spTgt spid="83"/>
                                        </p:tgtEl>
                                        <p:attrNameLst>
                                          <p:attrName>style.visibility</p:attrName>
                                        </p:attrNameLst>
                                      </p:cBhvr>
                                      <p:to>
                                        <p:strVal val="visible"/>
                                      </p:to>
                                    </p:set>
                                    <p:animEffect transition="in" filter="wipe(right)">
                                      <p:cBhvr>
                                        <p:cTn id="52"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83" grpId="0" uiExpan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Conditional Independence</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746376"/>
              </a:xfrm>
            </p:spPr>
            <p:txBody>
              <a:bodyPr>
                <a:normAutofit/>
              </a:bodyPr>
              <a:lstStyle/>
              <a:p>
                <a:r>
                  <a:rPr lang="en-IN" dirty="0" smtClean="0"/>
                  <a:t>If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r>
                      <a:rPr lang="en-IN" b="0" i="1" smtClean="0">
                        <a:latin typeface="Cambria Math" panose="02040503050406030204" pitchFamily="18" charset="0"/>
                      </a:rPr>
                      <m:t>,</m:t>
                    </m:r>
                    <m:r>
                      <a:rPr lang="en-IN" b="0" i="1" smtClean="0">
                        <a:latin typeface="Cambria Math" panose="02040503050406030204" pitchFamily="18" charset="0"/>
                      </a:rPr>
                      <m:t>𝑍</m:t>
                    </m:r>
                  </m:oMath>
                </a14:m>
                <a:r>
                  <a:rPr lang="en-IN" dirty="0" smtClean="0"/>
                  <a:t> are three </a:t>
                </a:r>
                <a:r>
                  <a:rPr lang="en-IN" dirty="0" err="1" smtClean="0"/>
                  <a:t>r.v.s</a:t>
                </a:r>
                <a:r>
                  <a:rPr lang="en-IN" dirty="0" smtClean="0"/>
                  <a:t> such that for all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r>
                      <a:rPr lang="en-IN" b="0" i="1" smtClean="0">
                        <a:latin typeface="Cambria Math" panose="02040503050406030204" pitchFamily="18" charset="0"/>
                      </a:rPr>
                      <m:t>,</m:t>
                    </m:r>
                    <m:r>
                      <a:rPr lang="en-IN" b="0" i="1" smtClean="0">
                        <a:latin typeface="Cambria Math" panose="02040503050406030204" pitchFamily="18" charset="0"/>
                      </a:rPr>
                      <m:t>𝑦</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𝑌</m:t>
                        </m:r>
                      </m:sub>
                    </m:sSub>
                    <m:r>
                      <a:rPr lang="en-IN" b="0" i="1" smtClean="0">
                        <a:latin typeface="Cambria Math" panose="02040503050406030204" pitchFamily="18" charset="0"/>
                      </a:rPr>
                      <m:t>,</m:t>
                    </m:r>
                    <m:r>
                      <a:rPr lang="en-IN" b="0" i="1" smtClean="0">
                        <a:latin typeface="Cambria Math" panose="02040503050406030204" pitchFamily="18" charset="0"/>
                      </a:rPr>
                      <m:t>𝑧</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𝑍</m:t>
                        </m:r>
                      </m:sub>
                    </m:sSub>
                  </m:oMath>
                </a14:m>
                <a:r>
                  <a:rPr lang="en-IN" dirty="0" smtClean="0"/>
                  <a:t> we have</a:t>
                </a:r>
              </a:p>
              <a:p>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𝑍</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𝑧</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𝑍</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𝑧</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𝑍</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𝑧</m:t>
                        </m:r>
                      </m:e>
                    </m:d>
                  </m:oMath>
                </a14:m>
                <a:endParaRPr lang="en-IN" dirty="0" smtClean="0"/>
              </a:p>
              <a:p>
                <a:r>
                  <a:rPr lang="en-IN" dirty="0" smtClean="0"/>
                  <a:t>then we say that </a:t>
                </a:r>
                <a14:m>
                  <m:oMath xmlns:m="http://schemas.openxmlformats.org/officeDocument/2006/math">
                    <m:r>
                      <a:rPr lang="en-IN" b="0" i="1" smtClean="0">
                        <a:latin typeface="Cambria Math" panose="02040503050406030204" pitchFamily="18" charset="0"/>
                      </a:rPr>
                      <m:t>𝑋</m:t>
                    </m:r>
                  </m:oMath>
                </a14:m>
                <a:r>
                  <a:rPr lang="en-IN" dirty="0" smtClean="0"/>
                  <a:t> and </a:t>
                </a:r>
                <a14:m>
                  <m:oMath xmlns:m="http://schemas.openxmlformats.org/officeDocument/2006/math">
                    <m:r>
                      <a:rPr lang="en-IN" b="0" i="1" smtClean="0">
                        <a:latin typeface="Cambria Math" panose="02040503050406030204" pitchFamily="18" charset="0"/>
                      </a:rPr>
                      <m:t>𝑌</m:t>
                    </m:r>
                  </m:oMath>
                </a14:m>
                <a:r>
                  <a:rPr lang="en-IN" dirty="0" smtClean="0"/>
                  <a:t> are </a:t>
                </a:r>
                <a:r>
                  <a:rPr lang="en-IN" i="1" dirty="0" smtClean="0"/>
                  <a:t>conditionally independent</a:t>
                </a:r>
                <a:r>
                  <a:rPr lang="en-IN" dirty="0" smtClean="0"/>
                  <a:t> given </a:t>
                </a:r>
                <a14:m>
                  <m:oMath xmlns:m="http://schemas.openxmlformats.org/officeDocument/2006/math">
                    <m:r>
                      <a:rPr lang="en-IN" b="0" i="1" smtClean="0">
                        <a:latin typeface="Cambria Math" panose="02040503050406030204" pitchFamily="18" charset="0"/>
                      </a:rPr>
                      <m:t>𝑍</m:t>
                    </m:r>
                  </m:oMath>
                </a14:m>
                <a:endParaRPr lang="en-IN" dirty="0" smtClean="0"/>
              </a:p>
              <a:p>
                <a:r>
                  <a:rPr lang="en-IN" b="1" dirty="0" smtClean="0"/>
                  <a:t>Notation</a:t>
                </a:r>
                <a:r>
                  <a:rPr lang="en-IN" dirty="0" smtClean="0"/>
                  <a:t>: </a:t>
                </a:r>
                <a14:m>
                  <m:oMath xmlns:m="http://schemas.openxmlformats.org/officeDocument/2006/math">
                    <m:r>
                      <a:rPr lang="en-IN" i="1">
                        <a:solidFill>
                          <a:schemeClr val="tx1"/>
                        </a:solidFill>
                        <a:latin typeface="Cambria Math" panose="02040503050406030204" pitchFamily="18" charset="0"/>
                      </a:rPr>
                      <m:t>𝑋</m:t>
                    </m:r>
                    <m:r>
                      <m:rPr>
                        <m:nor/>
                      </m:rPr>
                      <a:rPr lang="en-IN">
                        <a:solidFill>
                          <a:schemeClr val="tx1"/>
                        </a:solidFill>
                        <a:latin typeface="Cambria Math" panose="02040503050406030204" pitchFamily="18" charset="0"/>
                      </a:rPr>
                      <m:t> </m:t>
                    </m:r>
                    <m:r>
                      <m:rPr>
                        <m:nor/>
                      </m:rPr>
                      <a:rPr lang="en-IN">
                        <a:solidFill>
                          <a:schemeClr val="tx1"/>
                        </a:solidFill>
                      </a:rPr>
                      <m:t>⫫</m:t>
                    </m:r>
                    <m:r>
                      <a:rPr lang="en-IN" i="1">
                        <a:solidFill>
                          <a:schemeClr val="tx1"/>
                        </a:solidFill>
                        <a:latin typeface="Cambria Math" panose="02040503050406030204" pitchFamily="18" charset="0"/>
                      </a:rPr>
                      <m:t> </m:t>
                    </m:r>
                    <m:r>
                      <a:rPr lang="en-IN" i="1">
                        <a:solidFill>
                          <a:schemeClr val="tx1"/>
                        </a:solidFill>
                        <a:latin typeface="Cambria Math" panose="02040503050406030204" pitchFamily="18" charset="0"/>
                      </a:rPr>
                      <m:t>𝑌</m:t>
                    </m:r>
                    <m:r>
                      <a:rPr lang="en-IN" b="0" i="0" smtClean="0">
                        <a:solidFill>
                          <a:schemeClr val="tx1"/>
                        </a:solidFill>
                        <a:latin typeface="Cambria Math" panose="02040503050406030204" pitchFamily="18" charset="0"/>
                      </a:rPr>
                      <m:t> | </m:t>
                    </m:r>
                    <m:r>
                      <a:rPr lang="en-IN" b="0" i="1" smtClean="0">
                        <a:solidFill>
                          <a:schemeClr val="tx1"/>
                        </a:solidFill>
                        <a:latin typeface="Cambria Math" panose="02040503050406030204" pitchFamily="18" charset="0"/>
                      </a:rPr>
                      <m:t>𝑍</m:t>
                    </m:r>
                  </m:oMath>
                </a14:m>
                <a:endParaRPr lang="en-IN" dirty="0" smtClean="0"/>
              </a:p>
              <a:p>
                <a:r>
                  <a:rPr lang="en-IN" dirty="0" smtClean="0"/>
                  <a:t>If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oMath>
                </a14:m>
                <a:r>
                  <a:rPr lang="en-IN" dirty="0" smtClean="0"/>
                  <a:t> are independent, then it is not necessary that they continue to be independent even if conditioned on a third random variable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746376"/>
              </a:xfrm>
              <a:blipFill>
                <a:blip r:embed="rId2"/>
                <a:stretch>
                  <a:fillRect l="-562" t="-25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36</a:t>
            </a:fld>
            <a:endParaRPr lang="en-US"/>
          </a:p>
        </p:txBody>
      </p:sp>
      <p:grpSp>
        <p:nvGrpSpPr>
          <p:cNvPr id="77" name="Group 76"/>
          <p:cNvGrpSpPr/>
          <p:nvPr/>
        </p:nvGrpSpPr>
        <p:grpSpPr>
          <a:xfrm>
            <a:off x="457200" y="2054942"/>
            <a:ext cx="11587316" cy="4542503"/>
            <a:chOff x="457200" y="2054943"/>
            <a:chExt cx="11587316" cy="4542503"/>
          </a:xfrm>
        </p:grpSpPr>
        <mc:AlternateContent xmlns:mc="http://schemas.openxmlformats.org/markup-compatibility/2006" xmlns:a14="http://schemas.microsoft.com/office/drawing/2010/main">
          <mc:Choice Requires="a14">
            <p:sp>
              <p:nvSpPr>
                <p:cNvPr id="78" name="Rectangle 77"/>
                <p:cNvSpPr/>
                <p:nvPr/>
              </p:nvSpPr>
              <p:spPr>
                <a:xfrm>
                  <a:off x="457200" y="2054943"/>
                  <a:ext cx="11587316" cy="4542503"/>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dirty="0" smtClean="0">
                      <a:solidFill>
                        <a:schemeClr val="tx1"/>
                      </a:solidFill>
                      <a:latin typeface="+mj-lt"/>
                    </a:rPr>
                    <a:t>This is the earlier example where</a:t>
                  </a:r>
                </a:p>
                <a:p>
                  <a:r>
                    <a:rPr lang="en-IN" sz="3200" b="0" dirty="0" smtClean="0">
                      <a:solidFill>
                        <a:schemeClr val="tx1"/>
                      </a:solidFill>
                      <a:latin typeface="+mj-lt"/>
                    </a:rPr>
                    <a:t>we verified that </a:t>
                  </a:r>
                  <a14:m>
                    <m:oMath xmlns:m="http://schemas.openxmlformats.org/officeDocument/2006/math">
                      <m:r>
                        <a:rPr lang="en-IN" sz="3200" b="0" i="1" smtClean="0">
                          <a:solidFill>
                            <a:schemeClr val="tx1"/>
                          </a:solidFill>
                          <a:latin typeface="Cambria Math" panose="02040503050406030204" pitchFamily="18" charset="0"/>
                        </a:rPr>
                        <m:t>𝑋</m:t>
                      </m:r>
                      <m:r>
                        <m:rPr>
                          <m:nor/>
                        </m:rPr>
                        <a:rPr lang="en-IN" sz="3200" b="0" i="0" smtClean="0">
                          <a:solidFill>
                            <a:schemeClr val="tx1"/>
                          </a:solidFill>
                          <a:latin typeface="Cambria Math" panose="02040503050406030204" pitchFamily="18" charset="0"/>
                        </a:rPr>
                        <m:t> </m:t>
                      </m:r>
                      <m:r>
                        <m:rPr>
                          <m:nor/>
                        </m:rPr>
                        <a:rPr lang="en-IN" sz="3200">
                          <a:solidFill>
                            <a:schemeClr val="tx1"/>
                          </a:solidFill>
                        </a:rPr>
                        <m:t>⫫</m:t>
                      </m:r>
                      <m:r>
                        <a:rPr lang="en-IN" sz="3200" b="0" i="1" smtClean="0">
                          <a:solidFill>
                            <a:schemeClr val="tx1"/>
                          </a:solidFill>
                          <a:latin typeface="Cambria Math" panose="02040503050406030204" pitchFamily="18" charset="0"/>
                        </a:rPr>
                        <m:t> </m:t>
                      </m:r>
                      <m:r>
                        <a:rPr lang="en-IN" sz="3200" b="0" i="1" smtClean="0">
                          <a:solidFill>
                            <a:schemeClr val="tx1"/>
                          </a:solidFill>
                          <a:latin typeface="Cambria Math" panose="02040503050406030204" pitchFamily="18" charset="0"/>
                        </a:rPr>
                        <m:t>𝑌</m:t>
                      </m:r>
                    </m:oMath>
                  </a14:m>
                  <a:r>
                    <a:rPr lang="en-IN" sz="3200" dirty="0" smtClean="0">
                      <a:solidFill>
                        <a:schemeClr val="tx1"/>
                      </a:solidFill>
                      <a:latin typeface="+mj-lt"/>
                    </a:rPr>
                    <a:t> and </a:t>
                  </a:r>
                  <a14:m>
                    <m:oMath xmlns:m="http://schemas.openxmlformats.org/officeDocument/2006/math">
                      <m:r>
                        <a:rPr lang="en-IN" sz="3200" b="0" i="1" smtClean="0">
                          <a:solidFill>
                            <a:schemeClr val="tx1"/>
                          </a:solidFill>
                          <a:latin typeface="Cambria Math" panose="02040503050406030204" pitchFamily="18" charset="0"/>
                        </a:rPr>
                        <m:t>𝑌</m:t>
                      </m:r>
                      <m:r>
                        <m:rPr>
                          <m:nor/>
                        </m:rPr>
                        <a:rPr lang="en-IN" sz="3200">
                          <a:solidFill>
                            <a:schemeClr val="tx1"/>
                          </a:solidFill>
                          <a:latin typeface="Cambria Math" panose="02040503050406030204" pitchFamily="18" charset="0"/>
                        </a:rPr>
                        <m:t> </m:t>
                      </m:r>
                      <m:r>
                        <m:rPr>
                          <m:nor/>
                        </m:rPr>
                        <a:rPr lang="en-IN" sz="3200">
                          <a:solidFill>
                            <a:schemeClr val="tx1"/>
                          </a:solidFill>
                        </a:rPr>
                        <m:t>⫫</m:t>
                      </m:r>
                      <m:r>
                        <a:rPr lang="en-IN" sz="3200" b="0" i="1" smtClean="0">
                          <a:solidFill>
                            <a:schemeClr val="tx1"/>
                          </a:solidFill>
                          <a:latin typeface="Cambria Math" panose="02040503050406030204" pitchFamily="18" charset="0"/>
                        </a:rPr>
                        <m:t> </m:t>
                      </m:r>
                      <m:r>
                        <a:rPr lang="en-IN" sz="3200" b="0" i="1" smtClean="0">
                          <a:solidFill>
                            <a:schemeClr val="tx1"/>
                          </a:solidFill>
                          <a:latin typeface="Cambria Math" panose="02040503050406030204" pitchFamily="18" charset="0"/>
                        </a:rPr>
                        <m:t>𝑋</m:t>
                      </m:r>
                    </m:oMath>
                  </a14:m>
                  <a:endParaRPr lang="en-IN" sz="3200" dirty="0" smtClean="0">
                    <a:solidFill>
                      <a:schemeClr val="tx1"/>
                    </a:solidFill>
                  </a:endParaRPr>
                </a:p>
                <a:p>
                  <a:r>
                    <a:rPr lang="en-IN" sz="3200" dirty="0" smtClean="0">
                      <a:solidFill>
                        <a:schemeClr val="tx1"/>
                      </a:solidFill>
                      <a:latin typeface="+mj-lt"/>
                    </a:rPr>
                    <a:t>However it is easy to see that we</a:t>
                  </a:r>
                </a:p>
                <a:p>
                  <a:r>
                    <a:rPr lang="en-IN" sz="3200" dirty="0" smtClean="0">
                      <a:solidFill>
                        <a:schemeClr val="tx1"/>
                      </a:solidFill>
                      <a:latin typeface="+mj-lt"/>
                    </a:rPr>
                    <a:t>do not have </a:t>
                  </a:r>
                  <a14:m>
                    <m:oMath xmlns:m="http://schemas.openxmlformats.org/officeDocument/2006/math">
                      <m:r>
                        <a:rPr lang="en-IN" sz="3200" i="1">
                          <a:solidFill>
                            <a:schemeClr val="tx1"/>
                          </a:solidFill>
                          <a:latin typeface="Cambria Math" panose="02040503050406030204" pitchFamily="18" charset="0"/>
                        </a:rPr>
                        <m:t>𝑋</m:t>
                      </m:r>
                      <m:r>
                        <m:rPr>
                          <m:nor/>
                        </m:rPr>
                        <a:rPr lang="en-IN" sz="3200">
                          <a:solidFill>
                            <a:schemeClr val="tx1"/>
                          </a:solidFill>
                          <a:latin typeface="Cambria Math" panose="02040503050406030204" pitchFamily="18" charset="0"/>
                        </a:rPr>
                        <m:t> </m:t>
                      </m:r>
                      <m:r>
                        <m:rPr>
                          <m:nor/>
                        </m:rPr>
                        <a:rPr lang="en-IN" sz="3200">
                          <a:solidFill>
                            <a:schemeClr val="tx1"/>
                          </a:solidFill>
                        </a:rPr>
                        <m:t>⫫</m:t>
                      </m:r>
                      <m:r>
                        <a:rPr lang="en-IN" sz="3200" i="1">
                          <a:solidFill>
                            <a:schemeClr val="tx1"/>
                          </a:solidFill>
                          <a:latin typeface="Cambria Math" panose="02040503050406030204" pitchFamily="18" charset="0"/>
                        </a:rPr>
                        <m:t> </m:t>
                      </m:r>
                      <m:r>
                        <a:rPr lang="en-IN" sz="3200" i="1">
                          <a:solidFill>
                            <a:schemeClr val="tx1"/>
                          </a:solidFill>
                          <a:latin typeface="Cambria Math" panose="02040503050406030204" pitchFamily="18" charset="0"/>
                        </a:rPr>
                        <m:t>𝑌</m:t>
                      </m:r>
                      <m:r>
                        <a:rPr lang="en-IN" sz="3200" b="0" i="1" smtClean="0">
                          <a:solidFill>
                            <a:schemeClr val="tx1"/>
                          </a:solidFill>
                          <a:latin typeface="Cambria Math" panose="02040503050406030204" pitchFamily="18" charset="0"/>
                        </a:rPr>
                        <m:t> | </m:t>
                      </m:r>
                      <m:r>
                        <a:rPr lang="en-IN" sz="3200" b="0" i="1" smtClean="0">
                          <a:solidFill>
                            <a:schemeClr val="tx1"/>
                          </a:solidFill>
                          <a:latin typeface="Cambria Math" panose="02040503050406030204" pitchFamily="18" charset="0"/>
                        </a:rPr>
                        <m:t>𝑍</m:t>
                      </m:r>
                    </m:oMath>
                  </a14:m>
                  <a:r>
                    <a:rPr lang="en-IN" sz="3200" dirty="0" smtClean="0">
                      <a:solidFill>
                        <a:schemeClr val="tx1"/>
                      </a:solidFill>
                    </a:rPr>
                    <a:t> </a:t>
                  </a:r>
                  <a:r>
                    <a:rPr lang="en-IN" sz="3200" dirty="0" smtClean="0">
                      <a:solidFill>
                        <a:schemeClr val="tx1"/>
                      </a:solidFill>
                      <a:latin typeface="+mj-lt"/>
                    </a:rPr>
                    <a:t>since</a:t>
                  </a:r>
                </a:p>
                <a:p>
                  <a14:m>
                    <m:oMath xmlns:m="http://schemas.openxmlformats.org/officeDocument/2006/math">
                      <m:r>
                        <a:rPr lang="en-IN" sz="3200" i="1" smtClean="0">
                          <a:solidFill>
                            <a:schemeClr val="tx1"/>
                          </a:solidFill>
                          <a:latin typeface="Cambria Math" panose="02040503050406030204" pitchFamily="18" charset="0"/>
                          <a:ea typeface="Cambria Math" panose="02040503050406030204" pitchFamily="18" charset="0"/>
                        </a:rPr>
                        <m:t>ℙ</m:t>
                      </m:r>
                      <m:d>
                        <m:dPr>
                          <m:begChr m:val="["/>
                          <m:endChr m:val="]"/>
                          <m:ctrlPr>
                            <a:rPr lang="en-IN" sz="3200" b="0" i="1" smtClean="0">
                              <a:solidFill>
                                <a:schemeClr val="tx1"/>
                              </a:solidFill>
                              <a:latin typeface="Cambria Math" panose="02040503050406030204" pitchFamily="18" charset="0"/>
                              <a:ea typeface="Cambria Math" panose="02040503050406030204" pitchFamily="18" charset="0"/>
                            </a:rPr>
                          </m:ctrlPr>
                        </m:dPr>
                        <m:e>
                          <m:r>
                            <a:rPr lang="en-IN" sz="3200" b="0" i="1" smtClean="0">
                              <a:solidFill>
                                <a:schemeClr val="tx1"/>
                              </a:solidFill>
                              <a:latin typeface="Cambria Math" panose="02040503050406030204" pitchFamily="18" charset="0"/>
                              <a:ea typeface="Cambria Math" panose="02040503050406030204" pitchFamily="18" charset="0"/>
                            </a:rPr>
                            <m:t>𝑋</m:t>
                          </m:r>
                          <m:r>
                            <a:rPr lang="en-IN" sz="3200" b="0" i="1" smtClean="0">
                              <a:solidFill>
                                <a:schemeClr val="tx1"/>
                              </a:solidFill>
                              <a:latin typeface="Cambria Math" panose="02040503050406030204" pitchFamily="18" charset="0"/>
                              <a:ea typeface="Cambria Math" panose="02040503050406030204" pitchFamily="18" charset="0"/>
                            </a:rPr>
                            <m:t>=2,</m:t>
                          </m:r>
                          <m:r>
                            <a:rPr lang="en-IN" sz="3200" b="0" i="1" smtClean="0">
                              <a:solidFill>
                                <a:schemeClr val="tx1"/>
                              </a:solidFill>
                              <a:latin typeface="Cambria Math" panose="02040503050406030204" pitchFamily="18" charset="0"/>
                              <a:ea typeface="Cambria Math" panose="02040503050406030204" pitchFamily="18" charset="0"/>
                            </a:rPr>
                            <m:t>𝑌</m:t>
                          </m:r>
                          <m:r>
                            <a:rPr lang="en-IN" sz="3200" b="0" i="1" smtClean="0">
                              <a:solidFill>
                                <a:schemeClr val="tx1"/>
                              </a:solidFill>
                              <a:latin typeface="Cambria Math" panose="02040503050406030204" pitchFamily="18" charset="0"/>
                              <a:ea typeface="Cambria Math" panose="02040503050406030204" pitchFamily="18" charset="0"/>
                            </a:rPr>
                            <m:t>=2 | </m:t>
                          </m:r>
                          <m:r>
                            <a:rPr lang="en-IN" sz="3200" b="0" i="1" smtClean="0">
                              <a:solidFill>
                                <a:schemeClr val="tx1"/>
                              </a:solidFill>
                              <a:latin typeface="Cambria Math" panose="02040503050406030204" pitchFamily="18" charset="0"/>
                              <a:ea typeface="Cambria Math" panose="02040503050406030204" pitchFamily="18" charset="0"/>
                            </a:rPr>
                            <m:t>𝑍</m:t>
                          </m:r>
                          <m:r>
                            <a:rPr lang="en-IN" sz="3200" b="0" i="1" smtClean="0">
                              <a:solidFill>
                                <a:schemeClr val="tx1"/>
                              </a:solidFill>
                              <a:latin typeface="Cambria Math" panose="02040503050406030204" pitchFamily="18" charset="0"/>
                              <a:ea typeface="Cambria Math" panose="02040503050406030204" pitchFamily="18" charset="0"/>
                            </a:rPr>
                            <m:t>=1</m:t>
                          </m:r>
                        </m:e>
                      </m:d>
                      <m:r>
                        <a:rPr lang="en-IN" sz="3200" b="0" i="1" smtClean="0">
                          <a:solidFill>
                            <a:schemeClr val="tx1"/>
                          </a:solidFill>
                          <a:latin typeface="Cambria Math" panose="02040503050406030204" pitchFamily="18" charset="0"/>
                          <a:ea typeface="Cambria Math" panose="02040503050406030204" pitchFamily="18" charset="0"/>
                        </a:rPr>
                        <m:t>=0≠</m:t>
                      </m:r>
                    </m:oMath>
                  </a14:m>
                  <a:r>
                    <a:rPr lang="en-IN" sz="3200" dirty="0" smtClean="0">
                      <a:solidFill>
                        <a:schemeClr val="tx1"/>
                      </a:solidFill>
                    </a:rPr>
                    <a:t> </a:t>
                  </a:r>
                </a:p>
                <a:p>
                  <a14:m>
                    <m:oMath xmlns:m="http://schemas.openxmlformats.org/officeDocument/2006/math">
                      <m:r>
                        <a:rPr lang="en-IN" sz="2800" i="1">
                          <a:solidFill>
                            <a:schemeClr val="tx1"/>
                          </a:solidFill>
                          <a:latin typeface="Cambria Math" panose="02040503050406030204" pitchFamily="18" charset="0"/>
                          <a:ea typeface="Cambria Math" panose="02040503050406030204" pitchFamily="18" charset="0"/>
                        </a:rPr>
                        <m:t>ℙ</m:t>
                      </m:r>
                      <m:d>
                        <m:dPr>
                          <m:begChr m:val="["/>
                          <m:endChr m:val="]"/>
                          <m:ctrlPr>
                            <a:rPr lang="en-IN" sz="2800" i="1">
                              <a:solidFill>
                                <a:schemeClr val="tx1"/>
                              </a:solidFill>
                              <a:latin typeface="Cambria Math" panose="02040503050406030204" pitchFamily="18" charset="0"/>
                              <a:ea typeface="Cambria Math" panose="02040503050406030204" pitchFamily="18" charset="0"/>
                            </a:rPr>
                          </m:ctrlPr>
                        </m:dPr>
                        <m:e>
                          <m:r>
                            <a:rPr lang="en-IN" sz="2800" i="1">
                              <a:solidFill>
                                <a:schemeClr val="tx1"/>
                              </a:solidFill>
                              <a:latin typeface="Cambria Math" panose="02040503050406030204" pitchFamily="18" charset="0"/>
                              <a:ea typeface="Cambria Math" panose="02040503050406030204" pitchFamily="18" charset="0"/>
                            </a:rPr>
                            <m:t>𝑋</m:t>
                          </m:r>
                          <m:r>
                            <a:rPr lang="en-IN" sz="2800" i="1">
                              <a:solidFill>
                                <a:schemeClr val="tx1"/>
                              </a:solidFill>
                              <a:latin typeface="Cambria Math" panose="02040503050406030204" pitchFamily="18" charset="0"/>
                              <a:ea typeface="Cambria Math" panose="02040503050406030204" pitchFamily="18" charset="0"/>
                            </a:rPr>
                            <m:t>=2 | </m:t>
                          </m:r>
                          <m:r>
                            <a:rPr lang="en-IN" sz="2800" i="1">
                              <a:solidFill>
                                <a:schemeClr val="tx1"/>
                              </a:solidFill>
                              <a:latin typeface="Cambria Math" panose="02040503050406030204" pitchFamily="18" charset="0"/>
                              <a:ea typeface="Cambria Math" panose="02040503050406030204" pitchFamily="18" charset="0"/>
                            </a:rPr>
                            <m:t>𝑍</m:t>
                          </m:r>
                          <m:r>
                            <a:rPr lang="en-IN" sz="2800" i="1">
                              <a:solidFill>
                                <a:schemeClr val="tx1"/>
                              </a:solidFill>
                              <a:latin typeface="Cambria Math" panose="02040503050406030204" pitchFamily="18" charset="0"/>
                              <a:ea typeface="Cambria Math" panose="02040503050406030204" pitchFamily="18" charset="0"/>
                            </a:rPr>
                            <m:t>=1</m:t>
                          </m:r>
                        </m:e>
                      </m:d>
                      <m:r>
                        <a:rPr lang="en-IN" sz="2800" b="0" i="1" smtClean="0">
                          <a:solidFill>
                            <a:schemeClr val="tx1"/>
                          </a:solidFill>
                          <a:latin typeface="Cambria Math" panose="02040503050406030204" pitchFamily="18" charset="0"/>
                          <a:ea typeface="Cambria Math" panose="02040503050406030204" pitchFamily="18" charset="0"/>
                        </a:rPr>
                        <m:t>⋅</m:t>
                      </m:r>
                      <m:r>
                        <a:rPr lang="en-IN" sz="2800" i="1">
                          <a:solidFill>
                            <a:schemeClr val="tx1"/>
                          </a:solidFill>
                          <a:latin typeface="Cambria Math" panose="02040503050406030204" pitchFamily="18" charset="0"/>
                          <a:ea typeface="Cambria Math" panose="02040503050406030204" pitchFamily="18" charset="0"/>
                        </a:rPr>
                        <m:t>ℙ</m:t>
                      </m:r>
                      <m:d>
                        <m:dPr>
                          <m:begChr m:val="["/>
                          <m:endChr m:val="]"/>
                          <m:ctrlPr>
                            <a:rPr lang="en-IN" sz="2800" i="1">
                              <a:solidFill>
                                <a:schemeClr val="tx1"/>
                              </a:solidFill>
                              <a:latin typeface="Cambria Math" panose="02040503050406030204" pitchFamily="18" charset="0"/>
                              <a:ea typeface="Cambria Math" panose="02040503050406030204" pitchFamily="18" charset="0"/>
                            </a:rPr>
                          </m:ctrlPr>
                        </m:dPr>
                        <m:e>
                          <m:r>
                            <a:rPr lang="en-IN" sz="2800" i="1">
                              <a:solidFill>
                                <a:schemeClr val="tx1"/>
                              </a:solidFill>
                              <a:latin typeface="Cambria Math" panose="02040503050406030204" pitchFamily="18" charset="0"/>
                              <a:ea typeface="Cambria Math" panose="02040503050406030204" pitchFamily="18" charset="0"/>
                            </a:rPr>
                            <m:t>𝑌</m:t>
                          </m:r>
                          <m:r>
                            <a:rPr lang="en-IN" sz="2800" i="1">
                              <a:solidFill>
                                <a:schemeClr val="tx1"/>
                              </a:solidFill>
                              <a:latin typeface="Cambria Math" panose="02040503050406030204" pitchFamily="18" charset="0"/>
                              <a:ea typeface="Cambria Math" panose="02040503050406030204" pitchFamily="18" charset="0"/>
                            </a:rPr>
                            <m:t>=2 | </m:t>
                          </m:r>
                          <m:r>
                            <a:rPr lang="en-IN" sz="2800" i="1">
                              <a:solidFill>
                                <a:schemeClr val="tx1"/>
                              </a:solidFill>
                              <a:latin typeface="Cambria Math" panose="02040503050406030204" pitchFamily="18" charset="0"/>
                              <a:ea typeface="Cambria Math" panose="02040503050406030204" pitchFamily="18" charset="0"/>
                            </a:rPr>
                            <m:t>𝑍</m:t>
                          </m:r>
                          <m:r>
                            <a:rPr lang="en-IN" sz="2800" i="1">
                              <a:solidFill>
                                <a:schemeClr val="tx1"/>
                              </a:solidFill>
                              <a:latin typeface="Cambria Math" panose="02040503050406030204" pitchFamily="18" charset="0"/>
                              <a:ea typeface="Cambria Math" panose="02040503050406030204" pitchFamily="18" charset="0"/>
                            </a:rPr>
                            <m:t>=1</m:t>
                          </m:r>
                        </m:e>
                      </m:d>
                    </m:oMath>
                  </a14:m>
                  <a:r>
                    <a:rPr lang="en-IN" sz="3200" dirty="0" smtClean="0">
                      <a:solidFill>
                        <a:schemeClr val="tx1"/>
                      </a:solidFill>
                      <a:latin typeface="+mj-lt"/>
                    </a:rPr>
                    <a:t> </a:t>
                  </a:r>
                  <a:endParaRPr lang="en-IN" sz="3200" dirty="0">
                    <a:solidFill>
                      <a:schemeClr val="tx1"/>
                    </a:solidFill>
                    <a:latin typeface="+mj-lt"/>
                  </a:endParaRPr>
                </a:p>
              </p:txBody>
            </p:sp>
          </mc:Choice>
          <mc:Fallback xmlns="">
            <p:sp>
              <p:nvSpPr>
                <p:cNvPr id="78" name="Rectangle 77"/>
                <p:cNvSpPr>
                  <a:spLocks noRot="1" noChangeAspect="1" noMove="1" noResize="1" noEditPoints="1" noAdjustHandles="1" noChangeArrowheads="1" noChangeShapeType="1" noTextEdit="1"/>
                </p:cNvSpPr>
                <p:nvPr/>
              </p:nvSpPr>
              <p:spPr>
                <a:xfrm>
                  <a:off x="457200" y="2054943"/>
                  <a:ext cx="11587316" cy="4542503"/>
                </a:xfrm>
                <a:prstGeom prst="rect">
                  <a:avLst/>
                </a:prstGeom>
                <a:blipFill>
                  <a:blip r:embed="rId3"/>
                  <a:stretch>
                    <a:fillRect l="-1154"/>
                  </a:stretch>
                </a:blipFill>
                <a:ln w="38100">
                  <a:solidFill>
                    <a:schemeClr val="tx1"/>
                  </a:solidFill>
                </a:ln>
              </p:spPr>
              <p:txBody>
                <a:bodyPr/>
                <a:lstStyle/>
                <a:p>
                  <a:r>
                    <a:rPr lang="en-IN">
                      <a:noFill/>
                    </a:rPr>
                    <a:t> </a:t>
                  </a:r>
                </a:p>
              </p:txBody>
            </p:sp>
          </mc:Fallback>
        </mc:AlternateContent>
        <p:grpSp>
          <p:nvGrpSpPr>
            <p:cNvPr id="79" name="Group 78"/>
            <p:cNvGrpSpPr/>
            <p:nvPr/>
          </p:nvGrpSpPr>
          <p:grpSpPr>
            <a:xfrm>
              <a:off x="6179284" y="2270421"/>
              <a:ext cx="770562" cy="4093341"/>
              <a:chOff x="6179284" y="2270421"/>
              <a:chExt cx="770562" cy="4093341"/>
            </a:xfrm>
          </p:grpSpPr>
          <p:sp>
            <p:nvSpPr>
              <p:cNvPr id="105" name="Oval 104"/>
              <p:cNvSpPr/>
              <p:nvPr/>
            </p:nvSpPr>
            <p:spPr>
              <a:xfrm>
                <a:off x="6179284" y="2270421"/>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106" name="Oval 105"/>
              <p:cNvSpPr/>
              <p:nvPr/>
            </p:nvSpPr>
            <p:spPr>
              <a:xfrm>
                <a:off x="6179284" y="3378014"/>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107" name="Oval 106"/>
              <p:cNvSpPr/>
              <p:nvPr/>
            </p:nvSpPr>
            <p:spPr>
              <a:xfrm>
                <a:off x="6179284" y="448560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108" name="Oval 107"/>
              <p:cNvSpPr/>
              <p:nvPr/>
            </p:nvSpPr>
            <p:spPr>
              <a:xfrm>
                <a:off x="6179284" y="5593200"/>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grpSp>
        <p:grpSp>
          <p:nvGrpSpPr>
            <p:cNvPr id="80" name="Group 79"/>
            <p:cNvGrpSpPr/>
            <p:nvPr/>
          </p:nvGrpSpPr>
          <p:grpSpPr>
            <a:xfrm>
              <a:off x="7160051" y="2270421"/>
              <a:ext cx="770562" cy="4093341"/>
              <a:chOff x="7160051" y="2270421"/>
              <a:chExt cx="770562" cy="4093341"/>
            </a:xfrm>
          </p:grpSpPr>
          <p:sp>
            <p:nvSpPr>
              <p:cNvPr id="101" name="Oval 100"/>
              <p:cNvSpPr/>
              <p:nvPr/>
            </p:nvSpPr>
            <p:spPr>
              <a:xfrm>
                <a:off x="7160051" y="2270421"/>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102" name="Oval 101"/>
              <p:cNvSpPr/>
              <p:nvPr/>
            </p:nvSpPr>
            <p:spPr>
              <a:xfrm>
                <a:off x="7160051" y="337801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103" name="Oval 102"/>
              <p:cNvSpPr/>
              <p:nvPr/>
            </p:nvSpPr>
            <p:spPr>
              <a:xfrm>
                <a:off x="7160051" y="448560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104" name="Oval 103"/>
              <p:cNvSpPr/>
              <p:nvPr/>
            </p:nvSpPr>
            <p:spPr>
              <a:xfrm>
                <a:off x="7160051" y="5593200"/>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grpSp>
        <p:grpSp>
          <p:nvGrpSpPr>
            <p:cNvPr id="81" name="Group 80"/>
            <p:cNvGrpSpPr/>
            <p:nvPr/>
          </p:nvGrpSpPr>
          <p:grpSpPr>
            <a:xfrm>
              <a:off x="8140818" y="2270421"/>
              <a:ext cx="770562" cy="4093341"/>
              <a:chOff x="8140818" y="2270421"/>
              <a:chExt cx="770562" cy="4093341"/>
            </a:xfrm>
          </p:grpSpPr>
          <p:sp>
            <p:nvSpPr>
              <p:cNvPr id="97" name="Oval 96"/>
              <p:cNvSpPr/>
              <p:nvPr/>
            </p:nvSpPr>
            <p:spPr>
              <a:xfrm>
                <a:off x="8140818" y="2270421"/>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98" name="Oval 97"/>
              <p:cNvSpPr/>
              <p:nvPr/>
            </p:nvSpPr>
            <p:spPr>
              <a:xfrm>
                <a:off x="8140818" y="3378014"/>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99" name="Oval 98"/>
              <p:cNvSpPr/>
              <p:nvPr/>
            </p:nvSpPr>
            <p:spPr>
              <a:xfrm>
                <a:off x="8140818" y="4485607"/>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100" name="Oval 99"/>
              <p:cNvSpPr/>
              <p:nvPr/>
            </p:nvSpPr>
            <p:spPr>
              <a:xfrm>
                <a:off x="8140818" y="559320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grpSp>
        <p:grpSp>
          <p:nvGrpSpPr>
            <p:cNvPr id="82" name="Group 81"/>
            <p:cNvGrpSpPr/>
            <p:nvPr/>
          </p:nvGrpSpPr>
          <p:grpSpPr>
            <a:xfrm>
              <a:off x="9121585" y="2270421"/>
              <a:ext cx="770562" cy="4093341"/>
              <a:chOff x="9121585" y="2270421"/>
              <a:chExt cx="770562" cy="4093341"/>
            </a:xfrm>
          </p:grpSpPr>
          <p:sp>
            <p:nvSpPr>
              <p:cNvPr id="93" name="Oval 92"/>
              <p:cNvSpPr/>
              <p:nvPr/>
            </p:nvSpPr>
            <p:spPr>
              <a:xfrm>
                <a:off x="9121585" y="2270421"/>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94" name="Oval 93"/>
              <p:cNvSpPr/>
              <p:nvPr/>
            </p:nvSpPr>
            <p:spPr>
              <a:xfrm>
                <a:off x="9121585" y="3378014"/>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95" name="Oval 94"/>
              <p:cNvSpPr/>
              <p:nvPr/>
            </p:nvSpPr>
            <p:spPr>
              <a:xfrm>
                <a:off x="9121585" y="448560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96" name="Oval 95"/>
              <p:cNvSpPr/>
              <p:nvPr/>
            </p:nvSpPr>
            <p:spPr>
              <a:xfrm>
                <a:off x="9121585" y="5593200"/>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grpSp>
        <p:grpSp>
          <p:nvGrpSpPr>
            <p:cNvPr id="83" name="Group 82"/>
            <p:cNvGrpSpPr/>
            <p:nvPr/>
          </p:nvGrpSpPr>
          <p:grpSpPr>
            <a:xfrm>
              <a:off x="10102352" y="2270421"/>
              <a:ext cx="770562" cy="4093341"/>
              <a:chOff x="10102352" y="2270421"/>
              <a:chExt cx="770562" cy="4093341"/>
            </a:xfrm>
          </p:grpSpPr>
          <p:sp>
            <p:nvSpPr>
              <p:cNvPr id="89" name="Oval 88"/>
              <p:cNvSpPr/>
              <p:nvPr/>
            </p:nvSpPr>
            <p:spPr>
              <a:xfrm>
                <a:off x="10102352" y="2270421"/>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90" name="Oval 89"/>
              <p:cNvSpPr/>
              <p:nvPr/>
            </p:nvSpPr>
            <p:spPr>
              <a:xfrm>
                <a:off x="10102352" y="337801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91" name="Oval 90"/>
              <p:cNvSpPr/>
              <p:nvPr/>
            </p:nvSpPr>
            <p:spPr>
              <a:xfrm>
                <a:off x="10102352" y="4485607"/>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92" name="Oval 91"/>
              <p:cNvSpPr/>
              <p:nvPr/>
            </p:nvSpPr>
            <p:spPr>
              <a:xfrm>
                <a:off x="10102352" y="559320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grpSp>
        <p:grpSp>
          <p:nvGrpSpPr>
            <p:cNvPr id="84" name="Group 83"/>
            <p:cNvGrpSpPr/>
            <p:nvPr/>
          </p:nvGrpSpPr>
          <p:grpSpPr>
            <a:xfrm>
              <a:off x="11083120" y="2270421"/>
              <a:ext cx="770562" cy="4093341"/>
              <a:chOff x="11083120" y="2270421"/>
              <a:chExt cx="770562" cy="4093341"/>
            </a:xfrm>
          </p:grpSpPr>
          <p:sp>
            <p:nvSpPr>
              <p:cNvPr id="85" name="Oval 84"/>
              <p:cNvSpPr/>
              <p:nvPr/>
            </p:nvSpPr>
            <p:spPr>
              <a:xfrm>
                <a:off x="11083120" y="2270421"/>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86" name="Oval 85"/>
              <p:cNvSpPr/>
              <p:nvPr/>
            </p:nvSpPr>
            <p:spPr>
              <a:xfrm>
                <a:off x="11083120" y="3378014"/>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87" name="Oval 86"/>
              <p:cNvSpPr/>
              <p:nvPr/>
            </p:nvSpPr>
            <p:spPr>
              <a:xfrm>
                <a:off x="11083120" y="448560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88" name="Oval 87"/>
              <p:cNvSpPr/>
              <p:nvPr/>
            </p:nvSpPr>
            <p:spPr>
              <a:xfrm>
                <a:off x="11083120" y="559320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grpSp>
      </p:grpSp>
      <mc:AlternateContent xmlns:mc="http://schemas.openxmlformats.org/markup-compatibility/2006" xmlns:a14="http://schemas.microsoft.com/office/drawing/2010/main">
        <mc:Choice Requires="a14">
          <p:sp>
            <p:nvSpPr>
              <p:cNvPr id="109" name="Right Arrow Callout 108"/>
              <p:cNvSpPr/>
              <p:nvPr/>
            </p:nvSpPr>
            <p:spPr>
              <a:xfrm>
                <a:off x="4217751" y="2863663"/>
                <a:ext cx="1818526" cy="691628"/>
              </a:xfrm>
              <a:prstGeom prst="rightArrowCallout">
                <a:avLst/>
              </a:prstGeom>
              <a:ln w="38100">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𝑍</m:t>
                      </m:r>
                      <m:r>
                        <a:rPr lang="en-IN" sz="2400" b="0" i="1" smtClean="0">
                          <a:latin typeface="Cambria Math" panose="02040503050406030204" pitchFamily="18" charset="0"/>
                        </a:rPr>
                        <m:t>=1</m:t>
                      </m:r>
                    </m:oMath>
                  </m:oMathPara>
                </a14:m>
                <a:endParaRPr lang="en-IN" sz="2400" dirty="0"/>
              </a:p>
            </p:txBody>
          </p:sp>
        </mc:Choice>
        <mc:Fallback xmlns="">
          <p:sp>
            <p:nvSpPr>
              <p:cNvPr id="109" name="Right Arrow Callout 108"/>
              <p:cNvSpPr>
                <a:spLocks noRot="1" noChangeAspect="1" noMove="1" noResize="1" noEditPoints="1" noAdjustHandles="1" noChangeArrowheads="1" noChangeShapeType="1" noTextEdit="1"/>
              </p:cNvSpPr>
              <p:nvPr/>
            </p:nvSpPr>
            <p:spPr>
              <a:xfrm>
                <a:off x="4217751" y="2863663"/>
                <a:ext cx="1818526" cy="691628"/>
              </a:xfrm>
              <a:prstGeom prst="rightArrowCallout">
                <a:avLst/>
              </a:prstGeom>
              <a:blipFill>
                <a:blip r:embed="rId4"/>
                <a:stretch>
                  <a:fillRect/>
                </a:stretch>
              </a:blipFill>
              <a:ln w="38100">
                <a:solidFill>
                  <a:schemeClr val="accent5"/>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0" name="Right Arrow Callout 109"/>
              <p:cNvSpPr/>
              <p:nvPr/>
            </p:nvSpPr>
            <p:spPr>
              <a:xfrm>
                <a:off x="4217751" y="5055639"/>
                <a:ext cx="1818526" cy="691628"/>
              </a:xfrm>
              <a:prstGeom prst="rightArrowCallout">
                <a:avLst/>
              </a:prstGeom>
              <a:ln w="38100">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𝑍</m:t>
                      </m:r>
                      <m:r>
                        <a:rPr lang="en-IN" sz="2400" b="0" i="1" smtClean="0">
                          <a:latin typeface="Cambria Math" panose="02040503050406030204" pitchFamily="18" charset="0"/>
                        </a:rPr>
                        <m:t>=2</m:t>
                      </m:r>
                    </m:oMath>
                  </m:oMathPara>
                </a14:m>
                <a:endParaRPr lang="en-IN" sz="2400" dirty="0"/>
              </a:p>
            </p:txBody>
          </p:sp>
        </mc:Choice>
        <mc:Fallback xmlns="">
          <p:sp>
            <p:nvSpPr>
              <p:cNvPr id="110" name="Right Arrow Callout 109"/>
              <p:cNvSpPr>
                <a:spLocks noRot="1" noChangeAspect="1" noMove="1" noResize="1" noEditPoints="1" noAdjustHandles="1" noChangeArrowheads="1" noChangeShapeType="1" noTextEdit="1"/>
              </p:cNvSpPr>
              <p:nvPr/>
            </p:nvSpPr>
            <p:spPr>
              <a:xfrm>
                <a:off x="4217751" y="5055639"/>
                <a:ext cx="1818526" cy="691628"/>
              </a:xfrm>
              <a:prstGeom prst="rightArrowCallout">
                <a:avLst/>
              </a:prstGeom>
              <a:blipFill>
                <a:blip r:embed="rId5"/>
                <a:stretch>
                  <a:fillRect/>
                </a:stretch>
              </a:blipFill>
              <a:ln w="38100">
                <a:solidFill>
                  <a:schemeClr val="accent5"/>
                </a:solidFill>
              </a:ln>
            </p:spPr>
            <p:txBody>
              <a:bodyPr/>
              <a:lstStyle/>
              <a:p>
                <a:r>
                  <a:rPr lang="en-IN">
                    <a:noFill/>
                  </a:rPr>
                  <a:t> </a:t>
                </a:r>
              </a:p>
            </p:txBody>
          </p:sp>
        </mc:Fallback>
      </mc:AlternateContent>
      <p:sp>
        <p:nvSpPr>
          <p:cNvPr id="113" name="Rectangle 112"/>
          <p:cNvSpPr/>
          <p:nvPr/>
        </p:nvSpPr>
        <p:spPr>
          <a:xfrm>
            <a:off x="6053517" y="2168914"/>
            <a:ext cx="5885054" cy="2084744"/>
          </a:xfrm>
          <a:prstGeom prst="rect">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114" name="Rectangle 113"/>
          <p:cNvSpPr/>
          <p:nvPr/>
        </p:nvSpPr>
        <p:spPr>
          <a:xfrm>
            <a:off x="6053517" y="4402177"/>
            <a:ext cx="5885054" cy="2046749"/>
          </a:xfrm>
          <a:prstGeom prst="rect">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58112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wipe(left)">
                                      <p:cBhvr>
                                        <p:cTn id="27" dur="500"/>
                                        <p:tgtEl>
                                          <p:spTgt spid="7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9"/>
                                        </p:tgtEl>
                                        <p:attrNameLst>
                                          <p:attrName>style.visibility</p:attrName>
                                        </p:attrNameLst>
                                      </p:cBhvr>
                                      <p:to>
                                        <p:strVal val="visible"/>
                                      </p:to>
                                    </p:set>
                                    <p:animEffect transition="in" filter="wipe(left)">
                                      <p:cBhvr>
                                        <p:cTn id="32" dur="500"/>
                                        <p:tgtEl>
                                          <p:spTgt spid="109"/>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10"/>
                                        </p:tgtEl>
                                        <p:attrNameLst>
                                          <p:attrName>style.visibility</p:attrName>
                                        </p:attrNameLst>
                                      </p:cBhvr>
                                      <p:to>
                                        <p:strVal val="visible"/>
                                      </p:to>
                                    </p:set>
                                    <p:animEffect transition="in" filter="wipe(left)">
                                      <p:cBhvr>
                                        <p:cTn id="35" dur="500"/>
                                        <p:tgtEl>
                                          <p:spTgt spid="110"/>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113"/>
                                        </p:tgtEl>
                                        <p:attrNameLst>
                                          <p:attrName>style.visibility</p:attrName>
                                        </p:attrNameLst>
                                      </p:cBhvr>
                                      <p:to>
                                        <p:strVal val="visible"/>
                                      </p:to>
                                    </p:set>
                                    <p:animEffect transition="in" filter="wipe(left)">
                                      <p:cBhvr>
                                        <p:cTn id="39" dur="500"/>
                                        <p:tgtEl>
                                          <p:spTgt spid="113"/>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14"/>
                                        </p:tgtEl>
                                        <p:attrNameLst>
                                          <p:attrName>style.visibility</p:attrName>
                                        </p:attrNameLst>
                                      </p:cBhvr>
                                      <p:to>
                                        <p:strVal val="visible"/>
                                      </p:to>
                                    </p:set>
                                    <p:animEffect transition="in" filter="wipe(left)">
                                      <p:cBhvr>
                                        <p:cTn id="42" dur="500"/>
                                        <p:tgtEl>
                                          <p:spTgt spid="114"/>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09"/>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10"/>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13"/>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9" grpId="0" uiExpand="1" animBg="1"/>
      <p:bldP spid="109" grpId="1" uiExpand="1" animBg="1"/>
      <p:bldP spid="110" grpId="0" uiExpand="1" animBg="1"/>
      <p:bldP spid="110" grpId="1" uiExpand="1" animBg="1"/>
      <p:bldP spid="113" grpId="0" uiExpand="1" animBg="1"/>
      <p:bldP spid="113" grpId="1" animBg="1"/>
      <p:bldP spid="114" grpId="0" uiExpand="1" animBg="1"/>
      <p:bldP spid="114"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Conditional Independence</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746376"/>
              </a:xfrm>
            </p:spPr>
            <p:txBody>
              <a:bodyPr>
                <a:normAutofit/>
              </a:bodyPr>
              <a:lstStyle/>
              <a:p>
                <a:r>
                  <a:rPr lang="en-IN" dirty="0" smtClean="0"/>
                  <a:t>If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r>
                      <a:rPr lang="en-IN" b="0" i="1" smtClean="0">
                        <a:latin typeface="Cambria Math" panose="02040503050406030204" pitchFamily="18" charset="0"/>
                      </a:rPr>
                      <m:t>,</m:t>
                    </m:r>
                    <m:r>
                      <a:rPr lang="en-IN" b="0" i="1" smtClean="0">
                        <a:latin typeface="Cambria Math" panose="02040503050406030204" pitchFamily="18" charset="0"/>
                      </a:rPr>
                      <m:t>𝑍</m:t>
                    </m:r>
                  </m:oMath>
                </a14:m>
                <a:r>
                  <a:rPr lang="en-IN" dirty="0" smtClean="0"/>
                  <a:t> are three </a:t>
                </a:r>
                <a:r>
                  <a:rPr lang="en-IN" dirty="0" err="1" smtClean="0"/>
                  <a:t>r.v.s</a:t>
                </a:r>
                <a:r>
                  <a:rPr lang="en-IN" dirty="0" smtClean="0"/>
                  <a:t> such that for all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r>
                      <a:rPr lang="en-IN" b="0" i="1" smtClean="0">
                        <a:latin typeface="Cambria Math" panose="02040503050406030204" pitchFamily="18" charset="0"/>
                      </a:rPr>
                      <m:t>,</m:t>
                    </m:r>
                    <m:r>
                      <a:rPr lang="en-IN" b="0" i="1" smtClean="0">
                        <a:latin typeface="Cambria Math" panose="02040503050406030204" pitchFamily="18" charset="0"/>
                      </a:rPr>
                      <m:t>𝑦</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𝑌</m:t>
                        </m:r>
                      </m:sub>
                    </m:sSub>
                    <m:r>
                      <a:rPr lang="en-IN" b="0" i="1" smtClean="0">
                        <a:latin typeface="Cambria Math" panose="02040503050406030204" pitchFamily="18" charset="0"/>
                      </a:rPr>
                      <m:t>,</m:t>
                    </m:r>
                    <m:r>
                      <a:rPr lang="en-IN" b="0" i="1" smtClean="0">
                        <a:latin typeface="Cambria Math" panose="02040503050406030204" pitchFamily="18" charset="0"/>
                      </a:rPr>
                      <m:t>𝑧</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𝑍</m:t>
                        </m:r>
                      </m:sub>
                    </m:sSub>
                  </m:oMath>
                </a14:m>
                <a:r>
                  <a:rPr lang="en-IN" dirty="0" smtClean="0"/>
                  <a:t> we have</a:t>
                </a:r>
              </a:p>
              <a:p>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𝑍</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𝑧</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𝑍</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𝑧</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𝑍</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𝑧</m:t>
                        </m:r>
                      </m:e>
                    </m:d>
                  </m:oMath>
                </a14:m>
                <a:endParaRPr lang="en-IN" dirty="0" smtClean="0"/>
              </a:p>
              <a:p>
                <a:r>
                  <a:rPr lang="en-IN" dirty="0" smtClean="0"/>
                  <a:t>then we say that </a:t>
                </a:r>
                <a14:m>
                  <m:oMath xmlns:m="http://schemas.openxmlformats.org/officeDocument/2006/math">
                    <m:r>
                      <a:rPr lang="en-IN" b="0" i="1" smtClean="0">
                        <a:latin typeface="Cambria Math" panose="02040503050406030204" pitchFamily="18" charset="0"/>
                      </a:rPr>
                      <m:t>𝑋</m:t>
                    </m:r>
                  </m:oMath>
                </a14:m>
                <a:r>
                  <a:rPr lang="en-IN" dirty="0" smtClean="0"/>
                  <a:t> and </a:t>
                </a:r>
                <a14:m>
                  <m:oMath xmlns:m="http://schemas.openxmlformats.org/officeDocument/2006/math">
                    <m:r>
                      <a:rPr lang="en-IN" b="0" i="1" smtClean="0">
                        <a:latin typeface="Cambria Math" panose="02040503050406030204" pitchFamily="18" charset="0"/>
                      </a:rPr>
                      <m:t>𝑌</m:t>
                    </m:r>
                  </m:oMath>
                </a14:m>
                <a:r>
                  <a:rPr lang="en-IN" dirty="0" smtClean="0"/>
                  <a:t> are </a:t>
                </a:r>
                <a:r>
                  <a:rPr lang="en-IN" i="1" dirty="0" smtClean="0"/>
                  <a:t>conditionally independent</a:t>
                </a:r>
                <a:r>
                  <a:rPr lang="en-IN" dirty="0" smtClean="0"/>
                  <a:t> given </a:t>
                </a:r>
                <a14:m>
                  <m:oMath xmlns:m="http://schemas.openxmlformats.org/officeDocument/2006/math">
                    <m:r>
                      <a:rPr lang="en-IN" b="0" i="1" smtClean="0">
                        <a:latin typeface="Cambria Math" panose="02040503050406030204" pitchFamily="18" charset="0"/>
                      </a:rPr>
                      <m:t>𝑍</m:t>
                    </m:r>
                  </m:oMath>
                </a14:m>
                <a:endParaRPr lang="en-IN" dirty="0" smtClean="0"/>
              </a:p>
              <a:p>
                <a:r>
                  <a:rPr lang="en-IN" b="1" dirty="0" smtClean="0"/>
                  <a:t>Notation</a:t>
                </a:r>
                <a:r>
                  <a:rPr lang="en-IN" dirty="0" smtClean="0"/>
                  <a:t>: </a:t>
                </a:r>
                <a14:m>
                  <m:oMath xmlns:m="http://schemas.openxmlformats.org/officeDocument/2006/math">
                    <m:r>
                      <a:rPr lang="en-IN" i="1">
                        <a:solidFill>
                          <a:schemeClr val="tx1"/>
                        </a:solidFill>
                        <a:latin typeface="Cambria Math" panose="02040503050406030204" pitchFamily="18" charset="0"/>
                      </a:rPr>
                      <m:t>𝑋</m:t>
                    </m:r>
                    <m:r>
                      <m:rPr>
                        <m:nor/>
                      </m:rPr>
                      <a:rPr lang="en-IN">
                        <a:solidFill>
                          <a:schemeClr val="tx1"/>
                        </a:solidFill>
                        <a:latin typeface="Cambria Math" panose="02040503050406030204" pitchFamily="18" charset="0"/>
                      </a:rPr>
                      <m:t> </m:t>
                    </m:r>
                    <m:r>
                      <m:rPr>
                        <m:nor/>
                      </m:rPr>
                      <a:rPr lang="en-IN">
                        <a:solidFill>
                          <a:schemeClr val="tx1"/>
                        </a:solidFill>
                      </a:rPr>
                      <m:t>⫫</m:t>
                    </m:r>
                    <m:r>
                      <a:rPr lang="en-IN" i="1">
                        <a:solidFill>
                          <a:schemeClr val="tx1"/>
                        </a:solidFill>
                        <a:latin typeface="Cambria Math" panose="02040503050406030204" pitchFamily="18" charset="0"/>
                      </a:rPr>
                      <m:t> </m:t>
                    </m:r>
                    <m:r>
                      <a:rPr lang="en-IN" i="1">
                        <a:solidFill>
                          <a:schemeClr val="tx1"/>
                        </a:solidFill>
                        <a:latin typeface="Cambria Math" panose="02040503050406030204" pitchFamily="18" charset="0"/>
                      </a:rPr>
                      <m:t>𝑌</m:t>
                    </m:r>
                    <m:r>
                      <a:rPr lang="en-IN" b="0" i="0" smtClean="0">
                        <a:solidFill>
                          <a:schemeClr val="tx1"/>
                        </a:solidFill>
                        <a:latin typeface="Cambria Math" panose="02040503050406030204" pitchFamily="18" charset="0"/>
                      </a:rPr>
                      <m:t> | </m:t>
                    </m:r>
                    <m:r>
                      <a:rPr lang="en-IN" b="0" i="1" smtClean="0">
                        <a:solidFill>
                          <a:schemeClr val="tx1"/>
                        </a:solidFill>
                        <a:latin typeface="Cambria Math" panose="02040503050406030204" pitchFamily="18" charset="0"/>
                      </a:rPr>
                      <m:t>𝑍</m:t>
                    </m:r>
                  </m:oMath>
                </a14:m>
                <a:endParaRPr lang="en-IN" dirty="0" smtClean="0"/>
              </a:p>
              <a:p>
                <a:r>
                  <a:rPr lang="en-IN" dirty="0" smtClean="0"/>
                  <a:t>If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oMath>
                </a14:m>
                <a:r>
                  <a:rPr lang="en-IN" dirty="0" smtClean="0"/>
                  <a:t> are independent, then it is not necessary that they continue to be independent even if conditioned on a third random variable</a:t>
                </a:r>
              </a:p>
              <a:p>
                <a:r>
                  <a:rPr lang="en-IN" dirty="0" smtClean="0"/>
                  <a:t>Even if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oMath>
                </a14:m>
                <a:r>
                  <a:rPr lang="en-IN" dirty="0" smtClean="0"/>
                  <a:t> are not independent, it is still possible that there may exist a third random variable </a:t>
                </a:r>
                <a14:m>
                  <m:oMath xmlns:m="http://schemas.openxmlformats.org/officeDocument/2006/math">
                    <m:r>
                      <a:rPr lang="en-IN" b="0" i="1" smtClean="0">
                        <a:latin typeface="Cambria Math" panose="02040503050406030204" pitchFamily="18" charset="0"/>
                      </a:rPr>
                      <m:t>𝑍</m:t>
                    </m:r>
                  </m:oMath>
                </a14:m>
                <a:r>
                  <a:rPr lang="en-IN" dirty="0" smtClean="0"/>
                  <a:t> such that makes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oMath>
                </a14:m>
                <a:r>
                  <a:rPr lang="en-IN" dirty="0" smtClean="0"/>
                  <a:t> conditionally independent i.e. </a:t>
                </a:r>
                <a14:m>
                  <m:oMath xmlns:m="http://schemas.openxmlformats.org/officeDocument/2006/math">
                    <m:r>
                      <a:rPr lang="en-IN" i="1">
                        <a:solidFill>
                          <a:schemeClr val="tx1"/>
                        </a:solidFill>
                        <a:latin typeface="Cambria Math" panose="02040503050406030204" pitchFamily="18" charset="0"/>
                      </a:rPr>
                      <m:t>𝑋</m:t>
                    </m:r>
                    <m:r>
                      <m:rPr>
                        <m:nor/>
                      </m:rPr>
                      <a:rPr lang="en-IN">
                        <a:solidFill>
                          <a:schemeClr val="tx1"/>
                        </a:solidFill>
                        <a:latin typeface="Cambria Math" panose="02040503050406030204" pitchFamily="18" charset="0"/>
                      </a:rPr>
                      <m:t> </m:t>
                    </m:r>
                    <m:r>
                      <m:rPr>
                        <m:nor/>
                      </m:rPr>
                      <a:rPr lang="en-IN">
                        <a:solidFill>
                          <a:schemeClr val="tx1"/>
                        </a:solidFill>
                      </a:rPr>
                      <m:t>⫫</m:t>
                    </m:r>
                    <m:r>
                      <a:rPr lang="en-IN" i="1">
                        <a:solidFill>
                          <a:schemeClr val="tx1"/>
                        </a:solidFill>
                        <a:latin typeface="Cambria Math" panose="02040503050406030204" pitchFamily="18" charset="0"/>
                      </a:rPr>
                      <m:t> </m:t>
                    </m:r>
                    <m:r>
                      <a:rPr lang="en-IN" i="1">
                        <a:solidFill>
                          <a:schemeClr val="tx1"/>
                        </a:solidFill>
                        <a:latin typeface="Cambria Math" panose="02040503050406030204" pitchFamily="18" charset="0"/>
                      </a:rPr>
                      <m:t>𝑌</m:t>
                    </m:r>
                    <m:r>
                      <a:rPr lang="en-IN">
                        <a:solidFill>
                          <a:schemeClr val="tx1"/>
                        </a:solidFill>
                        <a:latin typeface="Cambria Math" panose="02040503050406030204" pitchFamily="18" charset="0"/>
                      </a:rPr>
                      <m:t> | </m:t>
                    </m:r>
                    <m:r>
                      <a:rPr lang="en-IN" i="1">
                        <a:solidFill>
                          <a:schemeClr val="tx1"/>
                        </a:solidFill>
                        <a:latin typeface="Cambria Math" panose="02040503050406030204" pitchFamily="18" charset="0"/>
                      </a:rPr>
                      <m:t>𝑍</m:t>
                    </m:r>
                  </m:oMath>
                </a14:m>
                <a:endParaRPr lang="en-IN" dirty="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746376"/>
              </a:xfrm>
              <a:blipFill>
                <a:blip r:embed="rId2"/>
                <a:stretch>
                  <a:fillRect l="-562" t="-2545" r="-511"/>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37</a:t>
            </a:fld>
            <a:endParaRPr lang="en-US"/>
          </a:p>
        </p:txBody>
      </p:sp>
      <p:grpSp>
        <p:nvGrpSpPr>
          <p:cNvPr id="5" name="Group 4"/>
          <p:cNvGrpSpPr/>
          <p:nvPr/>
        </p:nvGrpSpPr>
        <p:grpSpPr>
          <a:xfrm>
            <a:off x="427910" y="2065106"/>
            <a:ext cx="11758761" cy="4581500"/>
            <a:chOff x="437535" y="2065106"/>
            <a:chExt cx="11758761" cy="4581500"/>
          </a:xfrm>
        </p:grpSpPr>
        <mc:AlternateContent xmlns:mc="http://schemas.openxmlformats.org/markup-compatibility/2006" xmlns:a14="http://schemas.microsoft.com/office/drawing/2010/main">
          <mc:Choice Requires="a14">
            <p:sp>
              <p:nvSpPr>
                <p:cNvPr id="6" name="Rectangle 5"/>
                <p:cNvSpPr/>
                <p:nvPr/>
              </p:nvSpPr>
              <p:spPr>
                <a:xfrm>
                  <a:off x="437535" y="2065106"/>
                  <a:ext cx="11734801" cy="45815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dirty="0" smtClean="0">
                      <a:solidFill>
                        <a:schemeClr val="tx1"/>
                      </a:solidFill>
                      <a:latin typeface="+mj-lt"/>
                    </a:rPr>
                    <a:t>The </a:t>
                  </a:r>
                  <a:r>
                    <a:rPr lang="en-IN" sz="2800" dirty="0" err="1" smtClean="0">
                      <a:solidFill>
                        <a:schemeClr val="tx1"/>
                      </a:solidFill>
                      <a:latin typeface="+mj-lt"/>
                    </a:rPr>
                    <a:t>r.v.s</a:t>
                  </a:r>
                  <a:r>
                    <a:rPr lang="en-IN" sz="2800" dirty="0" smtClean="0">
                      <a:solidFill>
                        <a:schemeClr val="tx1"/>
                      </a:solidFill>
                      <a:latin typeface="+mj-lt"/>
                    </a:rPr>
                    <a:t> number </a:t>
                  </a:r>
                  <a14:m>
                    <m:oMath xmlns:m="http://schemas.openxmlformats.org/officeDocument/2006/math">
                      <m:r>
                        <a:rPr lang="en-IN" sz="2800" b="0" i="1" smtClean="0">
                          <a:solidFill>
                            <a:schemeClr val="tx1"/>
                          </a:solidFill>
                          <a:latin typeface="Cambria Math" panose="02040503050406030204" pitchFamily="18" charset="0"/>
                        </a:rPr>
                        <m:t>𝑋</m:t>
                      </m:r>
                    </m:oMath>
                  </a14:m>
                  <a:r>
                    <a:rPr lang="en-IN" sz="2800" dirty="0" smtClean="0">
                      <a:solidFill>
                        <a:schemeClr val="tx1"/>
                      </a:solidFill>
                      <a:latin typeface="+mj-lt"/>
                    </a:rPr>
                    <a:t> and colour </a:t>
                  </a:r>
                  <a14:m>
                    <m:oMath xmlns:m="http://schemas.openxmlformats.org/officeDocument/2006/math">
                      <m:r>
                        <a:rPr lang="en-IN" sz="2800" b="0" i="1" smtClean="0">
                          <a:solidFill>
                            <a:schemeClr val="tx1"/>
                          </a:solidFill>
                          <a:latin typeface="Cambria Math" panose="02040503050406030204" pitchFamily="18" charset="0"/>
                        </a:rPr>
                        <m:t>𝑌</m:t>
                      </m:r>
                    </m:oMath>
                  </a14:m>
                  <a:r>
                    <a:rPr lang="en-IN" sz="2800" dirty="0" smtClean="0">
                      <a:solidFill>
                        <a:schemeClr val="tx1"/>
                      </a:solidFill>
                      <a:latin typeface="+mj-lt"/>
                    </a:rPr>
                    <a:t> are</a:t>
                  </a:r>
                  <a:br>
                    <a:rPr lang="en-IN" sz="2800" dirty="0" smtClean="0">
                      <a:solidFill>
                        <a:schemeClr val="tx1"/>
                      </a:solidFill>
                      <a:latin typeface="+mj-lt"/>
                    </a:rPr>
                  </a:br>
                  <a:r>
                    <a:rPr lang="en-IN" sz="2800" dirty="0" smtClean="0">
                      <a:solidFill>
                        <a:schemeClr val="tx1"/>
                      </a:solidFill>
                      <a:latin typeface="+mj-lt"/>
                    </a:rPr>
                    <a:t>not independent here. To see this, note</a:t>
                  </a:r>
                  <a:br>
                    <a:rPr lang="en-IN" sz="2800" dirty="0" smtClean="0">
                      <a:solidFill>
                        <a:schemeClr val="tx1"/>
                      </a:solidFill>
                      <a:latin typeface="+mj-lt"/>
                    </a:rPr>
                  </a:br>
                  <a:r>
                    <a:rPr lang="en-IN" sz="2800" dirty="0" smtClean="0">
                      <a:solidFill>
                        <a:schemeClr val="tx1"/>
                      </a:solidFill>
                      <a:latin typeface="+mj-lt"/>
                    </a:rPr>
                    <a:t>that</a:t>
                  </a:r>
                  <a14:m>
                    <m:oMath xmlns:m="http://schemas.openxmlformats.org/officeDocument/2006/math">
                      <m:r>
                        <a:rPr lang="en-IN" sz="2800" b="0" i="0" smtClean="0">
                          <a:solidFill>
                            <a:schemeClr val="tx1"/>
                          </a:solidFill>
                          <a:latin typeface="Cambria Math" panose="02040503050406030204" pitchFamily="18" charset="0"/>
                          <a:ea typeface="Cambria Math" panose="02040503050406030204" pitchFamily="18" charset="0"/>
                        </a:rPr>
                        <m:t> </m:t>
                      </m:r>
                      <m:r>
                        <a:rPr lang="en-IN" sz="2800" i="1" smtClean="0">
                          <a:solidFill>
                            <a:schemeClr val="tx1"/>
                          </a:solidFill>
                          <a:latin typeface="Cambria Math" panose="02040503050406030204" pitchFamily="18" charset="0"/>
                          <a:ea typeface="Cambria Math" panose="02040503050406030204" pitchFamily="18" charset="0"/>
                        </a:rPr>
                        <m:t>ℙ</m:t>
                      </m:r>
                      <m:d>
                        <m:dPr>
                          <m:begChr m:val="["/>
                          <m:endChr m:val="]"/>
                          <m:ctrlPr>
                            <a:rPr lang="en-IN" sz="2800" b="0" i="1" smtClean="0">
                              <a:solidFill>
                                <a:schemeClr val="tx1"/>
                              </a:solidFill>
                              <a:latin typeface="Cambria Math" panose="02040503050406030204" pitchFamily="18" charset="0"/>
                              <a:ea typeface="Cambria Math" panose="02040503050406030204" pitchFamily="18" charset="0"/>
                            </a:rPr>
                          </m:ctrlPr>
                        </m:dPr>
                        <m:e>
                          <m:r>
                            <a:rPr lang="en-IN" sz="2800" b="0" i="1" smtClean="0">
                              <a:solidFill>
                                <a:schemeClr val="tx1"/>
                              </a:solidFill>
                              <a:latin typeface="Cambria Math" panose="02040503050406030204" pitchFamily="18" charset="0"/>
                              <a:ea typeface="Cambria Math" panose="02040503050406030204" pitchFamily="18" charset="0"/>
                            </a:rPr>
                            <m:t>𝑌</m:t>
                          </m:r>
                          <m:r>
                            <a:rPr lang="en-IN" sz="2800" b="0" i="1" smtClean="0">
                              <a:solidFill>
                                <a:schemeClr val="tx1"/>
                              </a:solidFill>
                              <a:latin typeface="Cambria Math" panose="02040503050406030204" pitchFamily="18" charset="0"/>
                              <a:ea typeface="Cambria Math" panose="02040503050406030204" pitchFamily="18" charset="0"/>
                            </a:rPr>
                            <m:t>=3 | </m:t>
                          </m:r>
                          <m:r>
                            <a:rPr lang="en-IN" sz="2800" b="0" i="1" smtClean="0">
                              <a:solidFill>
                                <a:schemeClr val="tx1"/>
                              </a:solidFill>
                              <a:latin typeface="Cambria Math" panose="02040503050406030204" pitchFamily="18" charset="0"/>
                              <a:ea typeface="Cambria Math" panose="02040503050406030204" pitchFamily="18" charset="0"/>
                            </a:rPr>
                            <m:t>𝑋</m:t>
                          </m:r>
                          <m:r>
                            <a:rPr lang="en-IN" sz="2800" b="0" i="1" smtClean="0">
                              <a:solidFill>
                                <a:schemeClr val="tx1"/>
                              </a:solidFill>
                              <a:latin typeface="Cambria Math" panose="02040503050406030204" pitchFamily="18" charset="0"/>
                              <a:ea typeface="Cambria Math" panose="02040503050406030204" pitchFamily="18" charset="0"/>
                            </a:rPr>
                            <m:t>=1</m:t>
                          </m:r>
                        </m:e>
                      </m:d>
                      <m:r>
                        <a:rPr lang="en-IN" sz="2800" b="0" i="1" smtClean="0">
                          <a:solidFill>
                            <a:schemeClr val="tx1"/>
                          </a:solidFill>
                          <a:latin typeface="Cambria Math" panose="02040503050406030204" pitchFamily="18" charset="0"/>
                          <a:ea typeface="Cambria Math" panose="02040503050406030204" pitchFamily="18" charset="0"/>
                        </a:rPr>
                        <m:t>=0.4</m:t>
                      </m:r>
                    </m:oMath>
                  </a14:m>
                  <a:endParaRPr lang="en-IN" sz="2800" b="0" i="1" dirty="0" smtClean="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r>
                        <a:rPr lang="en-IN" sz="2800" b="0" i="1" smtClean="0">
                          <a:solidFill>
                            <a:schemeClr val="tx1"/>
                          </a:solidFill>
                          <a:latin typeface="Cambria Math" panose="02040503050406030204" pitchFamily="18" charset="0"/>
                          <a:ea typeface="Cambria Math" panose="02040503050406030204" pitchFamily="18" charset="0"/>
                        </a:rPr>
                        <m:t>≠0.25=</m:t>
                      </m:r>
                      <m:r>
                        <a:rPr lang="en-IN" sz="2800" i="1">
                          <a:solidFill>
                            <a:schemeClr val="tx1"/>
                          </a:solidFill>
                          <a:latin typeface="Cambria Math" panose="02040503050406030204" pitchFamily="18" charset="0"/>
                          <a:ea typeface="Cambria Math" panose="02040503050406030204" pitchFamily="18" charset="0"/>
                        </a:rPr>
                        <m:t>ℙ</m:t>
                      </m:r>
                      <m:d>
                        <m:dPr>
                          <m:begChr m:val="["/>
                          <m:endChr m:val="]"/>
                          <m:ctrlPr>
                            <a:rPr lang="en-IN" sz="2800" i="1">
                              <a:solidFill>
                                <a:schemeClr val="tx1"/>
                              </a:solidFill>
                              <a:latin typeface="Cambria Math" panose="02040503050406030204" pitchFamily="18" charset="0"/>
                              <a:ea typeface="Cambria Math" panose="02040503050406030204" pitchFamily="18" charset="0"/>
                            </a:rPr>
                          </m:ctrlPr>
                        </m:dPr>
                        <m:e>
                          <m:r>
                            <a:rPr lang="en-IN" sz="2800" i="1">
                              <a:solidFill>
                                <a:schemeClr val="tx1"/>
                              </a:solidFill>
                              <a:latin typeface="Cambria Math" panose="02040503050406030204" pitchFamily="18" charset="0"/>
                              <a:ea typeface="Cambria Math" panose="02040503050406030204" pitchFamily="18" charset="0"/>
                            </a:rPr>
                            <m:t>𝑌</m:t>
                          </m:r>
                          <m:r>
                            <a:rPr lang="en-IN" sz="2800" i="1">
                              <a:solidFill>
                                <a:schemeClr val="tx1"/>
                              </a:solidFill>
                              <a:latin typeface="Cambria Math" panose="02040503050406030204" pitchFamily="18" charset="0"/>
                              <a:ea typeface="Cambria Math" panose="02040503050406030204" pitchFamily="18" charset="0"/>
                            </a:rPr>
                            <m:t>=3</m:t>
                          </m:r>
                        </m:e>
                      </m:d>
                    </m:oMath>
                  </a14:m>
                  <a:r>
                    <a:rPr lang="en-IN" sz="2800" dirty="0" smtClean="0">
                      <a:solidFill>
                        <a:schemeClr val="tx1"/>
                      </a:solidFill>
                      <a:latin typeface="+mj-lt"/>
                    </a:rPr>
                    <a:t>. However, if we</a:t>
                  </a:r>
                  <a:br>
                    <a:rPr lang="en-IN" sz="2800" dirty="0" smtClean="0">
                      <a:solidFill>
                        <a:schemeClr val="tx1"/>
                      </a:solidFill>
                      <a:latin typeface="+mj-lt"/>
                    </a:rPr>
                  </a:br>
                  <a:r>
                    <a:rPr lang="en-IN" sz="2800" dirty="0" smtClean="0">
                      <a:solidFill>
                        <a:schemeClr val="tx1"/>
                      </a:solidFill>
                      <a:latin typeface="+mj-lt"/>
                    </a:rPr>
                    <a:t>condition on a new random variable </a:t>
                  </a:r>
                  <a14:m>
                    <m:oMath xmlns:m="http://schemas.openxmlformats.org/officeDocument/2006/math">
                      <m:r>
                        <a:rPr lang="en-IN" sz="2800" b="0" i="1" smtClean="0">
                          <a:solidFill>
                            <a:schemeClr val="tx1"/>
                          </a:solidFill>
                          <a:latin typeface="Cambria Math" panose="02040503050406030204" pitchFamily="18" charset="0"/>
                        </a:rPr>
                        <m:t>𝑍</m:t>
                      </m:r>
                    </m:oMath>
                  </a14:m>
                  <a:r>
                    <a:rPr lang="en-IN" sz="2800" dirty="0" smtClean="0">
                      <a:solidFill>
                        <a:schemeClr val="tx1"/>
                      </a:solidFill>
                      <a:latin typeface="+mj-lt"/>
                    </a:rPr>
                    <a:t/>
                  </a:r>
                  <a:br>
                    <a:rPr lang="en-IN" sz="2800" dirty="0" smtClean="0">
                      <a:solidFill>
                        <a:schemeClr val="tx1"/>
                      </a:solidFill>
                      <a:latin typeface="+mj-lt"/>
                    </a:rPr>
                  </a:br>
                  <a:r>
                    <a:rPr lang="en-IN" sz="2800" dirty="0" smtClean="0">
                      <a:solidFill>
                        <a:schemeClr val="tx1"/>
                      </a:solidFill>
                      <a:latin typeface="+mj-lt"/>
                    </a:rPr>
                    <a:t>that distinguishes the first two rows</a:t>
                  </a:r>
                  <a:br>
                    <a:rPr lang="en-IN" sz="2800" dirty="0" smtClean="0">
                      <a:solidFill>
                        <a:schemeClr val="tx1"/>
                      </a:solidFill>
                      <a:latin typeface="+mj-lt"/>
                    </a:rPr>
                  </a:br>
                  <a:r>
                    <a:rPr lang="en-IN" sz="2800" dirty="0" smtClean="0">
                      <a:solidFill>
                        <a:schemeClr val="tx1"/>
                      </a:solidFill>
                      <a:latin typeface="+mj-lt"/>
                    </a:rPr>
                    <a:t>from the last two rows, then </a:t>
                  </a:r>
                  <a14:m>
                    <m:oMath xmlns:m="http://schemas.openxmlformats.org/officeDocument/2006/math">
                      <m:r>
                        <a:rPr lang="en-IN" sz="2800" b="0" i="1" smtClean="0">
                          <a:solidFill>
                            <a:schemeClr val="tx1"/>
                          </a:solidFill>
                          <a:latin typeface="Cambria Math" panose="02040503050406030204" pitchFamily="18" charset="0"/>
                        </a:rPr>
                        <m:t>𝑋</m:t>
                      </m:r>
                    </m:oMath>
                  </a14:m>
                  <a:r>
                    <a:rPr lang="en-IN" sz="2800" dirty="0" smtClean="0">
                      <a:solidFill>
                        <a:schemeClr val="tx1"/>
                      </a:solidFill>
                      <a:latin typeface="+mj-lt"/>
                    </a:rPr>
                    <a:t> and </a:t>
                  </a:r>
                  <a14:m>
                    <m:oMath xmlns:m="http://schemas.openxmlformats.org/officeDocument/2006/math">
                      <m:r>
                        <a:rPr lang="en-IN" sz="2800" b="0" i="1" smtClean="0">
                          <a:solidFill>
                            <a:schemeClr val="tx1"/>
                          </a:solidFill>
                          <a:latin typeface="Cambria Math" panose="02040503050406030204" pitchFamily="18" charset="0"/>
                        </a:rPr>
                        <m:t>𝑌</m:t>
                      </m:r>
                    </m:oMath>
                  </a14:m>
                  <a:r>
                    <a:rPr lang="en-IN" sz="2800" dirty="0" smtClean="0">
                      <a:solidFill>
                        <a:schemeClr val="tx1"/>
                      </a:solidFill>
                      <a:latin typeface="+mj-lt"/>
                    </a:rPr>
                    <a:t/>
                  </a:r>
                  <a:br>
                    <a:rPr lang="en-IN" sz="2800" dirty="0" smtClean="0">
                      <a:solidFill>
                        <a:schemeClr val="tx1"/>
                      </a:solidFill>
                      <a:latin typeface="+mj-lt"/>
                    </a:rPr>
                  </a:br>
                  <a:r>
                    <a:rPr lang="en-IN" sz="2800" dirty="0" smtClean="0">
                      <a:solidFill>
                        <a:schemeClr val="tx1"/>
                      </a:solidFill>
                      <a:latin typeface="+mj-lt"/>
                    </a:rPr>
                    <a:t>become independent </a:t>
                  </a:r>
                  <a:r>
                    <a:rPr lang="en-IN" sz="2800" dirty="0" err="1" smtClean="0">
                      <a:solidFill>
                        <a:schemeClr val="tx1"/>
                      </a:solidFill>
                      <a:latin typeface="+mj-lt"/>
                    </a:rPr>
                    <a:t>r.v.s</a:t>
                  </a:r>
                  <a:r>
                    <a:rPr lang="en-IN" sz="2800" dirty="0" smtClean="0">
                      <a:solidFill>
                        <a:schemeClr val="tx1"/>
                      </a:solidFill>
                      <a:latin typeface="+mj-lt"/>
                    </a:rPr>
                    <a:t> i.e. </a:t>
                  </a:r>
                  <a14:m>
                    <m:oMath xmlns:m="http://schemas.openxmlformats.org/officeDocument/2006/math">
                      <m:r>
                        <a:rPr lang="en-IN" sz="2800" i="1">
                          <a:solidFill>
                            <a:schemeClr val="tx1"/>
                          </a:solidFill>
                          <a:latin typeface="Cambria Math" panose="02040503050406030204" pitchFamily="18" charset="0"/>
                        </a:rPr>
                        <m:t>𝑋</m:t>
                      </m:r>
                      <m:r>
                        <m:rPr>
                          <m:nor/>
                        </m:rPr>
                        <a:rPr lang="en-IN" sz="2800">
                          <a:solidFill>
                            <a:schemeClr val="tx1"/>
                          </a:solidFill>
                          <a:latin typeface="Cambria Math" panose="02040503050406030204" pitchFamily="18" charset="0"/>
                        </a:rPr>
                        <m:t> </m:t>
                      </m:r>
                      <m:r>
                        <m:rPr>
                          <m:nor/>
                        </m:rPr>
                        <a:rPr lang="en-IN" sz="2800">
                          <a:solidFill>
                            <a:schemeClr val="tx1"/>
                          </a:solidFill>
                        </a:rPr>
                        <m:t>⫫</m:t>
                      </m:r>
                      <m:r>
                        <a:rPr lang="en-IN" sz="2800" i="1">
                          <a:solidFill>
                            <a:schemeClr val="tx1"/>
                          </a:solidFill>
                          <a:latin typeface="Cambria Math" panose="02040503050406030204" pitchFamily="18" charset="0"/>
                        </a:rPr>
                        <m:t> </m:t>
                      </m:r>
                      <m:r>
                        <a:rPr lang="en-IN" sz="2800" i="1">
                          <a:solidFill>
                            <a:schemeClr val="tx1"/>
                          </a:solidFill>
                          <a:latin typeface="Cambria Math" panose="02040503050406030204" pitchFamily="18" charset="0"/>
                        </a:rPr>
                        <m:t>𝑌</m:t>
                      </m:r>
                    </m:oMath>
                  </a14:m>
                  <a:r>
                    <a:rPr lang="en-IN" sz="2800" dirty="0" smtClean="0">
                      <a:solidFill>
                        <a:schemeClr val="tx1"/>
                      </a:solidFill>
                      <a:latin typeface="+mj-lt"/>
                    </a:rPr>
                    <a:t/>
                  </a:r>
                  <a:br>
                    <a:rPr lang="en-IN" sz="2800" dirty="0" smtClean="0">
                      <a:solidFill>
                        <a:schemeClr val="tx1"/>
                      </a:solidFill>
                      <a:latin typeface="+mj-lt"/>
                    </a:rPr>
                  </a:br>
                  <a:r>
                    <a:rPr lang="en-IN" sz="2800" dirty="0" smtClean="0">
                      <a:solidFill>
                        <a:schemeClr val="tx1"/>
                      </a:solidFill>
                      <a:latin typeface="+mj-lt"/>
                    </a:rPr>
                    <a:t>but we do have </a:t>
                  </a:r>
                  <a14:m>
                    <m:oMath xmlns:m="http://schemas.openxmlformats.org/officeDocument/2006/math">
                      <m:r>
                        <a:rPr lang="en-IN" sz="2800" i="1">
                          <a:solidFill>
                            <a:schemeClr val="tx1"/>
                          </a:solidFill>
                          <a:latin typeface="Cambria Math" panose="02040503050406030204" pitchFamily="18" charset="0"/>
                        </a:rPr>
                        <m:t>𝑋</m:t>
                      </m:r>
                      <m:r>
                        <m:rPr>
                          <m:nor/>
                        </m:rPr>
                        <a:rPr lang="en-IN" sz="2800">
                          <a:solidFill>
                            <a:schemeClr val="tx1"/>
                          </a:solidFill>
                          <a:latin typeface="Cambria Math" panose="02040503050406030204" pitchFamily="18" charset="0"/>
                        </a:rPr>
                        <m:t> </m:t>
                      </m:r>
                      <m:r>
                        <m:rPr>
                          <m:nor/>
                        </m:rPr>
                        <a:rPr lang="en-IN" sz="2800">
                          <a:solidFill>
                            <a:schemeClr val="tx1"/>
                          </a:solidFill>
                        </a:rPr>
                        <m:t>⫫</m:t>
                      </m:r>
                      <m:r>
                        <a:rPr lang="en-IN" sz="2800" i="1">
                          <a:solidFill>
                            <a:schemeClr val="tx1"/>
                          </a:solidFill>
                          <a:latin typeface="Cambria Math" panose="02040503050406030204" pitchFamily="18" charset="0"/>
                        </a:rPr>
                        <m:t> </m:t>
                      </m:r>
                      <m:r>
                        <a:rPr lang="en-IN" sz="2800" i="1">
                          <a:solidFill>
                            <a:schemeClr val="tx1"/>
                          </a:solidFill>
                          <a:latin typeface="Cambria Math" panose="02040503050406030204" pitchFamily="18" charset="0"/>
                        </a:rPr>
                        <m:t>𝑌</m:t>
                      </m:r>
                      <m:r>
                        <a:rPr lang="en-IN" sz="2800" i="1">
                          <a:solidFill>
                            <a:schemeClr val="tx1"/>
                          </a:solidFill>
                          <a:latin typeface="Cambria Math" panose="02040503050406030204" pitchFamily="18" charset="0"/>
                        </a:rPr>
                        <m:t> | </m:t>
                      </m:r>
                      <m:r>
                        <a:rPr lang="en-IN" sz="2800" i="1">
                          <a:solidFill>
                            <a:schemeClr val="tx1"/>
                          </a:solidFill>
                          <a:latin typeface="Cambria Math" panose="02040503050406030204" pitchFamily="18" charset="0"/>
                        </a:rPr>
                        <m:t>𝑍</m:t>
                      </m:r>
                    </m:oMath>
                  </a14:m>
                  <a:endParaRPr lang="en-IN" sz="2800" dirty="0">
                    <a:solidFill>
                      <a:schemeClr val="tx1"/>
                    </a:solidFill>
                    <a:latin typeface="+mj-lt"/>
                  </a:endParaRPr>
                </a:p>
              </p:txBody>
            </p:sp>
          </mc:Choice>
          <mc:Fallback xmlns="">
            <p:sp>
              <p:nvSpPr>
                <p:cNvPr id="6" name="Rectangle 5"/>
                <p:cNvSpPr>
                  <a:spLocks noRot="1" noChangeAspect="1" noMove="1" noResize="1" noEditPoints="1" noAdjustHandles="1" noChangeArrowheads="1" noChangeShapeType="1" noTextEdit="1"/>
                </p:cNvSpPr>
                <p:nvPr/>
              </p:nvSpPr>
              <p:spPr>
                <a:xfrm>
                  <a:off x="437535" y="2065106"/>
                  <a:ext cx="11734801" cy="4581500"/>
                </a:xfrm>
                <a:prstGeom prst="rect">
                  <a:avLst/>
                </a:prstGeom>
                <a:blipFill>
                  <a:blip r:embed="rId3"/>
                  <a:stretch>
                    <a:fillRect l="-880"/>
                  </a:stretch>
                </a:blipFill>
                <a:ln w="38100">
                  <a:solidFill>
                    <a:schemeClr val="tx1"/>
                  </a:solidFill>
                </a:ln>
              </p:spPr>
              <p:txBody>
                <a:bodyPr/>
                <a:lstStyle/>
                <a:p>
                  <a:r>
                    <a:rPr lang="en-IN">
                      <a:noFill/>
                    </a:rPr>
                    <a:t> </a:t>
                  </a:r>
                </a:p>
              </p:txBody>
            </p:sp>
          </mc:Fallback>
        </mc:AlternateContent>
        <p:sp>
          <p:nvSpPr>
            <p:cNvPr id="7" name="Oval 6"/>
            <p:cNvSpPr/>
            <p:nvPr/>
          </p:nvSpPr>
          <p:spPr>
            <a:xfrm>
              <a:off x="6179284" y="227042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8" name="Oval 7"/>
            <p:cNvSpPr/>
            <p:nvPr/>
          </p:nvSpPr>
          <p:spPr>
            <a:xfrm>
              <a:off x="6179284" y="3378013"/>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9" name="Oval 8"/>
            <p:cNvSpPr/>
            <p:nvPr/>
          </p:nvSpPr>
          <p:spPr>
            <a:xfrm>
              <a:off x="6179284" y="4485606"/>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10" name="Oval 9"/>
            <p:cNvSpPr/>
            <p:nvPr/>
          </p:nvSpPr>
          <p:spPr>
            <a:xfrm>
              <a:off x="6179284" y="5593199"/>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11" name="Oval 10"/>
            <p:cNvSpPr/>
            <p:nvPr/>
          </p:nvSpPr>
          <p:spPr>
            <a:xfrm>
              <a:off x="7160051" y="227042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12" name="Oval 11"/>
            <p:cNvSpPr/>
            <p:nvPr/>
          </p:nvSpPr>
          <p:spPr>
            <a:xfrm>
              <a:off x="7160051" y="3378013"/>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13" name="Oval 12"/>
            <p:cNvSpPr/>
            <p:nvPr/>
          </p:nvSpPr>
          <p:spPr>
            <a:xfrm>
              <a:off x="7160051" y="4485606"/>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14" name="Oval 13"/>
            <p:cNvSpPr/>
            <p:nvPr/>
          </p:nvSpPr>
          <p:spPr>
            <a:xfrm>
              <a:off x="7160051" y="5593199"/>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15" name="Oval 14"/>
            <p:cNvSpPr/>
            <p:nvPr/>
          </p:nvSpPr>
          <p:spPr>
            <a:xfrm>
              <a:off x="8140818" y="227042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16" name="Oval 15"/>
            <p:cNvSpPr/>
            <p:nvPr/>
          </p:nvSpPr>
          <p:spPr>
            <a:xfrm>
              <a:off x="8140818" y="3378013"/>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17" name="Oval 16"/>
            <p:cNvSpPr/>
            <p:nvPr/>
          </p:nvSpPr>
          <p:spPr>
            <a:xfrm>
              <a:off x="8140818" y="4485606"/>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18" name="Oval 17"/>
            <p:cNvSpPr/>
            <p:nvPr/>
          </p:nvSpPr>
          <p:spPr>
            <a:xfrm>
              <a:off x="8140818" y="5593199"/>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19" name="Oval 18"/>
            <p:cNvSpPr/>
            <p:nvPr/>
          </p:nvSpPr>
          <p:spPr>
            <a:xfrm>
              <a:off x="9121585" y="227042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20" name="Oval 19"/>
            <p:cNvSpPr/>
            <p:nvPr/>
          </p:nvSpPr>
          <p:spPr>
            <a:xfrm>
              <a:off x="9121585" y="3378013"/>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21" name="Oval 20"/>
            <p:cNvSpPr/>
            <p:nvPr/>
          </p:nvSpPr>
          <p:spPr>
            <a:xfrm>
              <a:off x="9121585" y="4485606"/>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22" name="Oval 21"/>
            <p:cNvSpPr/>
            <p:nvPr/>
          </p:nvSpPr>
          <p:spPr>
            <a:xfrm>
              <a:off x="9121585" y="5593199"/>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23" name="Oval 22"/>
            <p:cNvSpPr/>
            <p:nvPr/>
          </p:nvSpPr>
          <p:spPr>
            <a:xfrm>
              <a:off x="10102352" y="227042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24" name="Oval 23"/>
            <p:cNvSpPr/>
            <p:nvPr/>
          </p:nvSpPr>
          <p:spPr>
            <a:xfrm>
              <a:off x="10102352" y="3378013"/>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25" name="Oval 24"/>
            <p:cNvSpPr/>
            <p:nvPr/>
          </p:nvSpPr>
          <p:spPr>
            <a:xfrm>
              <a:off x="10102352" y="4485606"/>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26" name="Oval 25"/>
            <p:cNvSpPr/>
            <p:nvPr/>
          </p:nvSpPr>
          <p:spPr>
            <a:xfrm>
              <a:off x="10102352" y="5593199"/>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27" name="Oval 26"/>
            <p:cNvSpPr/>
            <p:nvPr/>
          </p:nvSpPr>
          <p:spPr>
            <a:xfrm>
              <a:off x="11083120" y="227042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28" name="Oval 27"/>
            <p:cNvSpPr/>
            <p:nvPr/>
          </p:nvSpPr>
          <p:spPr>
            <a:xfrm>
              <a:off x="11083120" y="3378013"/>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29" name="Oval 28"/>
            <p:cNvSpPr/>
            <p:nvPr/>
          </p:nvSpPr>
          <p:spPr>
            <a:xfrm>
              <a:off x="11083120" y="4485606"/>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30" name="Oval 29"/>
            <p:cNvSpPr/>
            <p:nvPr/>
          </p:nvSpPr>
          <p:spPr>
            <a:xfrm>
              <a:off x="11083120" y="5593199"/>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grpSp>
          <p:nvGrpSpPr>
            <p:cNvPr id="31" name="Group 30"/>
            <p:cNvGrpSpPr/>
            <p:nvPr/>
          </p:nvGrpSpPr>
          <p:grpSpPr>
            <a:xfrm>
              <a:off x="6675163" y="2681705"/>
              <a:ext cx="5521133" cy="3859827"/>
              <a:chOff x="6675163" y="2681705"/>
              <a:chExt cx="5521133" cy="3859827"/>
            </a:xfrm>
          </p:grpSpPr>
          <p:grpSp>
            <p:nvGrpSpPr>
              <p:cNvPr id="33" name="Group 32"/>
              <p:cNvGrpSpPr/>
              <p:nvPr/>
            </p:nvGrpSpPr>
            <p:grpSpPr>
              <a:xfrm>
                <a:off x="6675163" y="2681705"/>
                <a:ext cx="5521133" cy="515654"/>
                <a:chOff x="6635835" y="1634361"/>
                <a:chExt cx="5521133" cy="515654"/>
              </a:xfrm>
            </p:grpSpPr>
            <mc:AlternateContent xmlns:mc="http://schemas.openxmlformats.org/markup-compatibility/2006" xmlns:a14="http://schemas.microsoft.com/office/drawing/2010/main">
              <mc:Choice Requires="a14">
                <p:sp>
                  <p:nvSpPr>
                    <p:cNvPr id="55" name="TextBox 54"/>
                    <p:cNvSpPr txBox="1"/>
                    <p:nvPr/>
                  </p:nvSpPr>
                  <p:spPr>
                    <a:xfrm>
                      <a:off x="663583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55" name="TextBox 54"/>
                    <p:cNvSpPr txBox="1">
                      <a:spLocks noRot="1" noChangeAspect="1" noMove="1" noResize="1" noEditPoints="1" noAdjustHandles="1" noChangeArrowheads="1" noChangeShapeType="1" noTextEdit="1"/>
                    </p:cNvSpPr>
                    <p:nvPr/>
                  </p:nvSpPr>
                  <p:spPr>
                    <a:xfrm>
                      <a:off x="6635835" y="1634361"/>
                      <a:ext cx="617296" cy="495649"/>
                    </a:xfrm>
                    <a:prstGeom prst="rect">
                      <a:avLst/>
                    </a:prstGeom>
                    <a:blipFill>
                      <a:blip r:embed="rId4"/>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761660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56" name="TextBox 55"/>
                    <p:cNvSpPr txBox="1">
                      <a:spLocks noRot="1" noChangeAspect="1" noMove="1" noResize="1" noEditPoints="1" noAdjustHandles="1" noChangeArrowheads="1" noChangeShapeType="1" noTextEdit="1"/>
                    </p:cNvSpPr>
                    <p:nvPr/>
                  </p:nvSpPr>
                  <p:spPr>
                    <a:xfrm>
                      <a:off x="7616602" y="1634361"/>
                      <a:ext cx="617296" cy="495649"/>
                    </a:xfrm>
                    <a:prstGeom prst="rect">
                      <a:avLst/>
                    </a:prstGeom>
                    <a:blipFill>
                      <a:blip r:embed="rId4"/>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8597369"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2</m:t>
                                </m:r>
                              </m:num>
                              <m:den>
                                <m:r>
                                  <a:rPr lang="en-IN" sz="1400" b="0" i="1" smtClean="0">
                                    <a:latin typeface="Cambria Math" panose="02040503050406030204" pitchFamily="18" charset="0"/>
                                  </a:rPr>
                                  <m:t>96</m:t>
                                </m:r>
                              </m:den>
                            </m:f>
                          </m:oMath>
                        </m:oMathPara>
                      </a14:m>
                      <a:endParaRPr lang="en-IN" sz="1400" dirty="0"/>
                    </a:p>
                  </p:txBody>
                </p:sp>
              </mc:Choice>
              <mc:Fallback xmlns="">
                <p:sp>
                  <p:nvSpPr>
                    <p:cNvPr id="57" name="TextBox 56"/>
                    <p:cNvSpPr txBox="1">
                      <a:spLocks noRot="1" noChangeAspect="1" noMove="1" noResize="1" noEditPoints="1" noAdjustHandles="1" noChangeArrowheads="1" noChangeShapeType="1" noTextEdit="1"/>
                    </p:cNvSpPr>
                    <p:nvPr/>
                  </p:nvSpPr>
                  <p:spPr>
                    <a:xfrm>
                      <a:off x="8597369" y="1634361"/>
                      <a:ext cx="617296" cy="495649"/>
                    </a:xfrm>
                    <a:prstGeom prst="rect">
                      <a:avLst/>
                    </a:prstGeom>
                    <a:blipFill>
                      <a:blip r:embed="rId5"/>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9578136"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2</m:t>
                                </m:r>
                              </m:num>
                              <m:den>
                                <m:r>
                                  <a:rPr lang="en-IN" sz="1400" b="0" i="1" smtClean="0">
                                    <a:latin typeface="Cambria Math" panose="02040503050406030204" pitchFamily="18" charset="0"/>
                                  </a:rPr>
                                  <m:t>96</m:t>
                                </m:r>
                              </m:den>
                            </m:f>
                          </m:oMath>
                        </m:oMathPara>
                      </a14:m>
                      <a:endParaRPr lang="en-IN" sz="1400" dirty="0"/>
                    </a:p>
                  </p:txBody>
                </p:sp>
              </mc:Choice>
              <mc:Fallback xmlns="">
                <p:sp>
                  <p:nvSpPr>
                    <p:cNvPr id="58" name="TextBox 57"/>
                    <p:cNvSpPr txBox="1">
                      <a:spLocks noRot="1" noChangeAspect="1" noMove="1" noResize="1" noEditPoints="1" noAdjustHandles="1" noChangeArrowheads="1" noChangeShapeType="1" noTextEdit="1"/>
                    </p:cNvSpPr>
                    <p:nvPr/>
                  </p:nvSpPr>
                  <p:spPr>
                    <a:xfrm>
                      <a:off x="9578136" y="1634361"/>
                      <a:ext cx="617296" cy="495649"/>
                    </a:xfrm>
                    <a:prstGeom prst="rect">
                      <a:avLst/>
                    </a:prstGeom>
                    <a:blipFill>
                      <a:blip r:embed="rId5"/>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10558905" y="1634361"/>
                      <a:ext cx="617296" cy="5156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9</m:t>
                                </m:r>
                              </m:num>
                              <m:den>
                                <m:r>
                                  <a:rPr lang="en-IN" sz="1400" b="0" i="1" smtClean="0">
                                    <a:latin typeface="Cambria Math" panose="02040503050406030204" pitchFamily="18" charset="0"/>
                                  </a:rPr>
                                  <m:t>96</m:t>
                                </m:r>
                              </m:den>
                            </m:f>
                          </m:oMath>
                        </m:oMathPara>
                      </a14:m>
                      <a:endParaRPr lang="en-IN" sz="1400" dirty="0"/>
                    </a:p>
                  </p:txBody>
                </p:sp>
              </mc:Choice>
              <mc:Fallback xmlns="">
                <p:sp>
                  <p:nvSpPr>
                    <p:cNvPr id="59" name="TextBox 58"/>
                    <p:cNvSpPr txBox="1">
                      <a:spLocks noRot="1" noChangeAspect="1" noMove="1" noResize="1" noEditPoints="1" noAdjustHandles="1" noChangeArrowheads="1" noChangeShapeType="1" noTextEdit="1"/>
                    </p:cNvSpPr>
                    <p:nvPr/>
                  </p:nvSpPr>
                  <p:spPr>
                    <a:xfrm>
                      <a:off x="10558905" y="1634361"/>
                      <a:ext cx="617296" cy="515654"/>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11539672" y="1634361"/>
                      <a:ext cx="617296" cy="5156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9</m:t>
                                </m:r>
                              </m:num>
                              <m:den>
                                <m:r>
                                  <a:rPr lang="en-IN" sz="1400" b="0" i="1" smtClean="0">
                                    <a:latin typeface="Cambria Math" panose="02040503050406030204" pitchFamily="18" charset="0"/>
                                  </a:rPr>
                                  <m:t>96</m:t>
                                </m:r>
                              </m:den>
                            </m:f>
                          </m:oMath>
                        </m:oMathPara>
                      </a14:m>
                      <a:endParaRPr lang="en-IN" sz="1400" dirty="0"/>
                    </a:p>
                  </p:txBody>
                </p:sp>
              </mc:Choice>
              <mc:Fallback xmlns="">
                <p:sp>
                  <p:nvSpPr>
                    <p:cNvPr id="60" name="TextBox 59"/>
                    <p:cNvSpPr txBox="1">
                      <a:spLocks noRot="1" noChangeAspect="1" noMove="1" noResize="1" noEditPoints="1" noAdjustHandles="1" noChangeArrowheads="1" noChangeShapeType="1" noTextEdit="1"/>
                    </p:cNvSpPr>
                    <p:nvPr/>
                  </p:nvSpPr>
                  <p:spPr>
                    <a:xfrm>
                      <a:off x="11539672" y="1634361"/>
                      <a:ext cx="617296" cy="515654"/>
                    </a:xfrm>
                    <a:prstGeom prst="rect">
                      <a:avLst/>
                    </a:prstGeom>
                    <a:blipFill>
                      <a:blip r:embed="rId6"/>
                      <a:stretch>
                        <a:fillRect/>
                      </a:stretch>
                    </a:blipFill>
                  </p:spPr>
                  <p:txBody>
                    <a:bodyPr/>
                    <a:lstStyle/>
                    <a:p>
                      <a:r>
                        <a:rPr lang="en-IN">
                          <a:noFill/>
                        </a:rPr>
                        <a:t> </a:t>
                      </a:r>
                    </a:p>
                  </p:txBody>
                </p:sp>
              </mc:Fallback>
            </mc:AlternateContent>
          </p:grpSp>
          <p:grpSp>
            <p:nvGrpSpPr>
              <p:cNvPr id="34" name="Group 33"/>
              <p:cNvGrpSpPr/>
              <p:nvPr/>
            </p:nvGrpSpPr>
            <p:grpSpPr>
              <a:xfrm>
                <a:off x="6675163" y="4913035"/>
                <a:ext cx="5521133" cy="514243"/>
                <a:chOff x="6635835" y="1634361"/>
                <a:chExt cx="5521133" cy="514243"/>
              </a:xfrm>
            </p:grpSpPr>
            <mc:AlternateContent xmlns:mc="http://schemas.openxmlformats.org/markup-compatibility/2006" xmlns:a14="http://schemas.microsoft.com/office/drawing/2010/main">
              <mc:Choice Requires="a14">
                <p:sp>
                  <p:nvSpPr>
                    <p:cNvPr id="49" name="TextBox 48"/>
                    <p:cNvSpPr txBox="1"/>
                    <p:nvPr/>
                  </p:nvSpPr>
                  <p:spPr>
                    <a:xfrm>
                      <a:off x="663583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49" name="TextBox 48"/>
                    <p:cNvSpPr txBox="1">
                      <a:spLocks noRot="1" noChangeAspect="1" noMove="1" noResize="1" noEditPoints="1" noAdjustHandles="1" noChangeArrowheads="1" noChangeShapeType="1" noTextEdit="1"/>
                    </p:cNvSpPr>
                    <p:nvPr/>
                  </p:nvSpPr>
                  <p:spPr>
                    <a:xfrm>
                      <a:off x="6635835" y="1634361"/>
                      <a:ext cx="617296" cy="495649"/>
                    </a:xfrm>
                    <a:prstGeom prst="rect">
                      <a:avLst/>
                    </a:prstGeom>
                    <a:blipFill>
                      <a:blip r:embed="rId7"/>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7616602" y="1634361"/>
                      <a:ext cx="617296" cy="514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50" name="TextBox 49"/>
                    <p:cNvSpPr txBox="1">
                      <a:spLocks noRot="1" noChangeAspect="1" noMove="1" noResize="1" noEditPoints="1" noAdjustHandles="1" noChangeArrowheads="1" noChangeShapeType="1" noTextEdit="1"/>
                    </p:cNvSpPr>
                    <p:nvPr/>
                  </p:nvSpPr>
                  <p:spPr>
                    <a:xfrm>
                      <a:off x="7616602" y="1634361"/>
                      <a:ext cx="617296" cy="514243"/>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8597369"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51" name="TextBox 50"/>
                    <p:cNvSpPr txBox="1">
                      <a:spLocks noRot="1" noChangeAspect="1" noMove="1" noResize="1" noEditPoints="1" noAdjustHandles="1" noChangeArrowheads="1" noChangeShapeType="1" noTextEdit="1"/>
                    </p:cNvSpPr>
                    <p:nvPr/>
                  </p:nvSpPr>
                  <p:spPr>
                    <a:xfrm>
                      <a:off x="8597369" y="1634361"/>
                      <a:ext cx="617296" cy="495649"/>
                    </a:xfrm>
                    <a:prstGeom prst="rect">
                      <a:avLst/>
                    </a:prstGeom>
                    <a:blipFill>
                      <a:blip r:embed="rId9"/>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9578136"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52" name="TextBox 51"/>
                    <p:cNvSpPr txBox="1">
                      <a:spLocks noRot="1" noChangeAspect="1" noMove="1" noResize="1" noEditPoints="1" noAdjustHandles="1" noChangeArrowheads="1" noChangeShapeType="1" noTextEdit="1"/>
                    </p:cNvSpPr>
                    <p:nvPr/>
                  </p:nvSpPr>
                  <p:spPr>
                    <a:xfrm>
                      <a:off x="9578136" y="1634361"/>
                      <a:ext cx="617296" cy="495649"/>
                    </a:xfrm>
                    <a:prstGeom prst="rect">
                      <a:avLst/>
                    </a:prstGeom>
                    <a:blipFill>
                      <a:blip r:embed="rId9"/>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1055890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53" name="TextBox 52"/>
                    <p:cNvSpPr txBox="1">
                      <a:spLocks noRot="1" noChangeAspect="1" noMove="1" noResize="1" noEditPoints="1" noAdjustHandles="1" noChangeArrowheads="1" noChangeShapeType="1" noTextEdit="1"/>
                    </p:cNvSpPr>
                    <p:nvPr/>
                  </p:nvSpPr>
                  <p:spPr>
                    <a:xfrm>
                      <a:off x="10558905" y="1634361"/>
                      <a:ext cx="617296" cy="495649"/>
                    </a:xfrm>
                    <a:prstGeom prst="rect">
                      <a:avLst/>
                    </a:prstGeom>
                    <a:blipFill>
                      <a:blip r:embed="rId9"/>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1153967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54" name="TextBox 53"/>
                    <p:cNvSpPr txBox="1">
                      <a:spLocks noRot="1" noChangeAspect="1" noMove="1" noResize="1" noEditPoints="1" noAdjustHandles="1" noChangeArrowheads="1" noChangeShapeType="1" noTextEdit="1"/>
                    </p:cNvSpPr>
                    <p:nvPr/>
                  </p:nvSpPr>
                  <p:spPr>
                    <a:xfrm>
                      <a:off x="11539672" y="1634361"/>
                      <a:ext cx="617296" cy="495649"/>
                    </a:xfrm>
                    <a:prstGeom prst="rect">
                      <a:avLst/>
                    </a:prstGeom>
                    <a:blipFill>
                      <a:blip r:embed="rId9"/>
                      <a:stretch>
                        <a:fillRect b="-1235"/>
                      </a:stretch>
                    </a:blipFill>
                  </p:spPr>
                  <p:txBody>
                    <a:bodyPr/>
                    <a:lstStyle/>
                    <a:p>
                      <a:r>
                        <a:rPr lang="en-IN">
                          <a:noFill/>
                        </a:rPr>
                        <a:t> </a:t>
                      </a:r>
                    </a:p>
                  </p:txBody>
                </p:sp>
              </mc:Fallback>
            </mc:AlternateContent>
          </p:grpSp>
          <p:grpSp>
            <p:nvGrpSpPr>
              <p:cNvPr id="35" name="Group 34"/>
              <p:cNvGrpSpPr/>
              <p:nvPr/>
            </p:nvGrpSpPr>
            <p:grpSpPr>
              <a:xfrm>
                <a:off x="6675163" y="3797370"/>
                <a:ext cx="5521133" cy="515654"/>
                <a:chOff x="6635835" y="1634361"/>
                <a:chExt cx="5521133" cy="515654"/>
              </a:xfrm>
            </p:grpSpPr>
            <mc:AlternateContent xmlns:mc="http://schemas.openxmlformats.org/markup-compatibility/2006" xmlns:a14="http://schemas.microsoft.com/office/drawing/2010/main">
              <mc:Choice Requires="a14">
                <p:sp>
                  <p:nvSpPr>
                    <p:cNvPr id="43" name="TextBox 42"/>
                    <p:cNvSpPr txBox="1"/>
                    <p:nvPr/>
                  </p:nvSpPr>
                  <p:spPr>
                    <a:xfrm>
                      <a:off x="663583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43" name="TextBox 42"/>
                    <p:cNvSpPr txBox="1">
                      <a:spLocks noRot="1" noChangeAspect="1" noMove="1" noResize="1" noEditPoints="1" noAdjustHandles="1" noChangeArrowheads="1" noChangeShapeType="1" noTextEdit="1"/>
                    </p:cNvSpPr>
                    <p:nvPr/>
                  </p:nvSpPr>
                  <p:spPr>
                    <a:xfrm>
                      <a:off x="6635835" y="1634361"/>
                      <a:ext cx="617296" cy="495649"/>
                    </a:xfrm>
                    <a:prstGeom prst="rect">
                      <a:avLst/>
                    </a:prstGeom>
                    <a:blipFill>
                      <a:blip r:embed="rId4"/>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761660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44" name="TextBox 43"/>
                    <p:cNvSpPr txBox="1">
                      <a:spLocks noRot="1" noChangeAspect="1" noMove="1" noResize="1" noEditPoints="1" noAdjustHandles="1" noChangeArrowheads="1" noChangeShapeType="1" noTextEdit="1"/>
                    </p:cNvSpPr>
                    <p:nvPr/>
                  </p:nvSpPr>
                  <p:spPr>
                    <a:xfrm>
                      <a:off x="7616602" y="1634361"/>
                      <a:ext cx="617296" cy="495649"/>
                    </a:xfrm>
                    <a:prstGeom prst="rect">
                      <a:avLst/>
                    </a:prstGeom>
                    <a:blipFill>
                      <a:blip r:embed="rId4"/>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8597369"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2</m:t>
                                </m:r>
                              </m:num>
                              <m:den>
                                <m:r>
                                  <a:rPr lang="en-IN" sz="1400" b="0" i="1" smtClean="0">
                                    <a:latin typeface="Cambria Math" panose="02040503050406030204" pitchFamily="18" charset="0"/>
                                  </a:rPr>
                                  <m:t>96</m:t>
                                </m:r>
                              </m:den>
                            </m:f>
                          </m:oMath>
                        </m:oMathPara>
                      </a14:m>
                      <a:endParaRPr lang="en-IN" sz="1400" dirty="0"/>
                    </a:p>
                  </p:txBody>
                </p:sp>
              </mc:Choice>
              <mc:Fallback xmlns="">
                <p:sp>
                  <p:nvSpPr>
                    <p:cNvPr id="45" name="TextBox 44"/>
                    <p:cNvSpPr txBox="1">
                      <a:spLocks noRot="1" noChangeAspect="1" noMove="1" noResize="1" noEditPoints="1" noAdjustHandles="1" noChangeArrowheads="1" noChangeShapeType="1" noTextEdit="1"/>
                    </p:cNvSpPr>
                    <p:nvPr/>
                  </p:nvSpPr>
                  <p:spPr>
                    <a:xfrm>
                      <a:off x="8597369" y="1634361"/>
                      <a:ext cx="617296" cy="495649"/>
                    </a:xfrm>
                    <a:prstGeom prst="rect">
                      <a:avLst/>
                    </a:prstGeom>
                    <a:blipFill>
                      <a:blip r:embed="rId5"/>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9578136"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2</m:t>
                                </m:r>
                              </m:num>
                              <m:den>
                                <m:r>
                                  <a:rPr lang="en-IN" sz="1400" b="0" i="1" smtClean="0">
                                    <a:latin typeface="Cambria Math" panose="02040503050406030204" pitchFamily="18" charset="0"/>
                                  </a:rPr>
                                  <m:t>96</m:t>
                                </m:r>
                              </m:den>
                            </m:f>
                          </m:oMath>
                        </m:oMathPara>
                      </a14:m>
                      <a:endParaRPr lang="en-IN" sz="1400" dirty="0"/>
                    </a:p>
                  </p:txBody>
                </p:sp>
              </mc:Choice>
              <mc:Fallback xmlns="">
                <p:sp>
                  <p:nvSpPr>
                    <p:cNvPr id="46" name="TextBox 45"/>
                    <p:cNvSpPr txBox="1">
                      <a:spLocks noRot="1" noChangeAspect="1" noMove="1" noResize="1" noEditPoints="1" noAdjustHandles="1" noChangeArrowheads="1" noChangeShapeType="1" noTextEdit="1"/>
                    </p:cNvSpPr>
                    <p:nvPr/>
                  </p:nvSpPr>
                  <p:spPr>
                    <a:xfrm>
                      <a:off x="9578136" y="1634361"/>
                      <a:ext cx="617296" cy="495649"/>
                    </a:xfrm>
                    <a:prstGeom prst="rect">
                      <a:avLst/>
                    </a:prstGeom>
                    <a:blipFill>
                      <a:blip r:embed="rId5"/>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10558905" y="1634361"/>
                      <a:ext cx="617296" cy="5156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9</m:t>
                                </m:r>
                              </m:num>
                              <m:den>
                                <m:r>
                                  <a:rPr lang="en-IN" sz="1400" b="0" i="1" smtClean="0">
                                    <a:latin typeface="Cambria Math" panose="02040503050406030204" pitchFamily="18" charset="0"/>
                                  </a:rPr>
                                  <m:t>96</m:t>
                                </m:r>
                              </m:den>
                            </m:f>
                          </m:oMath>
                        </m:oMathPara>
                      </a14:m>
                      <a:endParaRPr lang="en-IN" sz="1400" dirty="0"/>
                    </a:p>
                  </p:txBody>
                </p:sp>
              </mc:Choice>
              <mc:Fallback xmlns="">
                <p:sp>
                  <p:nvSpPr>
                    <p:cNvPr id="47" name="TextBox 46"/>
                    <p:cNvSpPr txBox="1">
                      <a:spLocks noRot="1" noChangeAspect="1" noMove="1" noResize="1" noEditPoints="1" noAdjustHandles="1" noChangeArrowheads="1" noChangeShapeType="1" noTextEdit="1"/>
                    </p:cNvSpPr>
                    <p:nvPr/>
                  </p:nvSpPr>
                  <p:spPr>
                    <a:xfrm>
                      <a:off x="10558905" y="1634361"/>
                      <a:ext cx="617296" cy="515654"/>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11539672" y="1634361"/>
                      <a:ext cx="617296" cy="5156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9</m:t>
                                </m:r>
                              </m:num>
                              <m:den>
                                <m:r>
                                  <a:rPr lang="en-IN" sz="1400" b="0" i="1" smtClean="0">
                                    <a:latin typeface="Cambria Math" panose="02040503050406030204" pitchFamily="18" charset="0"/>
                                  </a:rPr>
                                  <m:t>96</m:t>
                                </m:r>
                              </m:den>
                            </m:f>
                          </m:oMath>
                        </m:oMathPara>
                      </a14:m>
                      <a:endParaRPr lang="en-IN" sz="1400" dirty="0"/>
                    </a:p>
                  </p:txBody>
                </p:sp>
              </mc:Choice>
              <mc:Fallback xmlns="">
                <p:sp>
                  <p:nvSpPr>
                    <p:cNvPr id="48" name="TextBox 47"/>
                    <p:cNvSpPr txBox="1">
                      <a:spLocks noRot="1" noChangeAspect="1" noMove="1" noResize="1" noEditPoints="1" noAdjustHandles="1" noChangeArrowheads="1" noChangeShapeType="1" noTextEdit="1"/>
                    </p:cNvSpPr>
                    <p:nvPr/>
                  </p:nvSpPr>
                  <p:spPr>
                    <a:xfrm>
                      <a:off x="11539672" y="1634361"/>
                      <a:ext cx="617296" cy="515654"/>
                    </a:xfrm>
                    <a:prstGeom prst="rect">
                      <a:avLst/>
                    </a:prstGeom>
                    <a:blipFill>
                      <a:blip r:embed="rId6"/>
                      <a:stretch>
                        <a:fillRect/>
                      </a:stretch>
                    </a:blipFill>
                  </p:spPr>
                  <p:txBody>
                    <a:bodyPr/>
                    <a:lstStyle/>
                    <a:p>
                      <a:r>
                        <a:rPr lang="en-IN">
                          <a:noFill/>
                        </a:rPr>
                        <a:t> </a:t>
                      </a:r>
                    </a:p>
                  </p:txBody>
                </p:sp>
              </mc:Fallback>
            </mc:AlternateContent>
          </p:grpSp>
          <p:grpSp>
            <p:nvGrpSpPr>
              <p:cNvPr id="36" name="Group 35"/>
              <p:cNvGrpSpPr/>
              <p:nvPr/>
            </p:nvGrpSpPr>
            <p:grpSpPr>
              <a:xfrm>
                <a:off x="6675163" y="6027289"/>
                <a:ext cx="5521133" cy="514243"/>
                <a:chOff x="6635835" y="1634361"/>
                <a:chExt cx="5521133" cy="514243"/>
              </a:xfrm>
            </p:grpSpPr>
            <mc:AlternateContent xmlns:mc="http://schemas.openxmlformats.org/markup-compatibility/2006" xmlns:a14="http://schemas.microsoft.com/office/drawing/2010/main">
              <mc:Choice Requires="a14">
                <p:sp>
                  <p:nvSpPr>
                    <p:cNvPr id="37" name="TextBox 36"/>
                    <p:cNvSpPr txBox="1"/>
                    <p:nvPr/>
                  </p:nvSpPr>
                  <p:spPr>
                    <a:xfrm>
                      <a:off x="663583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37" name="TextBox 36"/>
                    <p:cNvSpPr txBox="1">
                      <a:spLocks noRot="1" noChangeAspect="1" noMove="1" noResize="1" noEditPoints="1" noAdjustHandles="1" noChangeArrowheads="1" noChangeShapeType="1" noTextEdit="1"/>
                    </p:cNvSpPr>
                    <p:nvPr/>
                  </p:nvSpPr>
                  <p:spPr>
                    <a:xfrm>
                      <a:off x="6635835" y="1634361"/>
                      <a:ext cx="617296" cy="495649"/>
                    </a:xfrm>
                    <a:prstGeom prst="rect">
                      <a:avLst/>
                    </a:prstGeom>
                    <a:blipFill>
                      <a:blip r:embed="rId7"/>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7616602" y="1634361"/>
                      <a:ext cx="617296" cy="514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38" name="TextBox 37"/>
                    <p:cNvSpPr txBox="1">
                      <a:spLocks noRot="1" noChangeAspect="1" noMove="1" noResize="1" noEditPoints="1" noAdjustHandles="1" noChangeArrowheads="1" noChangeShapeType="1" noTextEdit="1"/>
                    </p:cNvSpPr>
                    <p:nvPr/>
                  </p:nvSpPr>
                  <p:spPr>
                    <a:xfrm>
                      <a:off x="7616602" y="1634361"/>
                      <a:ext cx="617296" cy="514243"/>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8597369"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39" name="TextBox 38"/>
                    <p:cNvSpPr txBox="1">
                      <a:spLocks noRot="1" noChangeAspect="1" noMove="1" noResize="1" noEditPoints="1" noAdjustHandles="1" noChangeArrowheads="1" noChangeShapeType="1" noTextEdit="1"/>
                    </p:cNvSpPr>
                    <p:nvPr/>
                  </p:nvSpPr>
                  <p:spPr>
                    <a:xfrm>
                      <a:off x="8597369" y="1634361"/>
                      <a:ext cx="617296" cy="495649"/>
                    </a:xfrm>
                    <a:prstGeom prst="rect">
                      <a:avLst/>
                    </a:prstGeom>
                    <a:blipFill>
                      <a:blip r:embed="rId9"/>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9578136"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40" name="TextBox 39"/>
                    <p:cNvSpPr txBox="1">
                      <a:spLocks noRot="1" noChangeAspect="1" noMove="1" noResize="1" noEditPoints="1" noAdjustHandles="1" noChangeArrowheads="1" noChangeShapeType="1" noTextEdit="1"/>
                    </p:cNvSpPr>
                    <p:nvPr/>
                  </p:nvSpPr>
                  <p:spPr>
                    <a:xfrm>
                      <a:off x="9578136" y="1634361"/>
                      <a:ext cx="617296" cy="495649"/>
                    </a:xfrm>
                    <a:prstGeom prst="rect">
                      <a:avLst/>
                    </a:prstGeom>
                    <a:blipFill>
                      <a:blip r:embed="rId9"/>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1055890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41" name="TextBox 40"/>
                    <p:cNvSpPr txBox="1">
                      <a:spLocks noRot="1" noChangeAspect="1" noMove="1" noResize="1" noEditPoints="1" noAdjustHandles="1" noChangeArrowheads="1" noChangeShapeType="1" noTextEdit="1"/>
                    </p:cNvSpPr>
                    <p:nvPr/>
                  </p:nvSpPr>
                  <p:spPr>
                    <a:xfrm>
                      <a:off x="10558905" y="1634361"/>
                      <a:ext cx="617296" cy="495649"/>
                    </a:xfrm>
                    <a:prstGeom prst="rect">
                      <a:avLst/>
                    </a:prstGeom>
                    <a:blipFill>
                      <a:blip r:embed="rId9"/>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53967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42" name="TextBox 41"/>
                    <p:cNvSpPr txBox="1">
                      <a:spLocks noRot="1" noChangeAspect="1" noMove="1" noResize="1" noEditPoints="1" noAdjustHandles="1" noChangeArrowheads="1" noChangeShapeType="1" noTextEdit="1"/>
                    </p:cNvSpPr>
                    <p:nvPr/>
                  </p:nvSpPr>
                  <p:spPr>
                    <a:xfrm>
                      <a:off x="11539672" y="1634361"/>
                      <a:ext cx="617296" cy="495649"/>
                    </a:xfrm>
                    <a:prstGeom prst="rect">
                      <a:avLst/>
                    </a:prstGeom>
                    <a:blipFill>
                      <a:blip r:embed="rId9"/>
                      <a:stretch>
                        <a:fillRect b="-1235"/>
                      </a:stretch>
                    </a:blipFill>
                  </p:spPr>
                  <p:txBody>
                    <a:bodyPr/>
                    <a:lstStyle/>
                    <a:p>
                      <a:r>
                        <a:rPr lang="en-IN">
                          <a:noFill/>
                        </a:rPr>
                        <a:t> </a:t>
                      </a:r>
                    </a:p>
                  </p:txBody>
                </p:sp>
              </mc:Fallback>
            </mc:AlternateContent>
          </p:grpSp>
        </p:grpSp>
        <p:cxnSp>
          <p:nvCxnSpPr>
            <p:cNvPr id="32" name="Straight Connector 31"/>
            <p:cNvCxnSpPr/>
            <p:nvPr/>
          </p:nvCxnSpPr>
          <p:spPr>
            <a:xfrm flipH="1">
              <a:off x="5038497" y="5479487"/>
              <a:ext cx="320040" cy="2964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1" name="Right Arrow Callout 60"/>
              <p:cNvSpPr/>
              <p:nvPr/>
            </p:nvSpPr>
            <p:spPr>
              <a:xfrm>
                <a:off x="4228386" y="2880733"/>
                <a:ext cx="1818526" cy="691628"/>
              </a:xfrm>
              <a:prstGeom prst="rightArrowCallout">
                <a:avLst/>
              </a:prstGeom>
              <a:ln w="38100">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𝑍</m:t>
                      </m:r>
                      <m:r>
                        <a:rPr lang="en-IN" sz="2400" b="0" i="1" smtClean="0">
                          <a:latin typeface="Cambria Math" panose="02040503050406030204" pitchFamily="18" charset="0"/>
                        </a:rPr>
                        <m:t>=1</m:t>
                      </m:r>
                    </m:oMath>
                  </m:oMathPara>
                </a14:m>
                <a:endParaRPr lang="en-IN" sz="2400" dirty="0"/>
              </a:p>
            </p:txBody>
          </p:sp>
        </mc:Choice>
        <mc:Fallback xmlns="">
          <p:sp>
            <p:nvSpPr>
              <p:cNvPr id="61" name="Right Arrow Callout 60"/>
              <p:cNvSpPr>
                <a:spLocks noRot="1" noChangeAspect="1" noMove="1" noResize="1" noEditPoints="1" noAdjustHandles="1" noChangeArrowheads="1" noChangeShapeType="1" noTextEdit="1"/>
              </p:cNvSpPr>
              <p:nvPr/>
            </p:nvSpPr>
            <p:spPr>
              <a:xfrm>
                <a:off x="4228386" y="2880733"/>
                <a:ext cx="1818526" cy="691628"/>
              </a:xfrm>
              <a:prstGeom prst="rightArrowCallout">
                <a:avLst/>
              </a:prstGeom>
              <a:blipFill>
                <a:blip r:embed="rId10"/>
                <a:stretch>
                  <a:fillRect/>
                </a:stretch>
              </a:blipFill>
              <a:ln w="38100">
                <a:solidFill>
                  <a:schemeClr val="accent5"/>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2" name="Right Arrow Callout 61"/>
              <p:cNvSpPr/>
              <p:nvPr/>
            </p:nvSpPr>
            <p:spPr>
              <a:xfrm>
                <a:off x="4228386" y="5133673"/>
                <a:ext cx="1818526" cy="691628"/>
              </a:xfrm>
              <a:prstGeom prst="rightArrowCallout">
                <a:avLst/>
              </a:prstGeom>
              <a:ln w="38100">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𝑍</m:t>
                      </m:r>
                      <m:r>
                        <a:rPr lang="en-IN" sz="2400" b="0" i="1" smtClean="0">
                          <a:latin typeface="Cambria Math" panose="02040503050406030204" pitchFamily="18" charset="0"/>
                        </a:rPr>
                        <m:t>=2</m:t>
                      </m:r>
                    </m:oMath>
                  </m:oMathPara>
                </a14:m>
                <a:endParaRPr lang="en-IN" sz="2400" dirty="0"/>
              </a:p>
            </p:txBody>
          </p:sp>
        </mc:Choice>
        <mc:Fallback xmlns="">
          <p:sp>
            <p:nvSpPr>
              <p:cNvPr id="62" name="Right Arrow Callout 61"/>
              <p:cNvSpPr>
                <a:spLocks noRot="1" noChangeAspect="1" noMove="1" noResize="1" noEditPoints="1" noAdjustHandles="1" noChangeArrowheads="1" noChangeShapeType="1" noTextEdit="1"/>
              </p:cNvSpPr>
              <p:nvPr/>
            </p:nvSpPr>
            <p:spPr>
              <a:xfrm>
                <a:off x="4228386" y="5133673"/>
                <a:ext cx="1818526" cy="691628"/>
              </a:xfrm>
              <a:prstGeom prst="rightArrowCallout">
                <a:avLst/>
              </a:prstGeom>
              <a:blipFill>
                <a:blip r:embed="rId11"/>
                <a:stretch>
                  <a:fillRect/>
                </a:stretch>
              </a:blipFill>
              <a:ln w="38100">
                <a:solidFill>
                  <a:schemeClr val="accent5"/>
                </a:solidFill>
              </a:ln>
            </p:spPr>
            <p:txBody>
              <a:bodyPr/>
              <a:lstStyle/>
              <a:p>
                <a:r>
                  <a:rPr lang="en-IN">
                    <a:noFill/>
                  </a:rPr>
                  <a:t> </a:t>
                </a:r>
              </a:p>
            </p:txBody>
          </p:sp>
        </mc:Fallback>
      </mc:AlternateContent>
      <p:sp>
        <p:nvSpPr>
          <p:cNvPr id="63" name="Rectangle 62"/>
          <p:cNvSpPr/>
          <p:nvPr/>
        </p:nvSpPr>
        <p:spPr>
          <a:xfrm>
            <a:off x="6064151" y="2168914"/>
            <a:ext cx="6018617" cy="2115266"/>
          </a:xfrm>
          <a:prstGeom prst="rect">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64" name="Rectangle 63"/>
          <p:cNvSpPr/>
          <p:nvPr/>
        </p:nvSpPr>
        <p:spPr>
          <a:xfrm>
            <a:off x="6064152" y="4412382"/>
            <a:ext cx="6018616" cy="2134211"/>
          </a:xfrm>
          <a:prstGeom prst="rect">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29759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wipe(left)">
                                      <p:cBhvr>
                                        <p:cTn id="16" dur="500"/>
                                        <p:tgtEl>
                                          <p:spTgt spid="61"/>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wipe(left)">
                                      <p:cBhvr>
                                        <p:cTn id="19" dur="500"/>
                                        <p:tgtEl>
                                          <p:spTgt spid="62"/>
                                        </p:tgtEl>
                                      </p:cBhvr>
                                    </p:animEffect>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wipe(left)">
                                      <p:cBhvr>
                                        <p:cTn id="23" dur="500"/>
                                        <p:tgtEl>
                                          <p:spTgt spid="63"/>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wipe(left)">
                                      <p:cBhvr>
                                        <p:cTn id="26" dur="500"/>
                                        <p:tgtEl>
                                          <p:spTgt spid="6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6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62"/>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63"/>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1" grpId="0" uiExpand="1" animBg="1"/>
      <p:bldP spid="61" grpId="1" uiExpand="1" animBg="1"/>
      <p:bldP spid="62" grpId="0" uiExpand="1" animBg="1"/>
      <p:bldP spid="62" grpId="1" uiExpand="1" animBg="1"/>
      <p:bldP spid="63" grpId="0" uiExpand="1" animBg="1"/>
      <p:bldP spid="63" grpId="1" animBg="1"/>
      <p:bldP spid="64" grpId="0" uiExpand="1" animBg="1"/>
      <p:bldP spid="64"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Conditional Independence</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5746376"/>
              </a:xfrm>
            </p:spPr>
            <p:txBody>
              <a:bodyPr/>
              <a:lstStyle/>
              <a:p>
                <a:r>
                  <a:rPr lang="en-IN" dirty="0" smtClean="0"/>
                  <a:t>Slightly more “practical” examples</a:t>
                </a:r>
              </a:p>
              <a:p>
                <a:r>
                  <a:rPr lang="en-IN" dirty="0" smtClean="0"/>
                  <a:t>If I throw a fair dice twice, the </a:t>
                </a:r>
                <a:r>
                  <a:rPr lang="en-IN" dirty="0"/>
                  <a:t>outcome on </a:t>
                </a:r>
                <a:r>
                  <a:rPr lang="en-IN" dirty="0" smtClean="0"/>
                  <a:t>the first </a:t>
                </a:r>
                <a:r>
                  <a:rPr lang="en-IN" dirty="0"/>
                  <a:t>throw in no way influences </a:t>
                </a:r>
                <a:r>
                  <a:rPr lang="en-IN" dirty="0" smtClean="0"/>
                  <a:t>the second outcome i.e. two outcomes are independent of each other and each takes values in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6</m:t>
                        </m:r>
                      </m:e>
                    </m:d>
                  </m:oMath>
                </a14:m>
                <a:r>
                  <a:rPr lang="en-IN" dirty="0" smtClean="0"/>
                  <a:t>. However, if I additionally am told that the sum of the two numbers is </a:t>
                </a:r>
                <a14:m>
                  <m:oMath xmlns:m="http://schemas.openxmlformats.org/officeDocument/2006/math">
                    <m:r>
                      <a:rPr lang="en-IN" b="0" i="1" smtClean="0">
                        <a:latin typeface="Cambria Math" panose="02040503050406030204" pitchFamily="18" charset="0"/>
                      </a:rPr>
                      <m:t>8</m:t>
                    </m:r>
                  </m:oMath>
                </a14:m>
                <a:r>
                  <a:rPr lang="en-IN" dirty="0" smtClean="0"/>
                  <a:t>, then the throws are no longer conditionally independent since for example we have</a:t>
                </a:r>
                <a:br>
                  <a:rPr lang="en-IN" dirty="0" smtClean="0"/>
                </a:br>
                <a14:m>
                  <m:oMath xmlns:m="http://schemas.openxmlformats.org/officeDocument/2006/math">
                    <m:r>
                      <a:rPr lang="en-IN" sz="2800" i="1" smtClean="0">
                        <a:latin typeface="Cambria Math" panose="02040503050406030204" pitchFamily="18" charset="0"/>
                        <a:ea typeface="Cambria Math" panose="02040503050406030204" pitchFamily="18" charset="0"/>
                      </a:rPr>
                      <m:t>ℙ</m:t>
                    </m:r>
                    <m:d>
                      <m:dPr>
                        <m:begChr m:val="["/>
                        <m:endChr m:val="]"/>
                        <m:ctrlPr>
                          <a:rPr lang="en-IN" sz="2800" b="0" i="1" smtClean="0">
                            <a:latin typeface="Cambria Math" panose="02040503050406030204" pitchFamily="18" charset="0"/>
                            <a:ea typeface="Cambria Math" panose="02040503050406030204" pitchFamily="18" charset="0"/>
                          </a:rPr>
                        </m:ctrlPr>
                      </m:dPr>
                      <m:e>
                        <m:r>
                          <a:rPr lang="en-IN" sz="2800" b="0" i="1" smtClean="0">
                            <a:latin typeface="Cambria Math" panose="02040503050406030204" pitchFamily="18" charset="0"/>
                            <a:ea typeface="Cambria Math" panose="02040503050406030204" pitchFamily="18" charset="0"/>
                          </a:rPr>
                          <m:t>𝑋</m:t>
                        </m:r>
                        <m:r>
                          <a:rPr lang="en-IN" sz="2800" b="0" i="1" smtClean="0">
                            <a:latin typeface="Cambria Math" panose="02040503050406030204" pitchFamily="18" charset="0"/>
                            <a:ea typeface="Cambria Math" panose="02040503050406030204" pitchFamily="18" charset="0"/>
                          </a:rPr>
                          <m:t>=1,</m:t>
                        </m:r>
                        <m:r>
                          <a:rPr lang="en-IN" sz="2800" b="0" i="1" smtClean="0">
                            <a:latin typeface="Cambria Math" panose="02040503050406030204" pitchFamily="18" charset="0"/>
                            <a:ea typeface="Cambria Math" panose="02040503050406030204" pitchFamily="18" charset="0"/>
                          </a:rPr>
                          <m:t>𝑌</m:t>
                        </m:r>
                        <m:r>
                          <a:rPr lang="en-IN" sz="2800" b="0" i="1" smtClean="0">
                            <a:latin typeface="Cambria Math" panose="02040503050406030204" pitchFamily="18" charset="0"/>
                            <a:ea typeface="Cambria Math" panose="02040503050406030204" pitchFamily="18" charset="0"/>
                          </a:rPr>
                          <m:t>=4 | </m:t>
                        </m:r>
                        <m:r>
                          <a:rPr lang="en-IN" sz="2800" b="0" i="1" smtClean="0">
                            <a:latin typeface="Cambria Math" panose="02040503050406030204" pitchFamily="18" charset="0"/>
                            <a:ea typeface="Cambria Math" panose="02040503050406030204" pitchFamily="18" charset="0"/>
                          </a:rPr>
                          <m:t>𝑍</m:t>
                        </m:r>
                        <m:r>
                          <a:rPr lang="en-IN" sz="2800" b="0" i="1" smtClean="0">
                            <a:latin typeface="Cambria Math" panose="02040503050406030204" pitchFamily="18" charset="0"/>
                            <a:ea typeface="Cambria Math" panose="02040503050406030204" pitchFamily="18" charset="0"/>
                          </a:rPr>
                          <m:t>=8</m:t>
                        </m:r>
                      </m:e>
                    </m:d>
                    <m:r>
                      <a:rPr lang="en-IN" sz="2800" b="0" i="1" smtClean="0">
                        <a:latin typeface="Cambria Math" panose="02040503050406030204" pitchFamily="18" charset="0"/>
                        <a:ea typeface="Cambria Math" panose="02040503050406030204" pitchFamily="18" charset="0"/>
                      </a:rPr>
                      <m:t>=0≠</m:t>
                    </m:r>
                    <m:r>
                      <a:rPr lang="en-IN" sz="2800">
                        <a:latin typeface="Cambria Math" panose="02040503050406030204" pitchFamily="18" charset="0"/>
                        <a:ea typeface="Cambria Math" panose="02040503050406030204" pitchFamily="18" charset="0"/>
                      </a:rPr>
                      <m:t>ℙ</m:t>
                    </m:r>
                    <m:d>
                      <m:dPr>
                        <m:begChr m:val="["/>
                        <m:endChr m:val="]"/>
                        <m:ctrlPr>
                          <a:rPr lang="en-IN" sz="2800" i="1">
                            <a:latin typeface="Cambria Math" panose="02040503050406030204" pitchFamily="18" charset="0"/>
                            <a:ea typeface="Cambria Math" panose="02040503050406030204" pitchFamily="18" charset="0"/>
                          </a:rPr>
                        </m:ctrlPr>
                      </m:dPr>
                      <m:e>
                        <m:r>
                          <a:rPr lang="en-IN" sz="2800">
                            <a:latin typeface="Cambria Math" panose="02040503050406030204" pitchFamily="18" charset="0"/>
                            <a:ea typeface="Cambria Math" panose="02040503050406030204" pitchFamily="18" charset="0"/>
                          </a:rPr>
                          <m:t>𝑋</m:t>
                        </m:r>
                        <m:r>
                          <a:rPr lang="en-IN" sz="2800">
                            <a:latin typeface="Cambria Math" panose="02040503050406030204" pitchFamily="18" charset="0"/>
                            <a:ea typeface="Cambria Math" panose="02040503050406030204" pitchFamily="18" charset="0"/>
                          </a:rPr>
                          <m:t>=1 |</m:t>
                        </m:r>
                        <m:r>
                          <a:rPr lang="en-IN" sz="2800" b="0" i="1" smtClean="0">
                            <a:latin typeface="Cambria Math" panose="02040503050406030204" pitchFamily="18" charset="0"/>
                            <a:ea typeface="Cambria Math" panose="02040503050406030204" pitchFamily="18" charset="0"/>
                          </a:rPr>
                          <m:t> </m:t>
                        </m:r>
                        <m:r>
                          <a:rPr lang="en-IN" sz="2800" b="0" i="1" smtClean="0">
                            <a:latin typeface="Cambria Math" panose="02040503050406030204" pitchFamily="18" charset="0"/>
                            <a:ea typeface="Cambria Math" panose="02040503050406030204" pitchFamily="18" charset="0"/>
                          </a:rPr>
                          <m:t>𝑍</m:t>
                        </m:r>
                        <m:r>
                          <a:rPr lang="en-IN" sz="2800">
                            <a:latin typeface="Cambria Math" panose="02040503050406030204" pitchFamily="18" charset="0"/>
                            <a:ea typeface="Cambria Math" panose="02040503050406030204" pitchFamily="18" charset="0"/>
                          </a:rPr>
                          <m:t>=</m:t>
                        </m:r>
                        <m:r>
                          <a:rPr lang="en-IN" sz="2800" b="0" i="1" smtClean="0">
                            <a:latin typeface="Cambria Math" panose="02040503050406030204" pitchFamily="18" charset="0"/>
                            <a:ea typeface="Cambria Math" panose="02040503050406030204" pitchFamily="18" charset="0"/>
                          </a:rPr>
                          <m:t>8</m:t>
                        </m:r>
                      </m:e>
                    </m:d>
                    <m:r>
                      <a:rPr lang="en-IN" sz="2800" b="0" i="1" smtClean="0">
                        <a:latin typeface="Cambria Math" panose="02040503050406030204" pitchFamily="18" charset="0"/>
                        <a:ea typeface="Cambria Math" panose="02040503050406030204" pitchFamily="18" charset="0"/>
                      </a:rPr>
                      <m:t>⋅</m:t>
                    </m:r>
                    <m:r>
                      <a:rPr lang="en-IN" sz="2800">
                        <a:latin typeface="Cambria Math" panose="02040503050406030204" pitchFamily="18" charset="0"/>
                        <a:ea typeface="Cambria Math" panose="02040503050406030204" pitchFamily="18" charset="0"/>
                      </a:rPr>
                      <m:t>ℙ</m:t>
                    </m:r>
                    <m:d>
                      <m:dPr>
                        <m:begChr m:val="["/>
                        <m:endChr m:val="]"/>
                        <m:ctrlPr>
                          <a:rPr lang="en-IN" sz="2800" i="1">
                            <a:latin typeface="Cambria Math" panose="02040503050406030204" pitchFamily="18" charset="0"/>
                            <a:ea typeface="Cambria Math" panose="02040503050406030204" pitchFamily="18" charset="0"/>
                          </a:rPr>
                        </m:ctrlPr>
                      </m:dPr>
                      <m:e>
                        <m:r>
                          <a:rPr lang="en-IN" sz="2800">
                            <a:latin typeface="Cambria Math" panose="02040503050406030204" pitchFamily="18" charset="0"/>
                            <a:ea typeface="Cambria Math" panose="02040503050406030204" pitchFamily="18" charset="0"/>
                          </a:rPr>
                          <m:t>𝑌</m:t>
                        </m:r>
                        <m:r>
                          <a:rPr lang="en-IN" sz="2800">
                            <a:latin typeface="Cambria Math" panose="02040503050406030204" pitchFamily="18" charset="0"/>
                            <a:ea typeface="Cambria Math" panose="02040503050406030204" pitchFamily="18" charset="0"/>
                          </a:rPr>
                          <m:t>=4 | </m:t>
                        </m:r>
                        <m:r>
                          <a:rPr lang="en-IN" sz="2800" b="0" i="1" smtClean="0">
                            <a:latin typeface="Cambria Math" panose="02040503050406030204" pitchFamily="18" charset="0"/>
                            <a:ea typeface="Cambria Math" panose="02040503050406030204" pitchFamily="18" charset="0"/>
                          </a:rPr>
                          <m:t>𝑍</m:t>
                        </m:r>
                        <m:r>
                          <a:rPr lang="en-IN" sz="2800">
                            <a:latin typeface="Cambria Math" panose="02040503050406030204" pitchFamily="18" charset="0"/>
                            <a:ea typeface="Cambria Math" panose="02040503050406030204" pitchFamily="18" charset="0"/>
                          </a:rPr>
                          <m:t>=</m:t>
                        </m:r>
                        <m:r>
                          <a:rPr lang="en-IN" sz="2800" b="0" i="1" smtClean="0">
                            <a:latin typeface="Cambria Math" panose="02040503050406030204" pitchFamily="18" charset="0"/>
                            <a:ea typeface="Cambria Math" panose="02040503050406030204" pitchFamily="18" charset="0"/>
                          </a:rPr>
                          <m:t>8</m:t>
                        </m:r>
                      </m:e>
                    </m:d>
                  </m:oMath>
                </a14:m>
                <a:endParaRPr lang="en-IN" dirty="0" smtClean="0"/>
              </a:p>
              <a:p>
                <a:r>
                  <a:rPr lang="en-IN" dirty="0" smtClean="0"/>
                  <a:t>In the above, </a:t>
                </a:r>
                <a14:m>
                  <m:oMath xmlns:m="http://schemas.openxmlformats.org/officeDocument/2006/math">
                    <m:r>
                      <a:rPr lang="en-IN" b="0" i="1" smtClean="0">
                        <a:latin typeface="Cambria Math" panose="02040503050406030204" pitchFamily="18" charset="0"/>
                      </a:rPr>
                      <m:t>𝑋</m:t>
                    </m:r>
                  </m:oMath>
                </a14:m>
                <a:r>
                  <a:rPr lang="en-IN" dirty="0" smtClean="0"/>
                  <a:t> is number on first throw, </a:t>
                </a:r>
                <a14:m>
                  <m:oMath xmlns:m="http://schemas.openxmlformats.org/officeDocument/2006/math">
                    <m:r>
                      <a:rPr lang="en-IN" b="0" i="1" smtClean="0">
                        <a:latin typeface="Cambria Math" panose="02040503050406030204" pitchFamily="18" charset="0"/>
                      </a:rPr>
                      <m:t>𝑌</m:t>
                    </m:r>
                  </m:oMath>
                </a14:m>
                <a:r>
                  <a:rPr lang="en-IN" dirty="0" smtClean="0"/>
                  <a:t> denotes second, </a:t>
                </a:r>
                <a14:m>
                  <m:oMath xmlns:m="http://schemas.openxmlformats.org/officeDocument/2006/math">
                    <m:r>
                      <a:rPr lang="en-IN" b="0" i="1" smtClean="0">
                        <a:latin typeface="Cambria Math" panose="02040503050406030204" pitchFamily="18" charset="0"/>
                      </a:rPr>
                      <m:t>𝑍</m:t>
                    </m:r>
                  </m:oMath>
                </a14:m>
                <a:r>
                  <a:rPr lang="en-IN" dirty="0" smtClean="0"/>
                  <a:t> is sum</a:t>
                </a:r>
              </a:p>
              <a:p>
                <a:r>
                  <a:rPr lang="en-IN" dirty="0" smtClean="0"/>
                  <a:t>Sample space is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6</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6</m:t>
                        </m:r>
                      </m:e>
                    </m:d>
                  </m:oMath>
                </a14:m>
                <a:r>
                  <a:rPr lang="en-IN" dirty="0" smtClean="0"/>
                  <a:t> i.e. all possible outcomes of two throws</a:t>
                </a:r>
                <a:endParaRPr lang="en-IN" dirty="0"/>
              </a:p>
              <a:p>
                <a:r>
                  <a:rPr lang="en-IN" dirty="0" smtClean="0"/>
                  <a:t>Examples where non-independent </a:t>
                </a:r>
                <a:r>
                  <a:rPr lang="en-IN" dirty="0" err="1" smtClean="0"/>
                  <a:t>r.v.s</a:t>
                </a:r>
                <a:r>
                  <a:rPr lang="en-IN" dirty="0" smtClean="0"/>
                  <a:t> become conditionally independent are most commonly found in a branch of ML called </a:t>
                </a:r>
                <a:r>
                  <a:rPr lang="en-IN" i="0" dirty="0" smtClean="0"/>
                  <a:t>graphical models</a:t>
                </a:r>
                <a:r>
                  <a:rPr lang="en-IN" dirty="0" smtClean="0"/>
                  <a:t>.</a:t>
                </a:r>
              </a:p>
              <a:p>
                <a:pPr lvl="2"/>
                <a:endParaRPr lang="en-I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746376"/>
              </a:xfrm>
              <a:blipFill>
                <a:blip r:embed="rId2"/>
                <a:stretch>
                  <a:fillRect l="-578" t="-2545" r="-53" b="-2333"/>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38</a:t>
            </a:fld>
            <a:endParaRPr lang="en-US"/>
          </a:p>
        </p:txBody>
      </p:sp>
    </p:spTree>
    <p:extLst>
      <p:ext uri="{BB962C8B-B14F-4D97-AF65-F5344CB8AC3E}">
        <p14:creationId xmlns:p14="http://schemas.microsoft.com/office/powerpoint/2010/main" val="1770228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Random Vectors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5746376"/>
              </a:xfrm>
            </p:spPr>
            <p:txBody>
              <a:bodyPr/>
              <a:lstStyle/>
              <a:p>
                <a:r>
                  <a:rPr lang="en-IN" dirty="0" smtClean="0"/>
                  <a:t>Random vectors can be thought of as simply a collection of random variables arranged in an array </a:t>
                </a:r>
                <a14:m>
                  <m:oMath xmlns:m="http://schemas.openxmlformats.org/officeDocument/2006/math">
                    <m:r>
                      <a:rPr lang="en-IN" b="1" i="0" smtClean="0">
                        <a:latin typeface="Cambria Math" panose="02040503050406030204" pitchFamily="18" charset="0"/>
                      </a:rPr>
                      <m:t>𝐗</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2</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𝑑</m:t>
                                </m:r>
                              </m:sub>
                            </m:sSub>
                          </m:e>
                        </m:d>
                      </m:e>
                      <m:sup>
                        <m:r>
                          <a:rPr lang="en-IN" b="0" i="1" smtClean="0">
                            <a:latin typeface="Cambria Math" panose="02040503050406030204" pitchFamily="18" charset="0"/>
                          </a:rPr>
                          <m:t>⊤</m:t>
                        </m:r>
                      </m:sup>
                    </m:sSup>
                  </m:oMath>
                </a14:m>
                <a:endParaRPr lang="en-IN" dirty="0" smtClean="0"/>
              </a:p>
              <a:p>
                <a:pPr lvl="2"/>
                <a:r>
                  <a:rPr lang="en-IN" dirty="0" smtClean="0"/>
                  <a:t>No restriction on the random variables being independent or uncorrelated</a:t>
                </a:r>
              </a:p>
              <a:p>
                <a:r>
                  <a:rPr lang="en-IN" dirty="0" smtClean="0"/>
                  <a:t>PMF/PDF of </a:t>
                </a:r>
                <a14:m>
                  <m:oMath xmlns:m="http://schemas.openxmlformats.org/officeDocument/2006/math">
                    <m:r>
                      <a:rPr lang="en-IN" b="1" i="0" smtClean="0">
                        <a:latin typeface="Cambria Math" panose="02040503050406030204" pitchFamily="18" charset="0"/>
                      </a:rPr>
                      <m:t>𝐗</m:t>
                    </m:r>
                  </m:oMath>
                </a14:m>
                <a:r>
                  <a:rPr lang="en-IN" dirty="0" smtClean="0"/>
                  <a:t> is simply the joint PMF/PDF of </a:t>
                </a:r>
                <a14:m>
                  <m:oMath xmlns:m="http://schemas.openxmlformats.org/officeDocument/2006/math">
                    <m:d>
                      <m:dPr>
                        <m:begChr m:val="{"/>
                        <m:endChr m:val="}"/>
                        <m:ctrlPr>
                          <a:rPr lang="en-IN" b="0" i="1" smtClean="0">
                            <a:latin typeface="Cambria Math" panose="02040503050406030204" pitchFamily="18" charset="0"/>
                          </a:rPr>
                        </m:ctrlPr>
                      </m:dPr>
                      <m:e>
                        <m:sSub>
                          <m:sSubPr>
                            <m:ctrlPr>
                              <a:rPr lang="en-IN" i="1">
                                <a:latin typeface="Cambria Math" panose="02040503050406030204" pitchFamily="18" charset="0"/>
                              </a:rPr>
                            </m:ctrlPr>
                          </m:sSubPr>
                          <m:e>
                            <m:r>
                              <a:rPr lang="en-IN">
                                <a:latin typeface="Cambria Math" panose="02040503050406030204" pitchFamily="18" charset="0"/>
                              </a:rPr>
                              <m:t>𝑋</m:t>
                            </m:r>
                          </m:e>
                          <m:sub>
                            <m:r>
                              <a:rPr lang="en-IN">
                                <a:latin typeface="Cambria Math" panose="02040503050406030204" pitchFamily="18" charset="0"/>
                              </a:rPr>
                              <m:t>1</m:t>
                            </m:r>
                          </m:sub>
                        </m:sSub>
                        <m:r>
                          <a:rPr lang="en-IN">
                            <a:latin typeface="Cambria Math" panose="02040503050406030204" pitchFamily="18" charset="0"/>
                          </a:rPr>
                          <m:t>,</m:t>
                        </m:r>
                        <m:sSub>
                          <m:sSubPr>
                            <m:ctrlPr>
                              <a:rPr lang="en-IN" i="1">
                                <a:latin typeface="Cambria Math" panose="02040503050406030204" pitchFamily="18" charset="0"/>
                              </a:rPr>
                            </m:ctrlPr>
                          </m:sSubPr>
                          <m:e>
                            <m:r>
                              <a:rPr lang="en-IN">
                                <a:latin typeface="Cambria Math" panose="02040503050406030204" pitchFamily="18" charset="0"/>
                              </a:rPr>
                              <m:t>𝑋</m:t>
                            </m:r>
                          </m:e>
                          <m:sub>
                            <m:r>
                              <a:rPr lang="en-IN">
                                <a:latin typeface="Cambria Math" panose="02040503050406030204" pitchFamily="18" charset="0"/>
                              </a:rPr>
                              <m:t>2</m:t>
                            </m:r>
                          </m:sub>
                        </m:sSub>
                        <m:r>
                          <a:rPr lang="en-IN">
                            <a:latin typeface="Cambria Math" panose="02040503050406030204" pitchFamily="18" charset="0"/>
                          </a:rPr>
                          <m:t>,…,</m:t>
                        </m:r>
                        <m:sSub>
                          <m:sSubPr>
                            <m:ctrlPr>
                              <a:rPr lang="en-IN" i="1">
                                <a:latin typeface="Cambria Math" panose="02040503050406030204" pitchFamily="18" charset="0"/>
                              </a:rPr>
                            </m:ctrlPr>
                          </m:sSubPr>
                          <m:e>
                            <m:r>
                              <a:rPr lang="en-IN">
                                <a:latin typeface="Cambria Math" panose="02040503050406030204" pitchFamily="18" charset="0"/>
                              </a:rPr>
                              <m:t>𝑋</m:t>
                            </m:r>
                          </m:e>
                          <m:sub>
                            <m:r>
                              <a:rPr lang="en-IN">
                                <a:latin typeface="Cambria Math" panose="02040503050406030204" pitchFamily="18" charset="0"/>
                              </a:rPr>
                              <m:t>𝑑</m:t>
                            </m:r>
                          </m:sub>
                        </m:sSub>
                      </m:e>
                    </m:d>
                  </m:oMath>
                </a14:m>
                <a:endParaRPr lang="en-IN" dirty="0" smtClean="0"/>
              </a:p>
              <a:p>
                <a:r>
                  <a:rPr lang="en-IN" dirty="0" smtClean="0"/>
                  <a:t>Can talk about marginal/conditional </a:t>
                </a:r>
                <a:r>
                  <a:rPr lang="en-IN" dirty="0" err="1" smtClean="0"/>
                  <a:t>prob</a:t>
                </a:r>
                <a:r>
                  <a:rPr lang="en-IN" dirty="0" smtClean="0"/>
                  <a:t> among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1</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𝑑</m:t>
                        </m:r>
                      </m:sub>
                    </m:sSub>
                  </m:oMath>
                </a14:m>
                <a:r>
                  <a:rPr lang="en-IN" dirty="0" smtClean="0"/>
                  <a:t> </a:t>
                </a:r>
              </a:p>
              <a:p>
                <a:pPr lvl="2"/>
                <a:r>
                  <a:rPr lang="en-IN" dirty="0" smtClean="0"/>
                  <a:t>Think of </a:t>
                </a:r>
                <a14:m>
                  <m:oMath xmlns:m="http://schemas.openxmlformats.org/officeDocument/2006/math">
                    <m:sSub>
                      <m:sSubPr>
                        <m:ctrlPr>
                          <a:rPr lang="en-IN" i="1">
                            <a:latin typeface="Cambria Math" panose="02040503050406030204" pitchFamily="18" charset="0"/>
                          </a:rPr>
                        </m:ctrlPr>
                      </m:sSubPr>
                      <m:e>
                        <m:r>
                          <a:rPr lang="en-IN">
                            <a:latin typeface="Cambria Math" panose="02040503050406030204" pitchFamily="18" charset="0"/>
                          </a:rPr>
                          <m:t>𝑋</m:t>
                        </m:r>
                      </m:e>
                      <m:sub>
                        <m:r>
                          <a:rPr lang="en-IN">
                            <a:latin typeface="Cambria Math" panose="02040503050406030204" pitchFamily="18" charset="0"/>
                          </a:rPr>
                          <m:t>1</m:t>
                        </m:r>
                      </m:sub>
                    </m:sSub>
                    <m:r>
                      <a:rPr lang="en-IN">
                        <a:latin typeface="Cambria Math" panose="02040503050406030204" pitchFamily="18" charset="0"/>
                      </a:rPr>
                      <m:t>,</m:t>
                    </m:r>
                    <m:sSub>
                      <m:sSubPr>
                        <m:ctrlPr>
                          <a:rPr lang="en-IN" i="1">
                            <a:latin typeface="Cambria Math" panose="02040503050406030204" pitchFamily="18" charset="0"/>
                          </a:rPr>
                        </m:ctrlPr>
                      </m:sSubPr>
                      <m:e>
                        <m:r>
                          <a:rPr lang="en-IN">
                            <a:latin typeface="Cambria Math" panose="02040503050406030204" pitchFamily="18" charset="0"/>
                          </a:rPr>
                          <m:t>𝑋</m:t>
                        </m:r>
                      </m:e>
                      <m:sub>
                        <m:r>
                          <a:rPr lang="en-IN">
                            <a:latin typeface="Cambria Math" panose="02040503050406030204" pitchFamily="18" charset="0"/>
                          </a:rPr>
                          <m:t>2</m:t>
                        </m:r>
                      </m:sub>
                    </m:sSub>
                    <m:r>
                      <a:rPr lang="en-IN">
                        <a:latin typeface="Cambria Math" panose="02040503050406030204" pitchFamily="18" charset="0"/>
                      </a:rPr>
                      <m:t>,…,</m:t>
                    </m:r>
                    <m:sSub>
                      <m:sSubPr>
                        <m:ctrlPr>
                          <a:rPr lang="en-IN" i="1">
                            <a:latin typeface="Cambria Math" panose="02040503050406030204" pitchFamily="18" charset="0"/>
                          </a:rPr>
                        </m:ctrlPr>
                      </m:sSubPr>
                      <m:e>
                        <m:r>
                          <a:rPr lang="en-IN">
                            <a:latin typeface="Cambria Math" panose="02040503050406030204" pitchFamily="18" charset="0"/>
                          </a:rPr>
                          <m:t>𝑋</m:t>
                        </m:r>
                      </m:e>
                      <m:sub>
                        <m:r>
                          <a:rPr lang="en-IN">
                            <a:latin typeface="Cambria Math" panose="02040503050406030204" pitchFamily="18" charset="0"/>
                          </a:rPr>
                          <m:t>𝑑</m:t>
                        </m:r>
                      </m:sub>
                    </m:sSub>
                  </m:oMath>
                </a14:m>
                <a:r>
                  <a:rPr lang="en-IN" dirty="0" smtClean="0"/>
                  <a:t> as just a bunch of </a:t>
                </a:r>
                <a:r>
                  <a:rPr lang="en-IN" dirty="0" err="1" smtClean="0"/>
                  <a:t>r.v.s</a:t>
                </a:r>
                <a:endParaRPr lang="en-IN" dirty="0" smtClean="0"/>
              </a:p>
              <a:p>
                <a:pPr lvl="2"/>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𝑋</m:t>
                            </m:r>
                          </m:e>
                          <m:sub>
                            <m:r>
                              <a:rPr lang="en-IN" b="0" i="1" smtClean="0">
                                <a:latin typeface="Cambria Math" panose="02040503050406030204" pitchFamily="18" charset="0"/>
                                <a:ea typeface="Cambria Math" panose="02040503050406030204" pitchFamily="18" charset="0"/>
                              </a:rPr>
                              <m:t>2</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𝑋</m:t>
                            </m:r>
                          </m:e>
                          <m:sub>
                            <m:r>
                              <a:rPr lang="en-IN" b="0" i="1" smtClean="0">
                                <a:latin typeface="Cambria Math" panose="02040503050406030204" pitchFamily="18" charset="0"/>
                                <a:ea typeface="Cambria Math" panose="02040503050406030204" pitchFamily="18" charset="0"/>
                              </a:rPr>
                              <m:t>3</m:t>
                            </m:r>
                          </m:sub>
                        </m:sSub>
                        <m:r>
                          <a:rPr lang="en-IN" b="0" i="1" smtClean="0">
                            <a:latin typeface="Cambria Math" panose="02040503050406030204" pitchFamily="18" charset="0"/>
                            <a:ea typeface="Cambria Math" panose="02040503050406030204" pitchFamily="18" charset="0"/>
                          </a:rPr>
                          <m:t> | </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𝑋</m:t>
                            </m:r>
                          </m:e>
                          <m:sub>
                            <m:r>
                              <a:rPr lang="en-IN" b="0" i="1" smtClean="0">
                                <a:latin typeface="Cambria Math" panose="02040503050406030204" pitchFamily="18" charset="0"/>
                                <a:ea typeface="Cambria Math" panose="02040503050406030204" pitchFamily="18" charset="0"/>
                              </a:rPr>
                              <m:t>1</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𝑋</m:t>
                            </m:r>
                          </m:e>
                          <m:sub>
                            <m:r>
                              <a:rPr lang="en-IN" b="0" i="1" smtClean="0">
                                <a:latin typeface="Cambria Math" panose="02040503050406030204" pitchFamily="18" charset="0"/>
                                <a:ea typeface="Cambria Math" panose="02040503050406030204" pitchFamily="18" charset="0"/>
                              </a:rPr>
                              <m:t>4</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𝑋</m:t>
                            </m:r>
                          </m:e>
                          <m:sub>
                            <m:r>
                              <a:rPr lang="en-IN" b="0" i="1" smtClean="0">
                                <a:latin typeface="Cambria Math" panose="02040503050406030204" pitchFamily="18" charset="0"/>
                                <a:ea typeface="Cambria Math" panose="02040503050406030204" pitchFamily="18" charset="0"/>
                              </a:rPr>
                              <m:t>5</m:t>
                            </m:r>
                          </m:sub>
                        </m:sSub>
                      </m:e>
                    </m:d>
                  </m:oMath>
                </a14:m>
                <a:endParaRPr lang="en-IN" b="0" dirty="0" smtClean="0">
                  <a:ea typeface="Cambria Math" panose="02040503050406030204" pitchFamily="18" charset="0"/>
                </a:endParaRPr>
              </a:p>
              <a:p>
                <a:r>
                  <a:rPr lang="en-IN" dirty="0" smtClean="0"/>
                  <a:t>Since </a:t>
                </a:r>
                <a:r>
                  <a:rPr lang="en-IN" dirty="0"/>
                  <a:t>PMF/PDF of </a:t>
                </a:r>
                <a14:m>
                  <m:oMath xmlns:m="http://schemas.openxmlformats.org/officeDocument/2006/math">
                    <m:r>
                      <a:rPr lang="en-IN" b="1">
                        <a:latin typeface="Cambria Math" panose="02040503050406030204" pitchFamily="18" charset="0"/>
                      </a:rPr>
                      <m:t>𝐗</m:t>
                    </m:r>
                  </m:oMath>
                </a14:m>
                <a:r>
                  <a:rPr lang="en-IN" dirty="0"/>
                  <a:t> is simply </a:t>
                </a:r>
                <a:r>
                  <a:rPr lang="en-IN" dirty="0" smtClean="0"/>
                  <a:t>a </a:t>
                </a:r>
                <a:r>
                  <a:rPr lang="en-IN" dirty="0"/>
                  <a:t>joint </a:t>
                </a:r>
                <a:r>
                  <a:rPr lang="en-IN" dirty="0" smtClean="0"/>
                  <a:t>PMF/PDF, all probability laws we learnt earlier continue to hold if we apply them correctly</a:t>
                </a:r>
              </a:p>
              <a:p>
                <a:pPr lvl="2"/>
                <a:r>
                  <a:rPr lang="en-IN" dirty="0" smtClean="0"/>
                  <a:t>Chain Rule, Sum Rule, Product Rule, Bayes Rule</a:t>
                </a:r>
              </a:p>
              <a:p>
                <a:pPr lvl="2"/>
                <a:r>
                  <a:rPr lang="en-IN" dirty="0" smtClean="0"/>
                  <a:t>Conditional/marginal variants of all these rules</a:t>
                </a:r>
              </a:p>
              <a:p>
                <a:pPr lvl="2"/>
                <a:endParaRPr lang="en-IN" i="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746376"/>
              </a:xfrm>
              <a:blipFill>
                <a:blip r:embed="rId2"/>
                <a:stretch>
                  <a:fillRect l="-578" t="-2545" r="-841"/>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39</a:t>
            </a:fld>
            <a:endParaRPr lang="en-US"/>
          </a:p>
        </p:txBody>
      </p:sp>
    </p:spTree>
    <p:extLst>
      <p:ext uri="{BB962C8B-B14F-4D97-AF65-F5344CB8AC3E}">
        <p14:creationId xmlns:p14="http://schemas.microsoft.com/office/powerpoint/2010/main" val="1431735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Events</a:t>
            </a:r>
            <a:endParaRPr lang="en-IN" dirty="0"/>
          </a:p>
        </p:txBody>
      </p:sp>
      <p:sp>
        <p:nvSpPr>
          <p:cNvPr id="3" name="Content Placeholder 2"/>
          <p:cNvSpPr>
            <a:spLocks noGrp="1"/>
          </p:cNvSpPr>
          <p:nvPr>
            <p:ph idx="1"/>
          </p:nvPr>
        </p:nvSpPr>
        <p:spPr>
          <a:xfrm>
            <a:off x="253353" y="1111623"/>
            <a:ext cx="11938645" cy="5987819"/>
          </a:xfrm>
        </p:spPr>
        <p:txBody>
          <a:bodyPr>
            <a:normAutofit/>
          </a:bodyPr>
          <a:lstStyle/>
          <a:p>
            <a:r>
              <a:rPr lang="en-IN" dirty="0" smtClean="0"/>
              <a:t>An </a:t>
            </a:r>
            <a:r>
              <a:rPr lang="en-IN" i="1" dirty="0" smtClean="0"/>
              <a:t>event</a:t>
            </a:r>
            <a:r>
              <a:rPr lang="en-IN" dirty="0" smtClean="0"/>
              <a:t> is simply a description of useful facts about an outcome</a:t>
            </a:r>
          </a:p>
          <a:p>
            <a:pPr lvl="2"/>
            <a:r>
              <a:rPr lang="en-IN" dirty="0" smtClean="0"/>
              <a:t>“</a:t>
            </a:r>
            <a:r>
              <a:rPr lang="en-IN" i="0" dirty="0" smtClean="0"/>
              <a:t>A male user in age group 20-30 years </a:t>
            </a:r>
            <a:r>
              <a:rPr lang="en-IN" i="0" dirty="0"/>
              <a:t>visiting our </a:t>
            </a:r>
            <a:r>
              <a:rPr lang="en-IN" i="0" dirty="0" smtClean="0"/>
              <a:t>website</a:t>
            </a:r>
            <a:r>
              <a:rPr lang="en-IN" dirty="0" smtClean="0"/>
              <a:t>” is an event</a:t>
            </a:r>
          </a:p>
          <a:p>
            <a:pPr lvl="2"/>
            <a:r>
              <a:rPr lang="en-IN" dirty="0" smtClean="0"/>
              <a:t>“</a:t>
            </a:r>
            <a:r>
              <a:rPr lang="en-IN" i="0" dirty="0" smtClean="0"/>
              <a:t>A female </a:t>
            </a:r>
            <a:r>
              <a:rPr lang="en-IN" i="0" dirty="0"/>
              <a:t>user </a:t>
            </a:r>
            <a:r>
              <a:rPr lang="en-IN" i="0" dirty="0" smtClean="0"/>
              <a:t>being shown an ad for a P2 (a laptop)</a:t>
            </a:r>
            <a:r>
              <a:rPr lang="en-IN" dirty="0" smtClean="0"/>
              <a:t>” is an event</a:t>
            </a:r>
          </a:p>
          <a:p>
            <a:pPr lvl="2"/>
            <a:r>
              <a:rPr lang="en-IN" dirty="0" smtClean="0"/>
              <a:t>“</a:t>
            </a:r>
            <a:r>
              <a:rPr lang="en-IN" i="0" dirty="0" smtClean="0"/>
              <a:t>A </a:t>
            </a:r>
            <a:r>
              <a:rPr lang="en-IN" i="0" dirty="0"/>
              <a:t>user </a:t>
            </a:r>
            <a:r>
              <a:rPr lang="en-IN" i="0" dirty="0" smtClean="0"/>
              <a:t>buying something that was shown as </a:t>
            </a:r>
            <a:r>
              <a:rPr lang="en-IN" i="0" dirty="0"/>
              <a:t>an </a:t>
            </a:r>
            <a:r>
              <a:rPr lang="en-IN" i="0" dirty="0" smtClean="0"/>
              <a:t>ad</a:t>
            </a:r>
            <a:r>
              <a:rPr lang="en-IN" dirty="0" smtClean="0"/>
              <a:t>” is an event</a:t>
            </a:r>
          </a:p>
          <a:p>
            <a:pPr lvl="2"/>
            <a:r>
              <a:rPr lang="en-IN" dirty="0" smtClean="0"/>
              <a:t>“</a:t>
            </a:r>
            <a:r>
              <a:rPr lang="en-IN" i="0" dirty="0" smtClean="0"/>
              <a:t>A </a:t>
            </a:r>
            <a:r>
              <a:rPr lang="en-IN" i="0" dirty="0"/>
              <a:t>user buying </a:t>
            </a:r>
            <a:r>
              <a:rPr lang="en-IN" i="0" dirty="0" smtClean="0"/>
              <a:t>something that was not shown as an ad</a:t>
            </a:r>
            <a:r>
              <a:rPr lang="en-IN" dirty="0" smtClean="0"/>
              <a:t>” is an event</a:t>
            </a:r>
          </a:p>
          <a:p>
            <a:pPr lvl="2"/>
            <a:r>
              <a:rPr lang="en-IN" dirty="0" smtClean="0"/>
              <a:t>“</a:t>
            </a:r>
            <a:r>
              <a:rPr lang="en-IN" i="0" dirty="0" smtClean="0"/>
              <a:t>A </a:t>
            </a:r>
            <a:r>
              <a:rPr lang="en-IN" i="0" dirty="0"/>
              <a:t>user </a:t>
            </a:r>
            <a:r>
              <a:rPr lang="en-IN" i="0" dirty="0" smtClean="0"/>
              <a:t>spending more than 200 seconds on the website</a:t>
            </a:r>
            <a:r>
              <a:rPr lang="en-IN" dirty="0" smtClean="0"/>
              <a:t>” is an event</a:t>
            </a:r>
          </a:p>
          <a:p>
            <a:r>
              <a:rPr lang="en-IN" dirty="0" smtClean="0"/>
              <a:t>ML can be used to do several useful things</a:t>
            </a:r>
          </a:p>
          <a:p>
            <a:pPr lvl="2"/>
            <a:r>
              <a:rPr lang="en-IN" dirty="0" smtClean="0"/>
              <a:t>Tell us how frequently does an event occur/if one event more likely than other</a:t>
            </a:r>
          </a:p>
          <a:p>
            <a:pPr lvl="4"/>
            <a:r>
              <a:rPr lang="en-IN" dirty="0" smtClean="0"/>
              <a:t>What fraction of male customers aged 35-40 purchase P6 (a phone) if shown an ad?</a:t>
            </a:r>
          </a:p>
          <a:p>
            <a:pPr lvl="4"/>
            <a:r>
              <a:rPr lang="en-IN" dirty="0" smtClean="0"/>
              <a:t>What fraction of female customers purchase P2 (a laptop) whether ad shown or not?</a:t>
            </a:r>
          </a:p>
          <a:p>
            <a:pPr lvl="4"/>
            <a:r>
              <a:rPr lang="en-IN" dirty="0" smtClean="0"/>
              <a:t>Is it more likely that a purchase will be made if I show a mobile ad or a laptop ad?</a:t>
            </a:r>
          </a:p>
          <a:p>
            <a:pPr lvl="4"/>
            <a:r>
              <a:rPr lang="en-IN" dirty="0" smtClean="0"/>
              <a:t>Is it more likely that a 20-25 year old will purchase if I show a mobile vs laptop ad?</a:t>
            </a:r>
          </a:p>
          <a:p>
            <a:pPr lvl="2"/>
            <a:r>
              <a:rPr lang="en-IN" dirty="0" smtClean="0"/>
              <a:t>Tell us how confident is the ML algorithm while giving the above replies</a:t>
            </a:r>
          </a:p>
        </p:txBody>
      </p:sp>
      <p:sp>
        <p:nvSpPr>
          <p:cNvPr id="4" name="Slide Number Placeholder 3"/>
          <p:cNvSpPr>
            <a:spLocks noGrp="1"/>
          </p:cNvSpPr>
          <p:nvPr>
            <p:ph type="sldNum" sz="quarter" idx="12"/>
          </p:nvPr>
        </p:nvSpPr>
        <p:spPr/>
        <p:txBody>
          <a:bodyPr/>
          <a:lstStyle/>
          <a:p>
            <a:fld id="{157B8E69-23A9-4619-9CFE-E27BFD8A78F9}" type="slidenum">
              <a:rPr lang="en-US" smtClean="0"/>
              <a:t>4</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011" y="36191"/>
            <a:ext cx="1787788" cy="1787788"/>
          </a:xfrm>
          <a:prstGeom prst="rect">
            <a:avLst/>
          </a:prstGeom>
        </p:spPr>
      </p:pic>
      <p:sp>
        <p:nvSpPr>
          <p:cNvPr id="6" name="Rectangular Callout 5"/>
          <p:cNvSpPr/>
          <p:nvPr/>
        </p:nvSpPr>
        <p:spPr>
          <a:xfrm>
            <a:off x="1055022" y="36191"/>
            <a:ext cx="9458989" cy="1536970"/>
          </a:xfrm>
          <a:prstGeom prst="wedgeRectCallout">
            <a:avLst>
              <a:gd name="adj1" fmla="val 59172"/>
              <a:gd name="adj2" fmla="val 29369"/>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Notice that events may choose to precisely describe certain aspects and neglect others e.g. in the events given here, some events are very specific about the gender of the user, others are not. Some are concerned about whether a purchase was made, others are merely tracking time spent etc.</a:t>
            </a:r>
            <a:endParaRPr lang="en-IN" sz="2400" dirty="0">
              <a:solidFill>
                <a:schemeClr val="tx1"/>
              </a:solidFill>
              <a:latin typeface="+mj-lt"/>
            </a:endParaRPr>
          </a:p>
        </p:txBody>
      </p:sp>
    </p:spTree>
    <p:extLst>
      <p:ext uri="{BB962C8B-B14F-4D97-AF65-F5344CB8AC3E}">
        <p14:creationId xmlns:p14="http://schemas.microsoft.com/office/powerpoint/2010/main" val="1643488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gtEl>
                                        <p:attrNameLst>
                                          <p:attrName>style.visibility</p:attrName>
                                        </p:attrNameLst>
                                      </p:cBhvr>
                                      <p:to>
                                        <p:strVal val="visible"/>
                                      </p:to>
                                    </p:set>
                                  </p:childTnLst>
                                </p:cTn>
                              </p:par>
                            </p:childTnLst>
                          </p:cTn>
                        </p:par>
                        <p:par>
                          <p:cTn id="59" fill="hold">
                            <p:stCondLst>
                              <p:cond delay="0"/>
                            </p:stCondLst>
                            <p:childTnLst>
                              <p:par>
                                <p:cTn id="60" presetID="22" presetClass="entr" presetSubtype="2" fill="hold" grpId="0" nodeType="after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wipe(right)">
                                      <p:cBhvr>
                                        <p:cTn id="6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Random </a:t>
            </a:r>
            <a:r>
              <a:rPr lang="en-IN" dirty="0"/>
              <a:t>Variables</a:t>
            </a:r>
          </a:p>
        </p:txBody>
      </p:sp>
      <p:sp>
        <p:nvSpPr>
          <p:cNvPr id="3" name="Content Placeholder 2"/>
          <p:cNvSpPr>
            <a:spLocks noGrp="1"/>
          </p:cNvSpPr>
          <p:nvPr>
            <p:ph idx="1"/>
          </p:nvPr>
        </p:nvSpPr>
        <p:spPr>
          <a:xfrm>
            <a:off x="253353" y="1111624"/>
            <a:ext cx="11938645" cy="5746376"/>
          </a:xfrm>
        </p:spPr>
        <p:txBody>
          <a:bodyPr>
            <a:normAutofit/>
          </a:bodyPr>
          <a:lstStyle/>
          <a:p>
            <a:r>
              <a:rPr lang="en-IN" dirty="0" smtClean="0"/>
              <a:t>Random variables are simply a way to express </a:t>
            </a:r>
            <a:r>
              <a:rPr lang="en-IN" dirty="0"/>
              <a:t>useful facts about events </a:t>
            </a:r>
            <a:r>
              <a:rPr lang="en-IN" b="1" dirty="0"/>
              <a:t>as </a:t>
            </a:r>
            <a:r>
              <a:rPr lang="en-IN" b="1" dirty="0" smtClean="0"/>
              <a:t>numbers </a:t>
            </a:r>
            <a:r>
              <a:rPr lang="en-IN" dirty="0" smtClean="0"/>
              <a:t>so that we can do math with them</a:t>
            </a:r>
          </a:p>
          <a:p>
            <a:r>
              <a:rPr lang="en-IN" dirty="0" smtClean="0"/>
              <a:t>Random variables can be categorical or numerical</a:t>
            </a:r>
            <a:endParaRPr lang="en-IN" dirty="0"/>
          </a:p>
          <a:p>
            <a:pPr lvl="2"/>
            <a:r>
              <a:rPr lang="en-IN" b="1" dirty="0" smtClean="0"/>
              <a:t>Categorical</a:t>
            </a:r>
            <a:r>
              <a:rPr lang="en-IN" dirty="0" smtClean="0"/>
              <a:t>: X = 1 </a:t>
            </a:r>
            <a:r>
              <a:rPr lang="en-IN" dirty="0"/>
              <a:t>if </a:t>
            </a:r>
            <a:r>
              <a:rPr lang="en-IN" dirty="0" smtClean="0"/>
              <a:t>female</a:t>
            </a:r>
            <a:r>
              <a:rPr lang="en-IN" dirty="0"/>
              <a:t>, </a:t>
            </a:r>
            <a:r>
              <a:rPr lang="en-IN" dirty="0" smtClean="0"/>
              <a:t>X = 2 if male, X = 3 if transgender</a:t>
            </a:r>
          </a:p>
          <a:p>
            <a:pPr lvl="2"/>
            <a:r>
              <a:rPr lang="en-IN" b="1" dirty="0" smtClean="0"/>
              <a:t>Numerical</a:t>
            </a:r>
            <a:r>
              <a:rPr lang="en-IN" dirty="0" smtClean="0"/>
              <a:t> (</a:t>
            </a:r>
            <a:r>
              <a:rPr lang="en-IN" b="1" dirty="0" smtClean="0"/>
              <a:t>Discrete</a:t>
            </a:r>
            <a:r>
              <a:rPr lang="en-IN" dirty="0" smtClean="0"/>
              <a:t>): Y = age of person in years</a:t>
            </a:r>
          </a:p>
          <a:p>
            <a:pPr lvl="2"/>
            <a:r>
              <a:rPr lang="en-IN" b="1" dirty="0" smtClean="0"/>
              <a:t>Numerical</a:t>
            </a:r>
            <a:r>
              <a:rPr lang="en-IN" dirty="0" smtClean="0"/>
              <a:t> (</a:t>
            </a:r>
            <a:r>
              <a:rPr lang="en-IN" b="1" dirty="0" smtClean="0"/>
              <a:t>Continuous</a:t>
            </a:r>
            <a:r>
              <a:rPr lang="en-IN" dirty="0" smtClean="0"/>
              <a:t>): Z = number of seconds spent on the website</a:t>
            </a:r>
          </a:p>
          <a:p>
            <a:pPr lvl="2"/>
            <a:r>
              <a:rPr lang="en-IN" b="1" dirty="0" smtClean="0"/>
              <a:t>Indicator</a:t>
            </a:r>
            <a:r>
              <a:rPr lang="en-IN" dirty="0" smtClean="0"/>
              <a:t>: W = 1 if purchase made on ad shown, W = 0 otherwise</a:t>
            </a:r>
            <a:endParaRPr lang="en-IN" dirty="0"/>
          </a:p>
          <a:p>
            <a:r>
              <a:rPr lang="en-IN" b="1" dirty="0" smtClean="0"/>
              <a:t>Example Outcome</a:t>
            </a:r>
            <a:r>
              <a:rPr lang="en-IN" dirty="0" smtClean="0"/>
              <a:t>: </a:t>
            </a:r>
            <a:r>
              <a:rPr lang="en-IN" dirty="0"/>
              <a:t>A male </a:t>
            </a:r>
            <a:r>
              <a:rPr lang="en-IN" dirty="0" smtClean="0"/>
              <a:t>customer aged 25 years spent 18 minutes on our website but did not purchase the product whose ad was shown</a:t>
            </a:r>
          </a:p>
          <a:p>
            <a:r>
              <a:rPr lang="en-IN" dirty="0" smtClean="0"/>
              <a:t>X = 2, Y = 25, Z = 1080, W = 0</a:t>
            </a:r>
          </a:p>
          <a:p>
            <a:r>
              <a:rPr lang="en-IN" dirty="0" smtClean="0"/>
              <a:t>Can arrange many random variables as vectors too e.g. [2, 25, 1080, 0]</a:t>
            </a:r>
            <a:endParaRPr lang="en-IN" dirty="0"/>
          </a:p>
          <a:p>
            <a:endParaRPr lang="en-IN" dirty="0"/>
          </a:p>
        </p:txBody>
      </p:sp>
      <p:sp>
        <p:nvSpPr>
          <p:cNvPr id="4" name="Slide Number Placeholder 3"/>
          <p:cNvSpPr>
            <a:spLocks noGrp="1"/>
          </p:cNvSpPr>
          <p:nvPr>
            <p:ph type="sldNum" sz="quarter" idx="12"/>
          </p:nvPr>
        </p:nvSpPr>
        <p:spPr/>
        <p:txBody>
          <a:bodyPr/>
          <a:lstStyle/>
          <a:p>
            <a:fld id="{157B8E69-23A9-4619-9CFE-E27BFD8A78F9}" type="slidenum">
              <a:rPr lang="en-US" smtClean="0"/>
              <a:t>5</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04857" y="178691"/>
            <a:ext cx="1787143" cy="1787143"/>
          </a:xfrm>
          <a:prstGeom prst="rect">
            <a:avLst/>
          </a:prstGeom>
        </p:spPr>
      </p:pic>
      <p:sp>
        <p:nvSpPr>
          <p:cNvPr id="6" name="Rectangular Callout 5"/>
          <p:cNvSpPr/>
          <p:nvPr/>
        </p:nvSpPr>
        <p:spPr>
          <a:xfrm>
            <a:off x="1327437" y="221457"/>
            <a:ext cx="9180162" cy="1248750"/>
          </a:xfrm>
          <a:prstGeom prst="wedgeRectCallout">
            <a:avLst>
              <a:gd name="adj1" fmla="val 57073"/>
              <a:gd name="adj2" fmla="val 38714"/>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mj-lt"/>
              </a:rPr>
              <a:t>I could have also defined a random variable such that S = 1 if purchase made (whether or not on ad shown) and S = 0 otherwise. What I define as a random variable (or even an event) is totally up to my creativity</a:t>
            </a:r>
            <a:endParaRPr lang="en-US" sz="2400" dirty="0">
              <a:solidFill>
                <a:schemeClr val="tx1"/>
              </a:solidFill>
              <a:latin typeface="+mj-lt"/>
            </a:endParaRPr>
          </a:p>
        </p:txBody>
      </p:sp>
      <p:grpSp>
        <p:nvGrpSpPr>
          <p:cNvPr id="7" name="Group 6"/>
          <p:cNvGrpSpPr/>
          <p:nvPr/>
        </p:nvGrpSpPr>
        <p:grpSpPr>
          <a:xfrm>
            <a:off x="10621576" y="2102270"/>
            <a:ext cx="1468606" cy="1238929"/>
            <a:chOff x="12383748" y="1219011"/>
            <a:chExt cx="1862104" cy="1570887"/>
          </a:xfrm>
        </p:grpSpPr>
        <p:sp>
          <p:nvSpPr>
            <p:cNvPr id="8" name="Freeform 7"/>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reeform 8"/>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reeform 9"/>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ular Callout 12"/>
          <p:cNvSpPr/>
          <p:nvPr/>
        </p:nvSpPr>
        <p:spPr>
          <a:xfrm>
            <a:off x="1327437" y="2187057"/>
            <a:ext cx="9168581" cy="1154142"/>
          </a:xfrm>
          <a:prstGeom prst="wedgeRectCallout">
            <a:avLst>
              <a:gd name="adj1" fmla="val 59374"/>
              <a:gd name="adj2" fmla="val 43076"/>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We had earlier seen that features for data points in ML may be categorical, numerical etc. This is no accident. Random variables can indeed be seen as giving us “features” for the outcome of the experiment</a:t>
            </a:r>
            <a:endParaRPr lang="en-US" sz="2400" i="1" dirty="0">
              <a:solidFill>
                <a:schemeClr val="tx1"/>
              </a:solidFill>
              <a:latin typeface="+mj-lt"/>
            </a:endParaRPr>
          </a:p>
        </p:txBody>
      </p:sp>
    </p:spTree>
    <p:extLst>
      <p:ext uri="{BB962C8B-B14F-4D97-AF65-F5344CB8AC3E}">
        <p14:creationId xmlns:p14="http://schemas.microsoft.com/office/powerpoint/2010/main" val="3320554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par>
                          <p:cTn id="43" fill="hold">
                            <p:stCondLst>
                              <p:cond delay="0"/>
                            </p:stCondLst>
                            <p:childTnLst>
                              <p:par>
                                <p:cTn id="44" presetID="22" presetClass="entr" presetSubtype="2" fill="hold" grpId="0" nodeType="after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wipe(right)">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par>
                          <p:cTn id="51" fill="hold">
                            <p:stCondLst>
                              <p:cond delay="0"/>
                            </p:stCondLst>
                            <p:childTnLst>
                              <p:par>
                                <p:cTn id="52" presetID="22" presetClass="entr" presetSubtype="2" fill="hold" grpId="0" nodeType="after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right)">
                                      <p:cBhvr>
                                        <p:cTn id="5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Probability Distribution</a:t>
            </a:r>
            <a:endParaRPr lang="en-IN" dirty="0"/>
          </a:p>
        </p:txBody>
      </p:sp>
      <p:sp>
        <p:nvSpPr>
          <p:cNvPr id="3" name="Content Placeholder 2"/>
          <p:cNvSpPr>
            <a:spLocks noGrp="1"/>
          </p:cNvSpPr>
          <p:nvPr>
            <p:ph idx="1"/>
          </p:nvPr>
        </p:nvSpPr>
        <p:spPr>
          <a:xfrm>
            <a:off x="253353" y="1111624"/>
            <a:ext cx="11938645" cy="5746376"/>
          </a:xfrm>
        </p:spPr>
        <p:txBody>
          <a:bodyPr>
            <a:normAutofit/>
          </a:bodyPr>
          <a:lstStyle/>
          <a:p>
            <a:r>
              <a:rPr lang="en-IN" dirty="0" smtClean="0"/>
              <a:t>For the purpose of ML, </a:t>
            </a:r>
            <a:r>
              <a:rPr lang="en-IN" dirty="0"/>
              <a:t>a probability </a:t>
            </a:r>
            <a:r>
              <a:rPr lang="en-IN" dirty="0" smtClean="0"/>
              <a:t>distribution serves two purposes</a:t>
            </a:r>
          </a:p>
          <a:p>
            <a:r>
              <a:rPr lang="en-IN" dirty="0" smtClean="0"/>
              <a:t>Given an event it can tell us how likely is that event</a:t>
            </a:r>
          </a:p>
          <a:p>
            <a:pPr lvl="2"/>
            <a:r>
              <a:rPr lang="en-IN" dirty="0" smtClean="0"/>
              <a:t>Given </a:t>
            </a:r>
            <a:r>
              <a:rPr lang="en-IN" dirty="0"/>
              <a:t>two events, </a:t>
            </a:r>
            <a:r>
              <a:rPr lang="en-IN" dirty="0" smtClean="0"/>
              <a:t>this also allows us to ask which one is more likely</a:t>
            </a:r>
          </a:p>
          <a:p>
            <a:pPr lvl="2"/>
            <a:r>
              <a:rPr lang="en-IN" dirty="0" smtClean="0"/>
              <a:t>Note that random variables can be used to define events too e.g. W = 1 is an event (that a purchase was made on the product whose ad was shown)</a:t>
            </a:r>
          </a:p>
          <a:p>
            <a:r>
              <a:rPr lang="en-IN" dirty="0" smtClean="0"/>
              <a:t>Generate a sample outcome</a:t>
            </a:r>
          </a:p>
          <a:p>
            <a:pPr lvl="2"/>
            <a:r>
              <a:rPr lang="en-IN" dirty="0" smtClean="0"/>
              <a:t>We want outcomes that are more likely to be generated more often than those that are rare e.g. “120 year old man who is shown an ad for P8, spent 1000 seconds but did not purchasing anything” is not a very likely outcome</a:t>
            </a:r>
          </a:p>
          <a:p>
            <a:pPr lvl="2"/>
            <a:r>
              <a:rPr lang="en-IN" dirty="0" smtClean="0"/>
              <a:t>Sometimes, we may be interested in a sample outcome with some restrictions e.g. we can request for a random “female customer who is shown an ad for P6”. In this case, we only want outcomes that satisfy the above but would like those that are more likely, to be generated more often</a:t>
            </a:r>
          </a:p>
          <a:p>
            <a:pPr lvl="2"/>
            <a:endParaRPr lang="en-IN" dirty="0" smtClean="0"/>
          </a:p>
          <a:p>
            <a:pPr lvl="2"/>
            <a:endParaRPr lang="en-IN" dirty="0"/>
          </a:p>
          <a:p>
            <a:endParaRPr lang="en-IN" dirty="0"/>
          </a:p>
        </p:txBody>
      </p:sp>
      <p:sp>
        <p:nvSpPr>
          <p:cNvPr id="4" name="Slide Number Placeholder 3"/>
          <p:cNvSpPr>
            <a:spLocks noGrp="1"/>
          </p:cNvSpPr>
          <p:nvPr>
            <p:ph type="sldNum" sz="quarter" idx="12"/>
          </p:nvPr>
        </p:nvSpPr>
        <p:spPr/>
        <p:txBody>
          <a:bodyPr/>
          <a:lstStyle/>
          <a:p>
            <a:fld id="{157B8E69-23A9-4619-9CFE-E27BFD8A78F9}" type="slidenum">
              <a:rPr lang="en-US" smtClean="0"/>
              <a:t>6</a:t>
            </a:fld>
            <a:endParaRPr lang="en-US"/>
          </a:p>
        </p:txBody>
      </p:sp>
      <p:grpSp>
        <p:nvGrpSpPr>
          <p:cNvPr id="7" name="Group 6"/>
          <p:cNvGrpSpPr/>
          <p:nvPr/>
        </p:nvGrpSpPr>
        <p:grpSpPr>
          <a:xfrm>
            <a:off x="10621576" y="36190"/>
            <a:ext cx="1468606" cy="1238929"/>
            <a:chOff x="12383748" y="1219011"/>
            <a:chExt cx="1862104" cy="1570887"/>
          </a:xfrm>
        </p:grpSpPr>
        <p:sp>
          <p:nvSpPr>
            <p:cNvPr id="8" name="Freeform 7"/>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reeform 8"/>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reeform 9"/>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ular Callout 12"/>
          <p:cNvSpPr/>
          <p:nvPr/>
        </p:nvSpPr>
        <p:spPr>
          <a:xfrm>
            <a:off x="5183027" y="248732"/>
            <a:ext cx="5202049" cy="868956"/>
          </a:xfrm>
          <a:prstGeom prst="wedgeRectCallout">
            <a:avLst>
              <a:gd name="adj1" fmla="val 64668"/>
              <a:gd name="adj2" fmla="val 54151"/>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For starters, a 120 year old human being is almost certainly a woman not a man</a:t>
            </a:r>
            <a:endParaRPr lang="en-US" sz="2400" i="1" dirty="0">
              <a:solidFill>
                <a:schemeClr val="tx1"/>
              </a:solidFill>
              <a:latin typeface="+mj-lt"/>
            </a:endParaRPr>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04857" y="1578596"/>
            <a:ext cx="1787143" cy="1787143"/>
          </a:xfrm>
          <a:prstGeom prst="rect">
            <a:avLst/>
          </a:prstGeom>
        </p:spPr>
      </p:pic>
      <p:sp>
        <p:nvSpPr>
          <p:cNvPr id="15" name="Rectangular Callout 14"/>
          <p:cNvSpPr/>
          <p:nvPr/>
        </p:nvSpPr>
        <p:spPr>
          <a:xfrm>
            <a:off x="1202076" y="1621362"/>
            <a:ext cx="9305523" cy="1248750"/>
          </a:xfrm>
          <a:prstGeom prst="wedgeRectCallout">
            <a:avLst>
              <a:gd name="adj1" fmla="val 57073"/>
              <a:gd name="adj2" fmla="val 38714"/>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mj-lt"/>
              </a:rPr>
              <a:t>In this case, we are interested in getting samples of female customers who are shown an ad for P6. For example, if such customers are more likely to buy P6 then we would like W = 1 more frequently for these samples too!</a:t>
            </a:r>
            <a:endParaRPr lang="en-US" sz="2400" dirty="0">
              <a:solidFill>
                <a:schemeClr val="tx1"/>
              </a:solidFill>
              <a:latin typeface="+mj-lt"/>
            </a:endParaRPr>
          </a:p>
        </p:txBody>
      </p:sp>
    </p:spTree>
    <p:extLst>
      <p:ext uri="{BB962C8B-B14F-4D97-AF65-F5344CB8AC3E}">
        <p14:creationId xmlns:p14="http://schemas.microsoft.com/office/powerpoint/2010/main" val="60926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par>
                          <p:cTn id="31" fill="hold">
                            <p:stCondLst>
                              <p:cond delay="0"/>
                            </p:stCondLst>
                            <p:childTnLst>
                              <p:par>
                                <p:cTn id="32" presetID="22" presetClass="entr" presetSubtype="2"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right)">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par>
                          <p:cTn id="43" fill="hold">
                            <p:stCondLst>
                              <p:cond delay="0"/>
                            </p:stCondLst>
                            <p:childTnLst>
                              <p:par>
                                <p:cTn id="44" presetID="22" presetClass="entr" presetSubtype="2" fill="hold" grpId="0" nodeType="after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wipe(right)">
                                      <p:cBhvr>
                                        <p:cTn id="4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3"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Getting Started</a:t>
            </a:r>
            <a:endParaRPr lang="en-IN" dirty="0"/>
          </a:p>
        </p:txBody>
      </p:sp>
      <mc:AlternateContent xmlns:mc="http://schemas.openxmlformats.org/markup-compatibility/2006" xmlns:a14="http://schemas.microsoft.com/office/drawing/2010/main">
        <mc:Choice Requires="a14">
          <p:sp>
            <p:nvSpPr>
              <p:cNvPr id="63" name="Content Placeholder 62"/>
              <p:cNvSpPr>
                <a:spLocks noGrp="1"/>
              </p:cNvSpPr>
              <p:nvPr>
                <p:ph idx="1"/>
              </p:nvPr>
            </p:nvSpPr>
            <p:spPr>
              <a:xfrm>
                <a:off x="253354" y="1111624"/>
                <a:ext cx="5915206" cy="5300823"/>
              </a:xfrm>
            </p:spPr>
            <p:txBody>
              <a:bodyPr/>
              <a:lstStyle/>
              <a:p>
                <a:r>
                  <a:rPr lang="en-IN" dirty="0" smtClean="0">
                    <a:latin typeface="+mj-lt"/>
                    <a:ea typeface="Cambria Math" panose="02040503050406030204" pitchFamily="18" charset="0"/>
                  </a:rPr>
                  <a:t>Sample space: </a:t>
                </a:r>
                <a14:m>
                  <m:oMath xmlns:m="http://schemas.openxmlformats.org/officeDocument/2006/math">
                    <m:d>
                      <m:dPr>
                        <m:begChr m:val="{"/>
                        <m:endChr m:val="}"/>
                        <m:ctrlPr>
                          <a:rPr lang="en-IN" b="0" i="1" smtClean="0">
                            <a:latin typeface="Cambria Math" panose="02040503050406030204" pitchFamily="18" charset="0"/>
                            <a:ea typeface="Cambria Math" panose="02040503050406030204" pitchFamily="18" charset="0"/>
                          </a:rPr>
                        </m:ctrlPr>
                      </m:dPr>
                      <m:e>
                        <m:r>
                          <m:rPr>
                            <m:sty m:val="p"/>
                          </m:rPr>
                          <a:rPr lang="en-IN" b="0" i="0" smtClean="0">
                            <a:latin typeface="Cambria Math" panose="02040503050406030204" pitchFamily="18" charset="0"/>
                            <a:ea typeface="Cambria Math" panose="02040503050406030204" pitchFamily="18" charset="0"/>
                          </a:rPr>
                          <m:t>R</m:t>
                        </m:r>
                        <m:r>
                          <a:rPr lang="en-IN" b="0" i="0" smtClean="0">
                            <a:latin typeface="Cambria Math" panose="02040503050406030204" pitchFamily="18" charset="0"/>
                            <a:ea typeface="Cambria Math" panose="02040503050406030204" pitchFamily="18" charset="0"/>
                          </a:rPr>
                          <m:t>,</m:t>
                        </m:r>
                        <m:r>
                          <m:rPr>
                            <m:sty m:val="p"/>
                          </m:rPr>
                          <a:rPr lang="en-IN" b="0" i="0" smtClean="0">
                            <a:latin typeface="Cambria Math" panose="02040503050406030204" pitchFamily="18" charset="0"/>
                            <a:ea typeface="Cambria Math" panose="02040503050406030204" pitchFamily="18" charset="0"/>
                          </a:rPr>
                          <m:t>G</m:t>
                        </m:r>
                        <m:r>
                          <a:rPr lang="en-IN" b="0" i="0" smtClean="0">
                            <a:latin typeface="Cambria Math" panose="02040503050406030204" pitchFamily="18" charset="0"/>
                            <a:ea typeface="Cambria Math" panose="02040503050406030204" pitchFamily="18" charset="0"/>
                          </a:rPr>
                          <m:t>,</m:t>
                        </m:r>
                        <m:r>
                          <m:rPr>
                            <m:sty m:val="p"/>
                          </m:rPr>
                          <a:rPr lang="en-IN" b="0" i="0" smtClean="0">
                            <a:latin typeface="Cambria Math" panose="02040503050406030204" pitchFamily="18" charset="0"/>
                            <a:ea typeface="Cambria Math" panose="02040503050406030204" pitchFamily="18" charset="0"/>
                          </a:rPr>
                          <m:t>B</m:t>
                        </m:r>
                      </m:e>
                    </m:d>
                    <m:r>
                      <a:rPr lang="en-IN" b="0" i="1" smtClean="0">
                        <a:latin typeface="Cambria Math" panose="02040503050406030204" pitchFamily="18" charset="0"/>
                        <a:ea typeface="Cambria Math" panose="02040503050406030204" pitchFamily="18" charset="0"/>
                      </a:rPr>
                      <m:t>×</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6</m:t>
                        </m:r>
                      </m:e>
                    </m:d>
                  </m:oMath>
                </a14:m>
                <a:endParaRPr lang="en-IN" i="1" dirty="0">
                  <a:latin typeface="Cambria Math" panose="02040503050406030204" pitchFamily="18" charset="0"/>
                  <a:ea typeface="Cambria Math" panose="02040503050406030204" pitchFamily="18" charset="0"/>
                </a:endParaRPr>
              </a:p>
              <a:p>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m:rPr>
                            <m:sty m:val="p"/>
                          </m:rPr>
                          <a:rPr lang="en-IN" b="0" i="0" smtClean="0">
                            <a:latin typeface="Cambria Math" panose="02040503050406030204" pitchFamily="18" charset="0"/>
                            <a:ea typeface="Cambria Math" panose="02040503050406030204" pitchFamily="18" charset="0"/>
                          </a:rPr>
                          <m:t>R</m:t>
                        </m:r>
                      </m:e>
                    </m:d>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14</m:t>
                        </m:r>
                      </m:num>
                      <m:den>
                        <m:r>
                          <a:rPr lang="en-IN" b="0" i="1" smtClean="0">
                            <a:latin typeface="Cambria Math" panose="02040503050406030204" pitchFamily="18" charset="0"/>
                            <a:ea typeface="Cambria Math" panose="02040503050406030204" pitchFamily="18" charset="0"/>
                          </a:rPr>
                          <m:t>24</m:t>
                        </m:r>
                      </m:den>
                    </m:f>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7</m:t>
                        </m:r>
                      </m:num>
                      <m:den>
                        <m:r>
                          <a:rPr lang="en-IN" b="0" i="1" smtClean="0">
                            <a:latin typeface="Cambria Math" panose="02040503050406030204" pitchFamily="18" charset="0"/>
                            <a:ea typeface="Cambria Math" panose="02040503050406030204" pitchFamily="18" charset="0"/>
                          </a:rPr>
                          <m:t>12</m:t>
                        </m:r>
                      </m:den>
                    </m:f>
                  </m:oMath>
                </a14:m>
                <a:endParaRPr lang="en-IN" b="0" dirty="0" smtClean="0">
                  <a:ea typeface="Cambria Math" panose="02040503050406030204" pitchFamily="18" charset="0"/>
                </a:endParaRPr>
              </a:p>
              <a:p>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m:rPr>
                            <m:sty m:val="p"/>
                          </m:rPr>
                          <a:rPr lang="en-IN" b="0" i="0" smtClean="0">
                            <a:latin typeface="Cambria Math" panose="02040503050406030204" pitchFamily="18" charset="0"/>
                            <a:ea typeface="Cambria Math" panose="02040503050406030204" pitchFamily="18" charset="0"/>
                          </a:rPr>
                          <m:t>B</m:t>
                        </m:r>
                      </m:e>
                    </m:d>
                    <m:r>
                      <a:rPr lang="en-IN" i="1">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4</m:t>
                        </m:r>
                      </m:num>
                      <m:den>
                        <m:r>
                          <a:rPr lang="en-IN" i="1">
                            <a:latin typeface="Cambria Math" panose="02040503050406030204" pitchFamily="18" charset="0"/>
                            <a:ea typeface="Cambria Math" panose="02040503050406030204" pitchFamily="18" charset="0"/>
                          </a:rPr>
                          <m:t>24</m:t>
                        </m:r>
                      </m:den>
                    </m:f>
                    <m:r>
                      <a:rPr lang="en-IN" i="1">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1</m:t>
                        </m:r>
                      </m:num>
                      <m:den>
                        <m:r>
                          <a:rPr lang="en-IN" b="0" i="1" smtClean="0">
                            <a:latin typeface="Cambria Math" panose="02040503050406030204" pitchFamily="18" charset="0"/>
                            <a:ea typeface="Cambria Math" panose="02040503050406030204" pitchFamily="18" charset="0"/>
                          </a:rPr>
                          <m:t>6</m:t>
                        </m:r>
                      </m:den>
                    </m:f>
                  </m:oMath>
                </a14:m>
                <a:endParaRPr lang="en-IN" dirty="0" smtClean="0"/>
              </a:p>
              <a:p>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m:rPr>
                            <m:sty m:val="p"/>
                          </m:rPr>
                          <a:rPr lang="en-IN" b="0" i="0" smtClean="0">
                            <a:latin typeface="Cambria Math" panose="02040503050406030204" pitchFamily="18" charset="0"/>
                            <a:ea typeface="Cambria Math" panose="02040503050406030204" pitchFamily="18" charset="0"/>
                          </a:rPr>
                          <m:t>G</m:t>
                        </m:r>
                      </m:e>
                    </m:d>
                    <m:r>
                      <a:rPr lang="en-IN" i="1">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6</m:t>
                        </m:r>
                      </m:num>
                      <m:den>
                        <m:r>
                          <a:rPr lang="en-IN" i="1">
                            <a:latin typeface="Cambria Math" panose="02040503050406030204" pitchFamily="18" charset="0"/>
                            <a:ea typeface="Cambria Math" panose="02040503050406030204" pitchFamily="18" charset="0"/>
                          </a:rPr>
                          <m:t>24</m:t>
                        </m:r>
                      </m:den>
                    </m:f>
                    <m:r>
                      <a:rPr lang="en-IN" i="1">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1</m:t>
                        </m:r>
                      </m:num>
                      <m:den>
                        <m:r>
                          <a:rPr lang="en-IN" b="0" i="1" smtClean="0">
                            <a:latin typeface="Cambria Math" panose="02040503050406030204" pitchFamily="18" charset="0"/>
                            <a:ea typeface="Cambria Math" panose="02040503050406030204" pitchFamily="18" charset="0"/>
                          </a:rPr>
                          <m:t>4</m:t>
                        </m:r>
                      </m:den>
                    </m:f>
                  </m:oMath>
                </a14:m>
                <a:endParaRPr lang="en-IN" dirty="0" smtClean="0"/>
              </a:p>
              <a:p>
                <a:r>
                  <a:rPr lang="en-IN" dirty="0" smtClean="0">
                    <a:ea typeface="Cambria Math" panose="02040503050406030204" pitchFamily="18" charset="0"/>
                  </a:rPr>
                  <a:t>Note: </a:t>
                </a:r>
                <a14:m>
                  <m:oMath xmlns:m="http://schemas.openxmlformats.org/officeDocument/2006/math">
                    <m:r>
                      <a:rPr lang="en-IN" i="1" smtClean="0">
                        <a:latin typeface="Cambria Math" panose="02040503050406030204" pitchFamily="18" charset="0"/>
                        <a:ea typeface="Cambria Math" panose="02040503050406030204" pitchFamily="18" charset="0"/>
                      </a:rPr>
                      <m:t>ℙ</m:t>
                    </m:r>
                    <m:r>
                      <a:rPr lang="en-IN" b="0" i="1" smtClean="0">
                        <a:latin typeface="Cambria Math" panose="02040503050406030204" pitchFamily="18" charset="0"/>
                        <a:ea typeface="Cambria Math" panose="02040503050406030204" pitchFamily="18" charset="0"/>
                      </a:rPr>
                      <m:t>≥0</m:t>
                    </m:r>
                  </m:oMath>
                </a14:m>
                <a:r>
                  <a:rPr lang="en-IN" dirty="0" smtClean="0"/>
                  <a:t> always</a:t>
                </a:r>
              </a:p>
              <a:p>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0" i="0" smtClean="0">
                            <a:latin typeface="Cambria Math" panose="02040503050406030204" pitchFamily="18" charset="0"/>
                            <a:ea typeface="Cambria Math" panose="02040503050406030204" pitchFamily="18" charset="0"/>
                          </a:rPr>
                          <m:t>1</m:t>
                        </m:r>
                      </m:e>
                    </m:d>
                    <m:r>
                      <a:rPr lang="en-IN" i="1">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1</m:t>
                        </m:r>
                      </m:num>
                      <m:den>
                        <m:r>
                          <a:rPr lang="en-IN" b="0" i="1" smtClean="0">
                            <a:latin typeface="Cambria Math" panose="02040503050406030204" pitchFamily="18" charset="0"/>
                            <a:ea typeface="Cambria Math" panose="02040503050406030204" pitchFamily="18" charset="0"/>
                          </a:rPr>
                          <m:t>6</m:t>
                        </m:r>
                      </m:den>
                    </m:f>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2</m:t>
                        </m:r>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6</m:t>
                        </m:r>
                      </m:e>
                    </m:d>
                  </m:oMath>
                </a14:m>
                <a:endParaRPr lang="en-IN" dirty="0" smtClean="0">
                  <a:ea typeface="Cambria Math" panose="02040503050406030204" pitchFamily="18" charset="0"/>
                </a:endParaRPr>
              </a:p>
              <a:p>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m:rPr>
                            <m:sty m:val="p"/>
                          </m:rPr>
                          <a:rPr lang="en-IN" b="0" i="0" smtClean="0">
                            <a:latin typeface="Cambria Math" panose="02040503050406030204" pitchFamily="18" charset="0"/>
                            <a:ea typeface="Cambria Math" panose="02040503050406030204" pitchFamily="18" charset="0"/>
                          </a:rPr>
                          <m:t>R</m:t>
                        </m:r>
                        <m:r>
                          <a:rPr lang="en-IN" b="0" i="1" smtClean="0">
                            <a:latin typeface="Cambria Math" panose="02040503050406030204" pitchFamily="18" charset="0"/>
                            <a:ea typeface="Cambria Math" panose="02040503050406030204" pitchFamily="18" charset="0"/>
                          </a:rPr>
                          <m:t>∧5</m:t>
                        </m:r>
                      </m:e>
                    </m:d>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3</m:t>
                        </m:r>
                      </m:num>
                      <m:den>
                        <m:r>
                          <a:rPr lang="en-IN" b="0" i="1" smtClean="0">
                            <a:latin typeface="Cambria Math" panose="02040503050406030204" pitchFamily="18" charset="0"/>
                            <a:ea typeface="Cambria Math" panose="02040503050406030204" pitchFamily="18" charset="0"/>
                          </a:rPr>
                          <m:t>24</m:t>
                        </m:r>
                      </m:den>
                    </m:f>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1</m:t>
                        </m:r>
                      </m:num>
                      <m:den>
                        <m:r>
                          <a:rPr lang="en-IN" b="0" i="1" smtClean="0">
                            <a:latin typeface="Cambria Math" panose="02040503050406030204" pitchFamily="18" charset="0"/>
                            <a:ea typeface="Cambria Math" panose="02040503050406030204" pitchFamily="18" charset="0"/>
                          </a:rPr>
                          <m:t>8</m:t>
                        </m:r>
                      </m:den>
                    </m:f>
                  </m:oMath>
                </a14:m>
                <a:endParaRPr lang="en-IN" dirty="0">
                  <a:ea typeface="Cambria Math" panose="02040503050406030204" pitchFamily="18" charset="0"/>
                </a:endParaRPr>
              </a:p>
            </p:txBody>
          </p:sp>
        </mc:Choice>
        <mc:Fallback xmlns="">
          <p:sp>
            <p:nvSpPr>
              <p:cNvPr id="63" name="Content Placeholder 62"/>
              <p:cNvSpPr>
                <a:spLocks noGrp="1" noRot="1" noChangeAspect="1" noMove="1" noResize="1" noEditPoints="1" noAdjustHandles="1" noChangeArrowheads="1" noChangeShapeType="1" noTextEdit="1"/>
              </p:cNvSpPr>
              <p:nvPr>
                <p:ph idx="1"/>
              </p:nvPr>
            </p:nvSpPr>
            <p:spPr>
              <a:xfrm>
                <a:off x="253354" y="1111624"/>
                <a:ext cx="5915206" cy="5300823"/>
              </a:xfrm>
              <a:blipFill>
                <a:blip r:embed="rId2"/>
                <a:stretch>
                  <a:fillRect l="-1134" t="-2759"/>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7</a:t>
            </a:fld>
            <a:endParaRPr lang="en-US"/>
          </a:p>
        </p:txBody>
      </p:sp>
      <p:grpSp>
        <p:nvGrpSpPr>
          <p:cNvPr id="69" name="Group 68"/>
          <p:cNvGrpSpPr/>
          <p:nvPr/>
        </p:nvGrpSpPr>
        <p:grpSpPr>
          <a:xfrm>
            <a:off x="6173922" y="1111624"/>
            <a:ext cx="770562" cy="4093341"/>
            <a:chOff x="6173922" y="1111624"/>
            <a:chExt cx="770562" cy="4093341"/>
          </a:xfrm>
        </p:grpSpPr>
        <p:sp>
          <p:nvSpPr>
            <p:cNvPr id="5" name="Oval 4"/>
            <p:cNvSpPr/>
            <p:nvPr/>
          </p:nvSpPr>
          <p:spPr>
            <a:xfrm>
              <a:off x="6173922"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38" name="Oval 37"/>
            <p:cNvSpPr/>
            <p:nvPr/>
          </p:nvSpPr>
          <p:spPr>
            <a:xfrm>
              <a:off x="6173922"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44" name="Oval 43"/>
            <p:cNvSpPr/>
            <p:nvPr/>
          </p:nvSpPr>
          <p:spPr>
            <a:xfrm>
              <a:off x="6173922"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50" name="Oval 49"/>
            <p:cNvSpPr/>
            <p:nvPr/>
          </p:nvSpPr>
          <p:spPr>
            <a:xfrm>
              <a:off x="6173922" y="4434403"/>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grpSp>
      <p:grpSp>
        <p:nvGrpSpPr>
          <p:cNvPr id="68" name="Group 67"/>
          <p:cNvGrpSpPr/>
          <p:nvPr/>
        </p:nvGrpSpPr>
        <p:grpSpPr>
          <a:xfrm>
            <a:off x="7154689" y="1111624"/>
            <a:ext cx="770562" cy="4093341"/>
            <a:chOff x="7192390" y="1111624"/>
            <a:chExt cx="770562" cy="4093341"/>
          </a:xfrm>
        </p:grpSpPr>
        <p:sp>
          <p:nvSpPr>
            <p:cNvPr id="6" name="Oval 5"/>
            <p:cNvSpPr/>
            <p:nvPr/>
          </p:nvSpPr>
          <p:spPr>
            <a:xfrm>
              <a:off x="7192390"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39" name="Oval 38"/>
            <p:cNvSpPr/>
            <p:nvPr/>
          </p:nvSpPr>
          <p:spPr>
            <a:xfrm>
              <a:off x="7192390"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45" name="Oval 44"/>
            <p:cNvSpPr/>
            <p:nvPr/>
          </p:nvSpPr>
          <p:spPr>
            <a:xfrm>
              <a:off x="7192390"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51" name="Oval 50"/>
            <p:cNvSpPr/>
            <p:nvPr/>
          </p:nvSpPr>
          <p:spPr>
            <a:xfrm>
              <a:off x="7192390" y="4434403"/>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grpSp>
      <p:grpSp>
        <p:nvGrpSpPr>
          <p:cNvPr id="67" name="Group 66"/>
          <p:cNvGrpSpPr/>
          <p:nvPr/>
        </p:nvGrpSpPr>
        <p:grpSpPr>
          <a:xfrm>
            <a:off x="8135456" y="1111624"/>
            <a:ext cx="770562" cy="4093341"/>
            <a:chOff x="8159651" y="1111624"/>
            <a:chExt cx="770562" cy="4093341"/>
          </a:xfrm>
        </p:grpSpPr>
        <p:sp>
          <p:nvSpPr>
            <p:cNvPr id="8" name="Oval 7"/>
            <p:cNvSpPr/>
            <p:nvPr/>
          </p:nvSpPr>
          <p:spPr>
            <a:xfrm>
              <a:off x="8159651" y="1111624"/>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40" name="Oval 39"/>
            <p:cNvSpPr/>
            <p:nvPr/>
          </p:nvSpPr>
          <p:spPr>
            <a:xfrm>
              <a:off x="8159651"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46" name="Oval 45"/>
            <p:cNvSpPr/>
            <p:nvPr/>
          </p:nvSpPr>
          <p:spPr>
            <a:xfrm>
              <a:off x="8159651" y="3326810"/>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52" name="Oval 51"/>
            <p:cNvSpPr/>
            <p:nvPr/>
          </p:nvSpPr>
          <p:spPr>
            <a:xfrm>
              <a:off x="8159651"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grpSp>
      <p:grpSp>
        <p:nvGrpSpPr>
          <p:cNvPr id="66" name="Group 65"/>
          <p:cNvGrpSpPr/>
          <p:nvPr/>
        </p:nvGrpSpPr>
        <p:grpSpPr>
          <a:xfrm>
            <a:off x="9116223" y="1111624"/>
            <a:ext cx="770562" cy="4093341"/>
            <a:chOff x="9140294" y="1111624"/>
            <a:chExt cx="770562" cy="4093341"/>
          </a:xfrm>
        </p:grpSpPr>
        <p:sp>
          <p:nvSpPr>
            <p:cNvPr id="9" name="Oval 8"/>
            <p:cNvSpPr/>
            <p:nvPr/>
          </p:nvSpPr>
          <p:spPr>
            <a:xfrm>
              <a:off x="9140294"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41" name="Oval 40"/>
            <p:cNvSpPr/>
            <p:nvPr/>
          </p:nvSpPr>
          <p:spPr>
            <a:xfrm>
              <a:off x="9140294"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47" name="Oval 46"/>
            <p:cNvSpPr/>
            <p:nvPr/>
          </p:nvSpPr>
          <p:spPr>
            <a:xfrm>
              <a:off x="9140294"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53" name="Oval 52"/>
            <p:cNvSpPr/>
            <p:nvPr/>
          </p:nvSpPr>
          <p:spPr>
            <a:xfrm>
              <a:off x="9140294" y="4434403"/>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grpSp>
      <p:grpSp>
        <p:nvGrpSpPr>
          <p:cNvPr id="65" name="Group 64"/>
          <p:cNvGrpSpPr/>
          <p:nvPr/>
        </p:nvGrpSpPr>
        <p:grpSpPr>
          <a:xfrm>
            <a:off x="10096990" y="1111624"/>
            <a:ext cx="770562" cy="4093341"/>
            <a:chOff x="10120937" y="1111624"/>
            <a:chExt cx="770562" cy="4093341"/>
          </a:xfrm>
        </p:grpSpPr>
        <p:sp>
          <p:nvSpPr>
            <p:cNvPr id="16" name="Oval 15"/>
            <p:cNvSpPr/>
            <p:nvPr/>
          </p:nvSpPr>
          <p:spPr>
            <a:xfrm>
              <a:off x="10120937" y="1111624"/>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42" name="Oval 41"/>
            <p:cNvSpPr/>
            <p:nvPr/>
          </p:nvSpPr>
          <p:spPr>
            <a:xfrm>
              <a:off x="10120937"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48" name="Oval 47"/>
            <p:cNvSpPr/>
            <p:nvPr/>
          </p:nvSpPr>
          <p:spPr>
            <a:xfrm>
              <a:off x="10120937"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54" name="Oval 53"/>
            <p:cNvSpPr/>
            <p:nvPr/>
          </p:nvSpPr>
          <p:spPr>
            <a:xfrm>
              <a:off x="10120937"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grpSp>
      <p:grpSp>
        <p:nvGrpSpPr>
          <p:cNvPr id="64" name="Group 63"/>
          <p:cNvGrpSpPr/>
          <p:nvPr/>
        </p:nvGrpSpPr>
        <p:grpSpPr>
          <a:xfrm>
            <a:off x="11077758" y="1111624"/>
            <a:ext cx="770562" cy="4093341"/>
            <a:chOff x="11077758" y="1111624"/>
            <a:chExt cx="770562" cy="4093341"/>
          </a:xfrm>
        </p:grpSpPr>
        <p:sp>
          <p:nvSpPr>
            <p:cNvPr id="17" name="Oval 16"/>
            <p:cNvSpPr/>
            <p:nvPr/>
          </p:nvSpPr>
          <p:spPr>
            <a:xfrm>
              <a:off x="11077758"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43" name="Oval 42"/>
            <p:cNvSpPr/>
            <p:nvPr/>
          </p:nvSpPr>
          <p:spPr>
            <a:xfrm>
              <a:off x="11077758"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49" name="Oval 48"/>
            <p:cNvSpPr/>
            <p:nvPr/>
          </p:nvSpPr>
          <p:spPr>
            <a:xfrm>
              <a:off x="11077758" y="3326810"/>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55" name="Oval 54"/>
            <p:cNvSpPr/>
            <p:nvPr/>
          </p:nvSpPr>
          <p:spPr>
            <a:xfrm>
              <a:off x="11077758"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grpSp>
      <p:grpSp>
        <p:nvGrpSpPr>
          <p:cNvPr id="56" name="Group 55"/>
          <p:cNvGrpSpPr/>
          <p:nvPr/>
        </p:nvGrpSpPr>
        <p:grpSpPr>
          <a:xfrm>
            <a:off x="10621576" y="5541996"/>
            <a:ext cx="1468606" cy="1238929"/>
            <a:chOff x="12383748" y="1219011"/>
            <a:chExt cx="1862104" cy="1570887"/>
          </a:xfrm>
        </p:grpSpPr>
        <p:sp>
          <p:nvSpPr>
            <p:cNvPr id="57" name="Freeform 56"/>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Freeform 57"/>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Freeform 58"/>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Oval 59"/>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Oval 60"/>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2" name="Rectangular Callout 61"/>
          <p:cNvSpPr/>
          <p:nvPr/>
        </p:nvSpPr>
        <p:spPr>
          <a:xfrm>
            <a:off x="4017196" y="5799441"/>
            <a:ext cx="6387661" cy="868956"/>
          </a:xfrm>
          <a:prstGeom prst="wedgeRectCallout">
            <a:avLst>
              <a:gd name="adj1" fmla="val 64668"/>
              <a:gd name="adj2" fmla="val 54151"/>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Initially, to get used to things, it is good to think of probability in terms of </a:t>
            </a:r>
            <a:r>
              <a:rPr lang="en-IN" sz="2400" i="1" dirty="0" smtClean="0">
                <a:solidFill>
                  <a:schemeClr val="tx1"/>
                </a:solidFill>
                <a:latin typeface="+mj-lt"/>
              </a:rPr>
              <a:t>proportions</a:t>
            </a:r>
            <a:r>
              <a:rPr lang="en-IN" sz="2400" dirty="0" smtClean="0">
                <a:solidFill>
                  <a:schemeClr val="tx1"/>
                </a:solidFill>
                <a:latin typeface="+mj-lt"/>
              </a:rPr>
              <a:t> or </a:t>
            </a:r>
            <a:r>
              <a:rPr lang="en-IN" sz="2400" i="1" dirty="0" smtClean="0">
                <a:solidFill>
                  <a:schemeClr val="tx1"/>
                </a:solidFill>
                <a:latin typeface="+mj-lt"/>
              </a:rPr>
              <a:t>frequency</a:t>
            </a:r>
            <a:endParaRPr lang="en-US" sz="2400" i="1" dirty="0">
              <a:solidFill>
                <a:schemeClr val="tx1"/>
              </a:solidFill>
              <a:latin typeface="+mj-lt"/>
            </a:endParaRPr>
          </a:p>
        </p:txBody>
      </p:sp>
    </p:spTree>
    <p:extLst>
      <p:ext uri="{BB962C8B-B14F-4D97-AF65-F5344CB8AC3E}">
        <p14:creationId xmlns:p14="http://schemas.microsoft.com/office/powerpoint/2010/main" val="2776501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par>
                          <p:cTn id="7" fill="hold">
                            <p:stCondLst>
                              <p:cond delay="0"/>
                            </p:stCondLst>
                            <p:childTnLst>
                              <p:par>
                                <p:cTn id="8" presetID="22" presetClass="entr" presetSubtype="2" fill="hold" grpId="0" nodeType="after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wipe(right)">
                                      <p:cBhvr>
                                        <p:cTn id="10" dur="500"/>
                                        <p:tgtEl>
                                          <p:spTgt spid="6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build="p"/>
      <p:bldP spid="6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Probability as Proportions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5798125" cy="5746376"/>
              </a:xfrm>
            </p:spPr>
            <p:txBody>
              <a:bodyPr>
                <a:normAutofit/>
              </a:bodyPr>
              <a:lstStyle/>
              <a:p>
                <a:r>
                  <a:rPr lang="en-IN" b="1" dirty="0" smtClean="0"/>
                  <a:t>Sample/Outcome</a:t>
                </a:r>
                <a:r>
                  <a:rPr lang="en-IN" dirty="0" smtClean="0"/>
                  <a:t>: pick one ball</a:t>
                </a:r>
              </a:p>
              <a:p>
                <a:r>
                  <a:rPr lang="en-IN" b="1" dirty="0">
                    <a:ea typeface="Cambria Math" panose="02040503050406030204" pitchFamily="18" charset="0"/>
                  </a:rPr>
                  <a:t>Sample space</a:t>
                </a:r>
                <a:r>
                  <a:rPr lang="en-IN" dirty="0">
                    <a:ea typeface="Cambria Math" panose="02040503050406030204" pitchFamily="18" charset="0"/>
                  </a:rPr>
                  <a:t>: </a:t>
                </a:r>
                <a14:m>
                  <m:oMath xmlns:m="http://schemas.openxmlformats.org/officeDocument/2006/math">
                    <m:d>
                      <m:dPr>
                        <m:begChr m:val="{"/>
                        <m:endChr m:val="}"/>
                        <m:ctrlPr>
                          <a:rPr lang="en-IN" i="1">
                            <a:latin typeface="Cambria Math" panose="02040503050406030204" pitchFamily="18" charset="0"/>
                            <a:ea typeface="Cambria Math" panose="02040503050406030204" pitchFamily="18" charset="0"/>
                          </a:rPr>
                        </m:ctrlPr>
                      </m:dPr>
                      <m:e>
                        <m:r>
                          <m:rPr>
                            <m:sty m:val="p"/>
                          </m:rPr>
                          <a:rPr lang="en-IN">
                            <a:latin typeface="Cambria Math" panose="02040503050406030204" pitchFamily="18" charset="0"/>
                            <a:ea typeface="Cambria Math" panose="02040503050406030204" pitchFamily="18" charset="0"/>
                          </a:rPr>
                          <m:t>R</m:t>
                        </m:r>
                        <m:r>
                          <a:rPr lang="en-IN">
                            <a:latin typeface="Cambria Math" panose="02040503050406030204" pitchFamily="18" charset="0"/>
                            <a:ea typeface="Cambria Math" panose="02040503050406030204" pitchFamily="18" charset="0"/>
                          </a:rPr>
                          <m:t>,</m:t>
                        </m:r>
                        <m:r>
                          <m:rPr>
                            <m:sty m:val="p"/>
                          </m:rPr>
                          <a:rPr lang="en-IN">
                            <a:latin typeface="Cambria Math" panose="02040503050406030204" pitchFamily="18" charset="0"/>
                            <a:ea typeface="Cambria Math" panose="02040503050406030204" pitchFamily="18" charset="0"/>
                          </a:rPr>
                          <m:t>G</m:t>
                        </m:r>
                        <m:r>
                          <a:rPr lang="en-IN">
                            <a:latin typeface="Cambria Math" panose="02040503050406030204" pitchFamily="18" charset="0"/>
                            <a:ea typeface="Cambria Math" panose="02040503050406030204" pitchFamily="18" charset="0"/>
                          </a:rPr>
                          <m:t>,</m:t>
                        </m:r>
                        <m:r>
                          <m:rPr>
                            <m:sty m:val="p"/>
                          </m:rPr>
                          <a:rPr lang="en-IN">
                            <a:latin typeface="Cambria Math" panose="02040503050406030204" pitchFamily="18" charset="0"/>
                            <a:ea typeface="Cambria Math" panose="02040503050406030204" pitchFamily="18" charset="0"/>
                          </a:rPr>
                          <m:t>B</m:t>
                        </m:r>
                      </m:e>
                    </m:d>
                    <m:r>
                      <a:rPr lang="en-IN" i="1">
                        <a:latin typeface="Cambria Math" panose="02040503050406030204" pitchFamily="18" charset="0"/>
                        <a:ea typeface="Cambria Math" panose="02040503050406030204" pitchFamily="18" charset="0"/>
                      </a:rPr>
                      <m:t>×</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6</m:t>
                        </m:r>
                      </m:e>
                    </m:d>
                  </m:oMath>
                </a14:m>
                <a:endParaRPr lang="en-IN" dirty="0" smtClean="0"/>
              </a:p>
              <a:p>
                <a:r>
                  <a:rPr lang="en-IN" dirty="0" smtClean="0"/>
                  <a:t>Assume that picking any ball is equally likely. In other words, the probability of picking any ball is </a:t>
                </a:r>
                <a14:m>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24</m:t>
                        </m:r>
                      </m:den>
                    </m:f>
                  </m:oMath>
                </a14:m>
                <a:r>
                  <a:rPr lang="en-IN" dirty="0" smtClean="0"/>
                  <a:t> since there are only 24 balls</a:t>
                </a:r>
              </a:p>
              <a:p>
                <a:r>
                  <a:rPr lang="en-IN" dirty="0" smtClean="0"/>
                  <a:t>Use this toy setting to get comfortable with concepts since in this case, probability of some event is simply the proportion of the outcomes when that happens</a:t>
                </a: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5798125" cy="5746376"/>
              </a:xfrm>
              <a:blipFill>
                <a:blip r:embed="rId2"/>
                <a:stretch>
                  <a:fillRect l="-1157" t="-2545" r="-2419"/>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8</a:t>
            </a:fld>
            <a:endParaRPr lang="en-US"/>
          </a:p>
        </p:txBody>
      </p:sp>
      <p:grpSp>
        <p:nvGrpSpPr>
          <p:cNvPr id="5" name="Group 4"/>
          <p:cNvGrpSpPr/>
          <p:nvPr/>
        </p:nvGrpSpPr>
        <p:grpSpPr>
          <a:xfrm>
            <a:off x="6173922" y="1111624"/>
            <a:ext cx="770562" cy="4093341"/>
            <a:chOff x="6173922" y="1111624"/>
            <a:chExt cx="770562" cy="4093341"/>
          </a:xfrm>
        </p:grpSpPr>
        <p:sp>
          <p:nvSpPr>
            <p:cNvPr id="6" name="Oval 5"/>
            <p:cNvSpPr/>
            <p:nvPr/>
          </p:nvSpPr>
          <p:spPr>
            <a:xfrm>
              <a:off x="6173922"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7" name="Oval 6"/>
            <p:cNvSpPr/>
            <p:nvPr/>
          </p:nvSpPr>
          <p:spPr>
            <a:xfrm>
              <a:off x="6173922"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8" name="Oval 7"/>
            <p:cNvSpPr/>
            <p:nvPr/>
          </p:nvSpPr>
          <p:spPr>
            <a:xfrm>
              <a:off x="6173922"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9" name="Oval 8"/>
            <p:cNvSpPr/>
            <p:nvPr/>
          </p:nvSpPr>
          <p:spPr>
            <a:xfrm>
              <a:off x="6173922" y="4434403"/>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grpSp>
      <p:grpSp>
        <p:nvGrpSpPr>
          <p:cNvPr id="10" name="Group 9"/>
          <p:cNvGrpSpPr/>
          <p:nvPr/>
        </p:nvGrpSpPr>
        <p:grpSpPr>
          <a:xfrm>
            <a:off x="7154689" y="1111624"/>
            <a:ext cx="770562" cy="4093341"/>
            <a:chOff x="7192390" y="1111624"/>
            <a:chExt cx="770562" cy="4093341"/>
          </a:xfrm>
        </p:grpSpPr>
        <p:sp>
          <p:nvSpPr>
            <p:cNvPr id="11" name="Oval 10"/>
            <p:cNvSpPr/>
            <p:nvPr/>
          </p:nvSpPr>
          <p:spPr>
            <a:xfrm>
              <a:off x="7192390"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12" name="Oval 11"/>
            <p:cNvSpPr/>
            <p:nvPr/>
          </p:nvSpPr>
          <p:spPr>
            <a:xfrm>
              <a:off x="7192390"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13" name="Oval 12"/>
            <p:cNvSpPr/>
            <p:nvPr/>
          </p:nvSpPr>
          <p:spPr>
            <a:xfrm>
              <a:off x="7192390"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14" name="Oval 13"/>
            <p:cNvSpPr/>
            <p:nvPr/>
          </p:nvSpPr>
          <p:spPr>
            <a:xfrm>
              <a:off x="7192390" y="4434403"/>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grpSp>
      <p:grpSp>
        <p:nvGrpSpPr>
          <p:cNvPr id="15" name="Group 14"/>
          <p:cNvGrpSpPr/>
          <p:nvPr/>
        </p:nvGrpSpPr>
        <p:grpSpPr>
          <a:xfrm>
            <a:off x="8135456" y="1111624"/>
            <a:ext cx="770562" cy="4093341"/>
            <a:chOff x="8159651" y="1111624"/>
            <a:chExt cx="770562" cy="4093341"/>
          </a:xfrm>
        </p:grpSpPr>
        <p:sp>
          <p:nvSpPr>
            <p:cNvPr id="16" name="Oval 15"/>
            <p:cNvSpPr/>
            <p:nvPr/>
          </p:nvSpPr>
          <p:spPr>
            <a:xfrm>
              <a:off x="8159651" y="1111624"/>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17" name="Oval 16"/>
            <p:cNvSpPr/>
            <p:nvPr/>
          </p:nvSpPr>
          <p:spPr>
            <a:xfrm>
              <a:off x="8159651"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18" name="Oval 17"/>
            <p:cNvSpPr/>
            <p:nvPr/>
          </p:nvSpPr>
          <p:spPr>
            <a:xfrm>
              <a:off x="8159651" y="3326810"/>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19" name="Oval 18"/>
            <p:cNvSpPr/>
            <p:nvPr/>
          </p:nvSpPr>
          <p:spPr>
            <a:xfrm>
              <a:off x="8159651"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grpSp>
      <p:grpSp>
        <p:nvGrpSpPr>
          <p:cNvPr id="20" name="Group 19"/>
          <p:cNvGrpSpPr/>
          <p:nvPr/>
        </p:nvGrpSpPr>
        <p:grpSpPr>
          <a:xfrm>
            <a:off x="9116223" y="1111624"/>
            <a:ext cx="770562" cy="4093341"/>
            <a:chOff x="9140294" y="1111624"/>
            <a:chExt cx="770562" cy="4093341"/>
          </a:xfrm>
        </p:grpSpPr>
        <p:sp>
          <p:nvSpPr>
            <p:cNvPr id="21" name="Oval 20"/>
            <p:cNvSpPr/>
            <p:nvPr/>
          </p:nvSpPr>
          <p:spPr>
            <a:xfrm>
              <a:off x="9140294"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22" name="Oval 21"/>
            <p:cNvSpPr/>
            <p:nvPr/>
          </p:nvSpPr>
          <p:spPr>
            <a:xfrm>
              <a:off x="9140294"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23" name="Oval 22"/>
            <p:cNvSpPr/>
            <p:nvPr/>
          </p:nvSpPr>
          <p:spPr>
            <a:xfrm>
              <a:off x="9140294"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24" name="Oval 23"/>
            <p:cNvSpPr/>
            <p:nvPr/>
          </p:nvSpPr>
          <p:spPr>
            <a:xfrm>
              <a:off x="9140294" y="4434403"/>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grpSp>
      <p:grpSp>
        <p:nvGrpSpPr>
          <p:cNvPr id="25" name="Group 24"/>
          <p:cNvGrpSpPr/>
          <p:nvPr/>
        </p:nvGrpSpPr>
        <p:grpSpPr>
          <a:xfrm>
            <a:off x="10096990" y="1111624"/>
            <a:ext cx="770562" cy="4093341"/>
            <a:chOff x="10120937" y="1111624"/>
            <a:chExt cx="770562" cy="4093341"/>
          </a:xfrm>
        </p:grpSpPr>
        <p:sp>
          <p:nvSpPr>
            <p:cNvPr id="26" name="Oval 25"/>
            <p:cNvSpPr/>
            <p:nvPr/>
          </p:nvSpPr>
          <p:spPr>
            <a:xfrm>
              <a:off x="10120937" y="1111624"/>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27" name="Oval 26"/>
            <p:cNvSpPr/>
            <p:nvPr/>
          </p:nvSpPr>
          <p:spPr>
            <a:xfrm>
              <a:off x="10120937"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28" name="Oval 27"/>
            <p:cNvSpPr/>
            <p:nvPr/>
          </p:nvSpPr>
          <p:spPr>
            <a:xfrm>
              <a:off x="10120937"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29" name="Oval 28"/>
            <p:cNvSpPr/>
            <p:nvPr/>
          </p:nvSpPr>
          <p:spPr>
            <a:xfrm>
              <a:off x="10120937"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grpSp>
      <p:grpSp>
        <p:nvGrpSpPr>
          <p:cNvPr id="30" name="Group 29"/>
          <p:cNvGrpSpPr/>
          <p:nvPr/>
        </p:nvGrpSpPr>
        <p:grpSpPr>
          <a:xfrm>
            <a:off x="11077758" y="1111624"/>
            <a:ext cx="770562" cy="4093341"/>
            <a:chOff x="11077758" y="1111624"/>
            <a:chExt cx="770562" cy="4093341"/>
          </a:xfrm>
        </p:grpSpPr>
        <p:sp>
          <p:nvSpPr>
            <p:cNvPr id="31" name="Oval 30"/>
            <p:cNvSpPr/>
            <p:nvPr/>
          </p:nvSpPr>
          <p:spPr>
            <a:xfrm>
              <a:off x="11077758"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32" name="Oval 31"/>
            <p:cNvSpPr/>
            <p:nvPr/>
          </p:nvSpPr>
          <p:spPr>
            <a:xfrm>
              <a:off x="11077758"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33" name="Oval 32"/>
            <p:cNvSpPr/>
            <p:nvPr/>
          </p:nvSpPr>
          <p:spPr>
            <a:xfrm>
              <a:off x="11077758" y="3326810"/>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34" name="Oval 33"/>
            <p:cNvSpPr/>
            <p:nvPr/>
          </p:nvSpPr>
          <p:spPr>
            <a:xfrm>
              <a:off x="11077758"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grpSp>
      <p:grpSp>
        <p:nvGrpSpPr>
          <p:cNvPr id="35" name="Group 34"/>
          <p:cNvGrpSpPr/>
          <p:nvPr/>
        </p:nvGrpSpPr>
        <p:grpSpPr>
          <a:xfrm>
            <a:off x="10621576" y="5541996"/>
            <a:ext cx="1468606" cy="1238929"/>
            <a:chOff x="12383748" y="1219011"/>
            <a:chExt cx="1862104" cy="1570887"/>
          </a:xfrm>
        </p:grpSpPr>
        <p:sp>
          <p:nvSpPr>
            <p:cNvPr id="36" name="Freeform 35"/>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Freeform 36"/>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Freeform 37"/>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Rectangular Callout 40"/>
          <p:cNvSpPr/>
          <p:nvPr/>
        </p:nvSpPr>
        <p:spPr>
          <a:xfrm>
            <a:off x="5363110" y="5799441"/>
            <a:ext cx="5041747" cy="868956"/>
          </a:xfrm>
          <a:prstGeom prst="wedgeRectCallout">
            <a:avLst>
              <a:gd name="adj1" fmla="val 64668"/>
              <a:gd name="adj2" fmla="val 54151"/>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For now, we will only look at discrete random variables (categorical/numeric)</a:t>
            </a:r>
            <a:endParaRPr lang="en-US" sz="2400" i="1" dirty="0">
              <a:solidFill>
                <a:schemeClr val="tx1"/>
              </a:solidFill>
              <a:latin typeface="+mj-lt"/>
            </a:endParaRPr>
          </a:p>
        </p:txBody>
      </p:sp>
    </p:spTree>
    <p:extLst>
      <p:ext uri="{BB962C8B-B14F-4D97-AF65-F5344CB8AC3E}">
        <p14:creationId xmlns:p14="http://schemas.microsoft.com/office/powerpoint/2010/main" val="9123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par>
                          <p:cTn id="23" fill="hold">
                            <p:stCondLst>
                              <p:cond delay="0"/>
                            </p:stCondLst>
                            <p:childTnLst>
                              <p:par>
                                <p:cTn id="24" presetID="22" presetClass="entr" presetSubtype="2" fill="hold" grpId="0" nodeType="after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wipe(right)">
                                      <p:cBhvr>
                                        <p:cTn id="2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Probability as Proportions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5915206" cy="5300823"/>
              </a:xfrm>
            </p:spPr>
            <p:txBody>
              <a:bodyPr/>
              <a:lstStyle/>
              <a:p>
                <a:r>
                  <a:rPr lang="en-IN" b="1" dirty="0" smtClean="0"/>
                  <a:t>Sample/Outcome</a:t>
                </a:r>
                <a:r>
                  <a:rPr lang="en-IN" dirty="0" smtClean="0"/>
                  <a:t>: pick one ball</a:t>
                </a:r>
              </a:p>
              <a:p>
                <a:r>
                  <a:rPr lang="en-IN" b="1" dirty="0">
                    <a:ea typeface="Cambria Math" panose="02040503050406030204" pitchFamily="18" charset="0"/>
                  </a:rPr>
                  <a:t>Sample space</a:t>
                </a:r>
                <a:r>
                  <a:rPr lang="en-IN" dirty="0">
                    <a:ea typeface="Cambria Math" panose="02040503050406030204" pitchFamily="18" charset="0"/>
                  </a:rPr>
                  <a:t>: </a:t>
                </a:r>
                <a14:m>
                  <m:oMath xmlns:m="http://schemas.openxmlformats.org/officeDocument/2006/math">
                    <m:d>
                      <m:dPr>
                        <m:begChr m:val="{"/>
                        <m:endChr m:val="}"/>
                        <m:ctrlPr>
                          <a:rPr lang="en-IN" i="1">
                            <a:latin typeface="Cambria Math" panose="02040503050406030204" pitchFamily="18" charset="0"/>
                            <a:ea typeface="Cambria Math" panose="02040503050406030204" pitchFamily="18" charset="0"/>
                          </a:rPr>
                        </m:ctrlPr>
                      </m:dPr>
                      <m:e>
                        <m:r>
                          <m:rPr>
                            <m:sty m:val="p"/>
                          </m:rPr>
                          <a:rPr lang="en-IN">
                            <a:latin typeface="Cambria Math" panose="02040503050406030204" pitchFamily="18" charset="0"/>
                            <a:ea typeface="Cambria Math" panose="02040503050406030204" pitchFamily="18" charset="0"/>
                          </a:rPr>
                          <m:t>R</m:t>
                        </m:r>
                        <m:r>
                          <a:rPr lang="en-IN">
                            <a:latin typeface="Cambria Math" panose="02040503050406030204" pitchFamily="18" charset="0"/>
                            <a:ea typeface="Cambria Math" panose="02040503050406030204" pitchFamily="18" charset="0"/>
                          </a:rPr>
                          <m:t>,</m:t>
                        </m:r>
                        <m:r>
                          <m:rPr>
                            <m:sty m:val="p"/>
                          </m:rPr>
                          <a:rPr lang="en-IN">
                            <a:latin typeface="Cambria Math" panose="02040503050406030204" pitchFamily="18" charset="0"/>
                            <a:ea typeface="Cambria Math" panose="02040503050406030204" pitchFamily="18" charset="0"/>
                          </a:rPr>
                          <m:t>G</m:t>
                        </m:r>
                        <m:r>
                          <a:rPr lang="en-IN">
                            <a:latin typeface="Cambria Math" panose="02040503050406030204" pitchFamily="18" charset="0"/>
                            <a:ea typeface="Cambria Math" panose="02040503050406030204" pitchFamily="18" charset="0"/>
                          </a:rPr>
                          <m:t>,</m:t>
                        </m:r>
                        <m:r>
                          <m:rPr>
                            <m:sty m:val="p"/>
                          </m:rPr>
                          <a:rPr lang="en-IN">
                            <a:latin typeface="Cambria Math" panose="02040503050406030204" pitchFamily="18" charset="0"/>
                            <a:ea typeface="Cambria Math" panose="02040503050406030204" pitchFamily="18" charset="0"/>
                          </a:rPr>
                          <m:t>B</m:t>
                        </m:r>
                      </m:e>
                    </m:d>
                    <m:r>
                      <a:rPr lang="en-IN" i="1">
                        <a:latin typeface="Cambria Math" panose="02040503050406030204" pitchFamily="18" charset="0"/>
                        <a:ea typeface="Cambria Math" panose="02040503050406030204" pitchFamily="18" charset="0"/>
                      </a:rPr>
                      <m:t>×</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6</m:t>
                        </m:r>
                      </m:e>
                    </m:d>
                  </m:oMath>
                </a14:m>
                <a:endParaRPr lang="en-IN" dirty="0" smtClean="0"/>
              </a:p>
              <a:p>
                <a:r>
                  <a:rPr lang="en-IN" dirty="0" smtClean="0"/>
                  <a:t>Define two random variables (</a:t>
                </a:r>
                <a:r>
                  <a:rPr lang="en-IN" dirty="0" err="1" smtClean="0"/>
                  <a:t>r.v</a:t>
                </a:r>
                <a:r>
                  <a:rPr lang="en-IN" dirty="0" smtClean="0"/>
                  <a:t>.)</a:t>
                </a:r>
              </a:p>
              <a:p>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oMath>
                </a14:m>
                <a:r>
                  <a:rPr lang="en-IN" dirty="0" smtClean="0"/>
                  <a:t> number on the ball </a:t>
                </a:r>
                <a14:m>
                  <m:oMath xmlns:m="http://schemas.openxmlformats.org/officeDocument/2006/math">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6</m:t>
                        </m:r>
                      </m:e>
                    </m:d>
                  </m:oMath>
                </a14:m>
                <a:endParaRPr lang="en-IN" dirty="0" smtClean="0"/>
              </a:p>
              <a:p>
                <a14:m>
                  <m:oMath xmlns:m="http://schemas.openxmlformats.org/officeDocument/2006/math">
                    <m:r>
                      <a:rPr lang="en-IN" b="0" i="1" smtClean="0">
                        <a:latin typeface="Cambria Math" panose="02040503050406030204" pitchFamily="18" charset="0"/>
                      </a:rPr>
                      <m:t>𝑌</m:t>
                    </m:r>
                    <m:r>
                      <a:rPr lang="en-IN" b="0" i="1" smtClean="0">
                        <a:latin typeface="Cambria Math" panose="02040503050406030204" pitchFamily="18" charset="0"/>
                      </a:rPr>
                      <m:t>≜</m:t>
                    </m:r>
                  </m:oMath>
                </a14:m>
                <a:r>
                  <a:rPr lang="en-IN" dirty="0" smtClean="0"/>
                  <a:t> colour of the ball</a:t>
                </a:r>
                <a:br>
                  <a:rPr lang="en-IN" dirty="0" smtClean="0"/>
                </a:br>
                <a14:m>
                  <m:oMath xmlns:m="http://schemas.openxmlformats.org/officeDocument/2006/math">
                    <m:d>
                      <m:dPr>
                        <m:begChr m:val="{"/>
                        <m:endChr m:val="}"/>
                        <m:ctrlPr>
                          <a:rPr lang="en-IN" i="1">
                            <a:latin typeface="Cambria Math" panose="02040503050406030204" pitchFamily="18" charset="0"/>
                            <a:ea typeface="Cambria Math" panose="02040503050406030204" pitchFamily="18" charset="0"/>
                          </a:rPr>
                        </m:ctrlPr>
                      </m:dPr>
                      <m:e>
                        <m:r>
                          <m:rPr>
                            <m:sty m:val="p"/>
                          </m:rPr>
                          <a:rPr lang="en-IN">
                            <a:latin typeface="Cambria Math" panose="02040503050406030204" pitchFamily="18" charset="0"/>
                            <a:ea typeface="Cambria Math" panose="02040503050406030204" pitchFamily="18" charset="0"/>
                          </a:rPr>
                          <m:t>R</m:t>
                        </m:r>
                        <m:r>
                          <a:rPr lang="en-IN" b="0" i="0" smtClean="0">
                            <a:latin typeface="Cambria Math" panose="02040503050406030204" pitchFamily="18" charset="0"/>
                            <a:ea typeface="Cambria Math" panose="02040503050406030204" pitchFamily="18" charset="0"/>
                          </a:rPr>
                          <m:t>=1</m:t>
                        </m:r>
                        <m:r>
                          <a:rPr lang="en-IN">
                            <a:latin typeface="Cambria Math" panose="02040503050406030204" pitchFamily="18" charset="0"/>
                            <a:ea typeface="Cambria Math" panose="02040503050406030204" pitchFamily="18" charset="0"/>
                          </a:rPr>
                          <m:t>,</m:t>
                        </m:r>
                        <m:r>
                          <m:rPr>
                            <m:sty m:val="p"/>
                          </m:rPr>
                          <a:rPr lang="en-IN">
                            <a:latin typeface="Cambria Math" panose="02040503050406030204" pitchFamily="18" charset="0"/>
                            <a:ea typeface="Cambria Math" panose="02040503050406030204" pitchFamily="18" charset="0"/>
                          </a:rPr>
                          <m:t>G</m:t>
                        </m:r>
                        <m:r>
                          <a:rPr lang="en-IN" b="0" i="0" smtClean="0">
                            <a:latin typeface="Cambria Math" panose="02040503050406030204" pitchFamily="18" charset="0"/>
                            <a:ea typeface="Cambria Math" panose="02040503050406030204" pitchFamily="18" charset="0"/>
                          </a:rPr>
                          <m:t>=2</m:t>
                        </m:r>
                        <m:r>
                          <a:rPr lang="en-IN">
                            <a:latin typeface="Cambria Math" panose="02040503050406030204" pitchFamily="18" charset="0"/>
                            <a:ea typeface="Cambria Math" panose="02040503050406030204" pitchFamily="18" charset="0"/>
                          </a:rPr>
                          <m:t>,</m:t>
                        </m:r>
                        <m:r>
                          <m:rPr>
                            <m:sty m:val="p"/>
                          </m:rPr>
                          <a:rPr lang="en-IN">
                            <a:latin typeface="Cambria Math" panose="02040503050406030204" pitchFamily="18" charset="0"/>
                            <a:ea typeface="Cambria Math" panose="02040503050406030204" pitchFamily="18" charset="0"/>
                          </a:rPr>
                          <m:t>B</m:t>
                        </m:r>
                        <m:r>
                          <a:rPr lang="en-IN" b="0" i="0" smtClean="0">
                            <a:latin typeface="Cambria Math" panose="02040503050406030204" pitchFamily="18" charset="0"/>
                            <a:ea typeface="Cambria Math" panose="02040503050406030204" pitchFamily="18" charset="0"/>
                          </a:rPr>
                          <m:t>=3</m:t>
                        </m:r>
                      </m:e>
                    </m:d>
                  </m:oMath>
                </a14:m>
                <a:endParaRPr lang="en-IN" dirty="0" smtClean="0"/>
              </a:p>
              <a:p>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=1</m:t>
                        </m:r>
                      </m:e>
                    </m:d>
                    <m:r>
                      <a:rPr lang="en-IN" b="0" i="1" smtClean="0">
                        <a:latin typeface="Cambria Math" panose="02040503050406030204" pitchFamily="18" charset="0"/>
                        <a:ea typeface="Cambria Math" panose="02040503050406030204" pitchFamily="18" charset="0"/>
                      </a:rPr>
                      <m:t>≜</m:t>
                    </m:r>
                  </m:oMath>
                </a14:m>
                <a:r>
                  <a:rPr lang="en-IN" dirty="0" smtClean="0"/>
                  <a:t> proportion of samples for which we have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=1</m:t>
                    </m:r>
                  </m:oMath>
                </a14:m>
                <a:endParaRPr lang="en-IN" dirty="0" smtClean="0"/>
              </a:p>
              <a:p>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=1</m:t>
                        </m:r>
                      </m:e>
                    </m:d>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4</m:t>
                        </m:r>
                      </m:num>
                      <m:den>
                        <m:r>
                          <a:rPr lang="en-IN" b="0" i="1" smtClean="0">
                            <a:latin typeface="Cambria Math" panose="02040503050406030204" pitchFamily="18" charset="0"/>
                            <a:ea typeface="Cambria Math" panose="02040503050406030204" pitchFamily="18" charset="0"/>
                          </a:rPr>
                          <m:t>24</m:t>
                        </m:r>
                      </m:den>
                    </m:f>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1</m:t>
                        </m:r>
                      </m:num>
                      <m:den>
                        <m:r>
                          <a:rPr lang="en-IN" b="0" i="1" smtClean="0">
                            <a:latin typeface="Cambria Math" panose="02040503050406030204" pitchFamily="18" charset="0"/>
                            <a:ea typeface="Cambria Math" panose="02040503050406030204" pitchFamily="18" charset="0"/>
                          </a:rPr>
                          <m:t>6</m:t>
                        </m:r>
                      </m:den>
                    </m:f>
                  </m:oMath>
                </a14:m>
                <a:endParaRPr lang="en-I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5915206" cy="5300823"/>
              </a:xfrm>
              <a:blipFill>
                <a:blip r:embed="rId2"/>
                <a:stretch>
                  <a:fillRect l="-1134" t="-2759"/>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9</a:t>
            </a:fld>
            <a:endParaRPr lang="en-US"/>
          </a:p>
        </p:txBody>
      </p:sp>
      <p:grpSp>
        <p:nvGrpSpPr>
          <p:cNvPr id="5" name="Group 4"/>
          <p:cNvGrpSpPr/>
          <p:nvPr/>
        </p:nvGrpSpPr>
        <p:grpSpPr>
          <a:xfrm>
            <a:off x="6173922" y="1111624"/>
            <a:ext cx="770562" cy="4093341"/>
            <a:chOff x="6173922" y="1111624"/>
            <a:chExt cx="770562" cy="4093341"/>
          </a:xfrm>
        </p:grpSpPr>
        <p:sp>
          <p:nvSpPr>
            <p:cNvPr id="6" name="Oval 5"/>
            <p:cNvSpPr/>
            <p:nvPr/>
          </p:nvSpPr>
          <p:spPr>
            <a:xfrm>
              <a:off x="6173922"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7" name="Oval 6"/>
            <p:cNvSpPr/>
            <p:nvPr/>
          </p:nvSpPr>
          <p:spPr>
            <a:xfrm>
              <a:off x="6173922"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8" name="Oval 7"/>
            <p:cNvSpPr/>
            <p:nvPr/>
          </p:nvSpPr>
          <p:spPr>
            <a:xfrm>
              <a:off x="6173922"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9" name="Oval 8"/>
            <p:cNvSpPr/>
            <p:nvPr/>
          </p:nvSpPr>
          <p:spPr>
            <a:xfrm>
              <a:off x="6173922" y="4434403"/>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grpSp>
      <p:grpSp>
        <p:nvGrpSpPr>
          <p:cNvPr id="10" name="Group 9"/>
          <p:cNvGrpSpPr/>
          <p:nvPr/>
        </p:nvGrpSpPr>
        <p:grpSpPr>
          <a:xfrm>
            <a:off x="7154689" y="1111624"/>
            <a:ext cx="770562" cy="4093341"/>
            <a:chOff x="7192390" y="1111624"/>
            <a:chExt cx="770562" cy="4093341"/>
          </a:xfrm>
        </p:grpSpPr>
        <p:sp>
          <p:nvSpPr>
            <p:cNvPr id="11" name="Oval 10"/>
            <p:cNvSpPr/>
            <p:nvPr/>
          </p:nvSpPr>
          <p:spPr>
            <a:xfrm>
              <a:off x="7192390"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12" name="Oval 11"/>
            <p:cNvSpPr/>
            <p:nvPr/>
          </p:nvSpPr>
          <p:spPr>
            <a:xfrm>
              <a:off x="7192390"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13" name="Oval 12"/>
            <p:cNvSpPr/>
            <p:nvPr/>
          </p:nvSpPr>
          <p:spPr>
            <a:xfrm>
              <a:off x="7192390"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14" name="Oval 13"/>
            <p:cNvSpPr/>
            <p:nvPr/>
          </p:nvSpPr>
          <p:spPr>
            <a:xfrm>
              <a:off x="7192390" y="4434403"/>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grpSp>
      <p:grpSp>
        <p:nvGrpSpPr>
          <p:cNvPr id="15" name="Group 14"/>
          <p:cNvGrpSpPr/>
          <p:nvPr/>
        </p:nvGrpSpPr>
        <p:grpSpPr>
          <a:xfrm>
            <a:off x="8135456" y="1111624"/>
            <a:ext cx="770562" cy="4093341"/>
            <a:chOff x="8159651" y="1111624"/>
            <a:chExt cx="770562" cy="4093341"/>
          </a:xfrm>
        </p:grpSpPr>
        <p:sp>
          <p:nvSpPr>
            <p:cNvPr id="16" name="Oval 15"/>
            <p:cNvSpPr/>
            <p:nvPr/>
          </p:nvSpPr>
          <p:spPr>
            <a:xfrm>
              <a:off x="8159651" y="1111624"/>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17" name="Oval 16"/>
            <p:cNvSpPr/>
            <p:nvPr/>
          </p:nvSpPr>
          <p:spPr>
            <a:xfrm>
              <a:off x="8159651"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18" name="Oval 17"/>
            <p:cNvSpPr/>
            <p:nvPr/>
          </p:nvSpPr>
          <p:spPr>
            <a:xfrm>
              <a:off x="8159651" y="3326810"/>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19" name="Oval 18"/>
            <p:cNvSpPr/>
            <p:nvPr/>
          </p:nvSpPr>
          <p:spPr>
            <a:xfrm>
              <a:off x="8159651"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grpSp>
      <p:grpSp>
        <p:nvGrpSpPr>
          <p:cNvPr id="20" name="Group 19"/>
          <p:cNvGrpSpPr/>
          <p:nvPr/>
        </p:nvGrpSpPr>
        <p:grpSpPr>
          <a:xfrm>
            <a:off x="9116223" y="1111624"/>
            <a:ext cx="770562" cy="4093341"/>
            <a:chOff x="9140294" y="1111624"/>
            <a:chExt cx="770562" cy="4093341"/>
          </a:xfrm>
        </p:grpSpPr>
        <p:sp>
          <p:nvSpPr>
            <p:cNvPr id="21" name="Oval 20"/>
            <p:cNvSpPr/>
            <p:nvPr/>
          </p:nvSpPr>
          <p:spPr>
            <a:xfrm>
              <a:off x="9140294"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22" name="Oval 21"/>
            <p:cNvSpPr/>
            <p:nvPr/>
          </p:nvSpPr>
          <p:spPr>
            <a:xfrm>
              <a:off x="9140294"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23" name="Oval 22"/>
            <p:cNvSpPr/>
            <p:nvPr/>
          </p:nvSpPr>
          <p:spPr>
            <a:xfrm>
              <a:off x="9140294"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24" name="Oval 23"/>
            <p:cNvSpPr/>
            <p:nvPr/>
          </p:nvSpPr>
          <p:spPr>
            <a:xfrm>
              <a:off x="9140294" y="4434403"/>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grpSp>
      <p:grpSp>
        <p:nvGrpSpPr>
          <p:cNvPr id="25" name="Group 24"/>
          <p:cNvGrpSpPr/>
          <p:nvPr/>
        </p:nvGrpSpPr>
        <p:grpSpPr>
          <a:xfrm>
            <a:off x="10096990" y="1111624"/>
            <a:ext cx="770562" cy="4093341"/>
            <a:chOff x="10120937" y="1111624"/>
            <a:chExt cx="770562" cy="4093341"/>
          </a:xfrm>
        </p:grpSpPr>
        <p:sp>
          <p:nvSpPr>
            <p:cNvPr id="26" name="Oval 25"/>
            <p:cNvSpPr/>
            <p:nvPr/>
          </p:nvSpPr>
          <p:spPr>
            <a:xfrm>
              <a:off x="10120937" y="1111624"/>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27" name="Oval 26"/>
            <p:cNvSpPr/>
            <p:nvPr/>
          </p:nvSpPr>
          <p:spPr>
            <a:xfrm>
              <a:off x="10120937"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28" name="Oval 27"/>
            <p:cNvSpPr/>
            <p:nvPr/>
          </p:nvSpPr>
          <p:spPr>
            <a:xfrm>
              <a:off x="10120937"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29" name="Oval 28"/>
            <p:cNvSpPr/>
            <p:nvPr/>
          </p:nvSpPr>
          <p:spPr>
            <a:xfrm>
              <a:off x="10120937"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grpSp>
      <p:grpSp>
        <p:nvGrpSpPr>
          <p:cNvPr id="30" name="Group 29"/>
          <p:cNvGrpSpPr/>
          <p:nvPr/>
        </p:nvGrpSpPr>
        <p:grpSpPr>
          <a:xfrm>
            <a:off x="11077758" y="1111624"/>
            <a:ext cx="770562" cy="4093341"/>
            <a:chOff x="11077758" y="1111624"/>
            <a:chExt cx="770562" cy="4093341"/>
          </a:xfrm>
        </p:grpSpPr>
        <p:sp>
          <p:nvSpPr>
            <p:cNvPr id="31" name="Oval 30"/>
            <p:cNvSpPr/>
            <p:nvPr/>
          </p:nvSpPr>
          <p:spPr>
            <a:xfrm>
              <a:off x="11077758"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32" name="Oval 31"/>
            <p:cNvSpPr/>
            <p:nvPr/>
          </p:nvSpPr>
          <p:spPr>
            <a:xfrm>
              <a:off x="11077758"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33" name="Oval 32"/>
            <p:cNvSpPr/>
            <p:nvPr/>
          </p:nvSpPr>
          <p:spPr>
            <a:xfrm>
              <a:off x="11077758" y="3326810"/>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34" name="Oval 33"/>
            <p:cNvSpPr/>
            <p:nvPr/>
          </p:nvSpPr>
          <p:spPr>
            <a:xfrm>
              <a:off x="11077758"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grpSp>
    </p:spTree>
    <p:extLst>
      <p:ext uri="{BB962C8B-B14F-4D97-AF65-F5344CB8AC3E}">
        <p14:creationId xmlns:p14="http://schemas.microsoft.com/office/powerpoint/2010/main" val="659312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33ACF124-275F-44F2-8DE0-0A755069829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Metropolitan</Template>
  <TotalTime>936</TotalTime>
  <Words>9924</Words>
  <Application>Microsoft Office PowerPoint</Application>
  <PresentationFormat>Widescreen</PresentationFormat>
  <Paragraphs>876</Paragraphs>
  <Slides>39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Calibri Light</vt:lpstr>
      <vt:lpstr>Cambria Math</vt:lpstr>
      <vt:lpstr>Century</vt:lpstr>
      <vt:lpstr>Wingdings</vt:lpstr>
      <vt:lpstr>Metropolitan</vt:lpstr>
      <vt:lpstr>Probability Refresher</vt:lpstr>
      <vt:lpstr>What is Probability</vt:lpstr>
      <vt:lpstr>Sample Space</vt:lpstr>
      <vt:lpstr>Events</vt:lpstr>
      <vt:lpstr>Random Variables</vt:lpstr>
      <vt:lpstr>Probability Distribution</vt:lpstr>
      <vt:lpstr>Getting Started</vt:lpstr>
      <vt:lpstr>Probability as Proportions</vt:lpstr>
      <vt:lpstr>Probability as Proportions</vt:lpstr>
      <vt:lpstr>Probability as Proportions</vt:lpstr>
      <vt:lpstr>Probability beyond Proportions</vt:lpstr>
      <vt:lpstr>Rules of Probability</vt:lpstr>
      <vt:lpstr>Rules of Probability</vt:lpstr>
      <vt:lpstr>Probability Mass Function (PMF)</vt:lpstr>
      <vt:lpstr>Joint Probability</vt:lpstr>
      <vt:lpstr>A PMF for the Joint Distribution?</vt:lpstr>
      <vt:lpstr>Joint Distributions on more R.V.s</vt:lpstr>
      <vt:lpstr>Marginal Probability</vt:lpstr>
      <vt:lpstr>Obtaining Marginal PMF from Joint PMF</vt:lpstr>
      <vt:lpstr>Conditional Probability</vt:lpstr>
      <vt:lpstr>Conditional Probability</vt:lpstr>
      <vt:lpstr>Conditional Probability</vt:lpstr>
      <vt:lpstr>A PMF for the Conditional Distribution?</vt:lpstr>
      <vt:lpstr>Marginal Conditional Probability????</vt:lpstr>
      <vt:lpstr>Marginal Conditional Probability????</vt:lpstr>
      <vt:lpstr>Rules of Probability</vt:lpstr>
      <vt:lpstr>Bayes Theorem</vt:lpstr>
      <vt:lpstr>Marginal, Joint and Conditional Probability</vt:lpstr>
      <vt:lpstr>Using Probability to do ML</vt:lpstr>
      <vt:lpstr>Creating Events from Random Variables??</vt:lpstr>
      <vt:lpstr>Event Calculus</vt:lpstr>
      <vt:lpstr>Event Calculus</vt:lpstr>
      <vt:lpstr>Rules of Probability for Complex Events</vt:lpstr>
      <vt:lpstr>Rules of Conditional Probability</vt:lpstr>
      <vt:lpstr>Independence of Random Variables</vt:lpstr>
      <vt:lpstr>Conditional Independence</vt:lpstr>
      <vt:lpstr>Conditional Independence</vt:lpstr>
      <vt:lpstr>Conditional Independence</vt:lpstr>
      <vt:lpstr>Random Vectors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purushot</dc:creator>
  <cp:lastModifiedBy>Purushottam Kar</cp:lastModifiedBy>
  <cp:revision>110</cp:revision>
  <dcterms:created xsi:type="dcterms:W3CDTF">2018-07-30T05:08:11Z</dcterms:created>
  <dcterms:modified xsi:type="dcterms:W3CDTF">2020-02-19T07:18:12Z</dcterms:modified>
</cp:coreProperties>
</file>